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52" r:id="rId5"/>
    <p:sldMasterId id="2147483971" r:id="rId6"/>
  </p:sldMasterIdLst>
  <p:notesMasterIdLst>
    <p:notesMasterId r:id="rId32"/>
  </p:notesMasterIdLst>
  <p:handoutMasterIdLst>
    <p:handoutMasterId r:id="rId33"/>
  </p:handoutMasterIdLst>
  <p:sldIdLst>
    <p:sldId id="1044" r:id="rId7"/>
    <p:sldId id="1186" r:id="rId8"/>
    <p:sldId id="1229" r:id="rId9"/>
    <p:sldId id="1245" r:id="rId10"/>
    <p:sldId id="1233" r:id="rId11"/>
    <p:sldId id="1234" r:id="rId12"/>
    <p:sldId id="1236" r:id="rId13"/>
    <p:sldId id="1235" r:id="rId14"/>
    <p:sldId id="1237" r:id="rId15"/>
    <p:sldId id="1238" r:id="rId16"/>
    <p:sldId id="1206" r:id="rId17"/>
    <p:sldId id="1168" r:id="rId18"/>
    <p:sldId id="1239" r:id="rId19"/>
    <p:sldId id="1240" r:id="rId20"/>
    <p:sldId id="1207" r:id="rId21"/>
    <p:sldId id="1241" r:id="rId22"/>
    <p:sldId id="1242" r:id="rId23"/>
    <p:sldId id="1243" r:id="rId24"/>
    <p:sldId id="1217" r:id="rId25"/>
    <p:sldId id="1216" r:id="rId26"/>
    <p:sldId id="436" r:id="rId27"/>
    <p:sldId id="1219" r:id="rId28"/>
    <p:sldId id="1232" r:id="rId29"/>
    <p:sldId id="1227" r:id="rId30"/>
    <p:sldId id="1244" r:id="rId31"/>
  </p:sldIdLst>
  <p:sldSz cx="9144000" cy="5715000" type="screen16x1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77">
          <p15:clr>
            <a:srgbClr val="A4A3A4"/>
          </p15:clr>
        </p15:guide>
        <p15:guide id="2" orient="horz" pos="2898">
          <p15:clr>
            <a:srgbClr val="A4A3A4"/>
          </p15:clr>
        </p15:guide>
        <p15:guide id="3" orient="horz" pos="3360">
          <p15:clr>
            <a:srgbClr val="A4A3A4"/>
          </p15:clr>
        </p15:guide>
        <p15:guide id="4" orient="horz" pos="1819">
          <p15:clr>
            <a:srgbClr val="A4A3A4"/>
          </p15:clr>
        </p15:guide>
        <p15:guide id="5" orient="horz" pos="239">
          <p15:clr>
            <a:srgbClr val="A4A3A4"/>
          </p15:clr>
        </p15:guide>
        <p15:guide id="6" orient="horz" pos="1226">
          <p15:clr>
            <a:srgbClr val="A4A3A4"/>
          </p15:clr>
        </p15:guide>
        <p15:guide id="7" orient="horz" pos="446">
          <p15:clr>
            <a:srgbClr val="A4A3A4"/>
          </p15:clr>
        </p15:guide>
        <p15:guide id="8" orient="horz" pos="3282">
          <p15:clr>
            <a:srgbClr val="A4A3A4"/>
          </p15:clr>
        </p15:guide>
        <p15:guide id="9" orient="horz" pos="193">
          <p15:clr>
            <a:srgbClr val="A4A3A4"/>
          </p15:clr>
        </p15:guide>
        <p15:guide id="10" pos="230">
          <p15:clr>
            <a:srgbClr val="A4A3A4"/>
          </p15:clr>
        </p15:guide>
        <p15:guide id="11" pos="5530">
          <p15:clr>
            <a:srgbClr val="A4A3A4"/>
          </p15:clr>
        </p15:guide>
        <p15:guide id="12" pos="2880">
          <p15:clr>
            <a:srgbClr val="A4A3A4"/>
          </p15:clr>
        </p15:guide>
        <p15:guide id="13" pos="776">
          <p15:clr>
            <a:srgbClr val="A4A3A4"/>
          </p15:clr>
        </p15:guide>
        <p15:guide id="14" pos="1411">
          <p15:clr>
            <a:srgbClr val="A4A3A4"/>
          </p15:clr>
        </p15:guide>
        <p15:guide id="15" pos="5287">
          <p15:clr>
            <a:srgbClr val="A4A3A4"/>
          </p15:clr>
        </p15:guide>
        <p15:guide id="16" pos="474">
          <p15:clr>
            <a:srgbClr val="A4A3A4"/>
          </p15:clr>
        </p15:guide>
        <p15:guide id="17" pos="4551">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0A8"/>
    <a:srgbClr val="F39B86"/>
    <a:srgbClr val="C69501"/>
    <a:srgbClr val="F44472"/>
    <a:srgbClr val="C572CB"/>
    <a:srgbClr val="7E4467"/>
    <a:srgbClr val="ED3A50"/>
    <a:srgbClr val="000000"/>
    <a:srgbClr val="AD3238"/>
    <a:srgbClr val="3C04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18" autoAdjust="0"/>
    <p:restoredTop sz="86482" autoAdjust="0"/>
  </p:normalViewPr>
  <p:slideViewPr>
    <p:cSldViewPr snapToGrid="0" showGuides="1">
      <p:cViewPr varScale="1">
        <p:scale>
          <a:sx n="116" d="100"/>
          <a:sy n="116" d="100"/>
        </p:scale>
        <p:origin x="1112" y="184"/>
      </p:cViewPr>
      <p:guideLst>
        <p:guide orient="horz" pos="877"/>
        <p:guide orient="horz" pos="2898"/>
        <p:guide orient="horz" pos="3360"/>
        <p:guide orient="horz" pos="1819"/>
        <p:guide orient="horz" pos="239"/>
        <p:guide orient="horz" pos="1226"/>
        <p:guide orient="horz" pos="446"/>
        <p:guide orient="horz" pos="3282"/>
        <p:guide orient="horz" pos="193"/>
        <p:guide pos="230"/>
        <p:guide pos="5530"/>
        <p:guide pos="2880"/>
        <p:guide pos="776"/>
        <p:guide pos="1411"/>
        <p:guide pos="5287"/>
        <p:guide pos="474"/>
        <p:guide pos="4551"/>
      </p:guideLst>
    </p:cSldViewPr>
  </p:slideViewPr>
  <p:outlineViewPr>
    <p:cViewPr>
      <p:scale>
        <a:sx n="33" d="100"/>
        <a:sy n="33" d="100"/>
      </p:scale>
      <p:origin x="0" y="-5336"/>
    </p:cViewPr>
  </p:outlineViewPr>
  <p:notesTextViewPr>
    <p:cViewPr>
      <p:scale>
        <a:sx n="100" d="100"/>
        <a:sy n="100" d="100"/>
      </p:scale>
      <p:origin x="0" y="0"/>
    </p:cViewPr>
  </p:notesTextViewPr>
  <p:sorterViewPr>
    <p:cViewPr>
      <p:scale>
        <a:sx n="59" d="100"/>
        <a:sy n="59" d="100"/>
      </p:scale>
      <p:origin x="0" y="2688"/>
    </p:cViewPr>
  </p:sorterViewPr>
  <p:notesViewPr>
    <p:cSldViewPr snapToGrid="0">
      <p:cViewPr varScale="1">
        <p:scale>
          <a:sx n="93" d="100"/>
          <a:sy n="93" d="100"/>
        </p:scale>
        <p:origin x="2576" y="232"/>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709530930643258E-2"/>
          <c:y val="8.2154189761538363E-2"/>
          <c:w val="0.92781204562600472"/>
          <c:h val="0.90487409606558722"/>
        </c:manualLayout>
      </c:layout>
      <c:barChart>
        <c:barDir val="bar"/>
        <c:grouping val="percentStacked"/>
        <c:varyColors val="0"/>
        <c:ser>
          <c:idx val="0"/>
          <c:order val="0"/>
          <c:tx>
            <c:strRef>
              <c:f>Sheet1!$B$1</c:f>
              <c:strCache>
                <c:ptCount val="1"/>
                <c:pt idx="0">
                  <c:v>Column1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Sheet1!$B$2:$B$14</c:f>
              <c:numCache>
                <c:formatCode>General</c:formatCode>
                <c:ptCount val="13"/>
                <c:pt idx="0">
                  <c:v>26</c:v>
                </c:pt>
                <c:pt idx="1">
                  <c:v>30</c:v>
                </c:pt>
                <c:pt idx="2">
                  <c:v>30</c:v>
                </c:pt>
                <c:pt idx="3">
                  <c:v>29</c:v>
                </c:pt>
                <c:pt idx="4">
                  <c:v>28</c:v>
                </c:pt>
                <c:pt idx="5">
                  <c:v>26</c:v>
                </c:pt>
                <c:pt idx="6">
                  <c:v>30</c:v>
                </c:pt>
                <c:pt idx="7">
                  <c:v>30</c:v>
                </c:pt>
                <c:pt idx="8">
                  <c:v>29</c:v>
                </c:pt>
                <c:pt idx="9">
                  <c:v>28</c:v>
                </c:pt>
                <c:pt idx="10">
                  <c:v>28</c:v>
                </c:pt>
                <c:pt idx="11">
                  <c:v>29</c:v>
                </c:pt>
                <c:pt idx="12">
                  <c:v>30</c:v>
                </c:pt>
              </c:numCache>
            </c:numRef>
          </c:val>
          <c:extLst>
            <c:ext xmlns:c16="http://schemas.microsoft.com/office/drawing/2014/chart" uri="{C3380CC4-5D6E-409C-BE32-E72D297353CC}">
              <c16:uniqueId val="{00000000-24F1-314D-9E43-2D6BB2510C46}"/>
            </c:ext>
          </c:extLst>
        </c:ser>
        <c:ser>
          <c:idx val="1"/>
          <c:order val="1"/>
          <c:tx>
            <c:strRef>
              <c:f>Sheet1!$C$1</c:f>
              <c:strCache>
                <c:ptCount val="1"/>
                <c:pt idx="0">
                  <c:v>Column2</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Sheet1!$C$2:$C$14</c:f>
              <c:numCache>
                <c:formatCode>General</c:formatCode>
                <c:ptCount val="13"/>
                <c:pt idx="0">
                  <c:v>56</c:v>
                </c:pt>
                <c:pt idx="1">
                  <c:v>54</c:v>
                </c:pt>
                <c:pt idx="2">
                  <c:v>53</c:v>
                </c:pt>
                <c:pt idx="3">
                  <c:v>55</c:v>
                </c:pt>
                <c:pt idx="4">
                  <c:v>54</c:v>
                </c:pt>
                <c:pt idx="5">
                  <c:v>59</c:v>
                </c:pt>
                <c:pt idx="6">
                  <c:v>55</c:v>
                </c:pt>
                <c:pt idx="7">
                  <c:v>50</c:v>
                </c:pt>
                <c:pt idx="8">
                  <c:v>51</c:v>
                </c:pt>
                <c:pt idx="9">
                  <c:v>54</c:v>
                </c:pt>
                <c:pt idx="10">
                  <c:v>53</c:v>
                </c:pt>
                <c:pt idx="11">
                  <c:v>52</c:v>
                </c:pt>
                <c:pt idx="12">
                  <c:v>52</c:v>
                </c:pt>
              </c:numCache>
            </c:numRef>
          </c:val>
          <c:extLst>
            <c:ext xmlns:c16="http://schemas.microsoft.com/office/drawing/2014/chart" uri="{C3380CC4-5D6E-409C-BE32-E72D297353CC}">
              <c16:uniqueId val="{00000001-24F1-314D-9E43-2D6BB2510C46}"/>
            </c:ext>
          </c:extLst>
        </c:ser>
        <c:ser>
          <c:idx val="2"/>
          <c:order val="2"/>
          <c:tx>
            <c:strRef>
              <c:f>Sheet1!$D$1</c:f>
              <c:strCache>
                <c:ptCount val="1"/>
                <c:pt idx="0">
                  <c:v>Column3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Sheet1!$D$2:$D$14</c:f>
              <c:numCache>
                <c:formatCode>General</c:formatCode>
                <c:ptCount val="13"/>
                <c:pt idx="0">
                  <c:v>18</c:v>
                </c:pt>
                <c:pt idx="1">
                  <c:v>16</c:v>
                </c:pt>
                <c:pt idx="2">
                  <c:v>17</c:v>
                </c:pt>
                <c:pt idx="3">
                  <c:v>17</c:v>
                </c:pt>
                <c:pt idx="4">
                  <c:v>17</c:v>
                </c:pt>
                <c:pt idx="5">
                  <c:v>15</c:v>
                </c:pt>
                <c:pt idx="6">
                  <c:v>15</c:v>
                </c:pt>
                <c:pt idx="7">
                  <c:v>20</c:v>
                </c:pt>
                <c:pt idx="8">
                  <c:v>20</c:v>
                </c:pt>
                <c:pt idx="9">
                  <c:v>18</c:v>
                </c:pt>
                <c:pt idx="10">
                  <c:v>19</c:v>
                </c:pt>
                <c:pt idx="11">
                  <c:v>19</c:v>
                </c:pt>
                <c:pt idx="12">
                  <c:v>18</c:v>
                </c:pt>
              </c:numCache>
            </c:numRef>
          </c:val>
          <c:extLst>
            <c:ext xmlns:c16="http://schemas.microsoft.com/office/drawing/2014/chart" uri="{C3380CC4-5D6E-409C-BE32-E72D297353CC}">
              <c16:uniqueId val="{00000002-24F1-314D-9E43-2D6BB2510C46}"/>
            </c:ext>
          </c:extLst>
        </c:ser>
        <c:dLbls>
          <c:dLblPos val="ctr"/>
          <c:showLegendKey val="0"/>
          <c:showVal val="1"/>
          <c:showCatName val="0"/>
          <c:showSerName val="0"/>
          <c:showPercent val="0"/>
          <c:showBubbleSize val="0"/>
        </c:dLbls>
        <c:gapWidth val="79"/>
        <c:overlap val="100"/>
        <c:axId val="506202448"/>
        <c:axId val="714246240"/>
      </c:barChart>
      <c:catAx>
        <c:axId val="50620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solidFill>
                <a:latin typeface="+mn-lt"/>
                <a:ea typeface="+mn-ea"/>
                <a:cs typeface="+mn-cs"/>
              </a:defRPr>
            </a:pPr>
            <a:endParaRPr lang="en-US"/>
          </a:p>
        </c:txPr>
        <c:crossAx val="714246240"/>
        <c:crosses val="autoZero"/>
        <c:auto val="1"/>
        <c:lblAlgn val="ctr"/>
        <c:lblOffset val="100"/>
        <c:noMultiLvlLbl val="0"/>
      </c:catAx>
      <c:valAx>
        <c:axId val="714246240"/>
        <c:scaling>
          <c:orientation val="minMax"/>
        </c:scaling>
        <c:delete val="1"/>
        <c:axPos val="b"/>
        <c:numFmt formatCode="0%" sourceLinked="1"/>
        <c:majorTickMark val="none"/>
        <c:minorTickMark val="none"/>
        <c:tickLblPos val="nextTo"/>
        <c:crossAx val="506202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7D75B-B0BD-4445-BC51-8271B1CE9836}" type="doc">
      <dgm:prSet loTypeId="urn:microsoft.com/office/officeart/2005/8/layout/pyramid1" loCatId="" qsTypeId="urn:microsoft.com/office/officeart/2005/8/quickstyle/simple1" qsCatId="simple" csTypeId="urn:microsoft.com/office/officeart/2005/8/colors/accent1_2" csCatId="accent1" phldr="1"/>
      <dgm:spPr/>
    </dgm:pt>
    <dgm:pt modelId="{E7AAAB08-B9E9-3541-9724-444354795030}">
      <dgm:prSet phldrT="[Text]" custT="1"/>
      <dgm:spPr>
        <a:solidFill>
          <a:schemeClr val="accent6"/>
        </a:solidFill>
      </dgm:spPr>
      <dgm:t>
        <a:bodyPr/>
        <a:lstStyle/>
        <a:p>
          <a:r>
            <a:rPr lang="en-US" sz="1600" b="1" dirty="0">
              <a:solidFill>
                <a:schemeClr val="bg1"/>
              </a:solidFill>
              <a:latin typeface="Tw Cen MT" panose="020B0602020104020603" pitchFamily="34" charset="77"/>
            </a:rPr>
            <a:t>Self Esteem</a:t>
          </a:r>
        </a:p>
      </dgm:t>
    </dgm:pt>
    <dgm:pt modelId="{D55DC6CC-92EC-B14B-9146-836641BD791A}" type="parTrans" cxnId="{FC11419B-7612-5D42-806B-109FD8973F92}">
      <dgm:prSet/>
      <dgm:spPr/>
      <dgm:t>
        <a:bodyPr/>
        <a:lstStyle/>
        <a:p>
          <a:endParaRPr lang="en-US"/>
        </a:p>
      </dgm:t>
    </dgm:pt>
    <dgm:pt modelId="{137CCD8B-EB43-6746-ACE2-58A1CDE07EF2}" type="sibTrans" cxnId="{FC11419B-7612-5D42-806B-109FD8973F92}">
      <dgm:prSet/>
      <dgm:spPr/>
      <dgm:t>
        <a:bodyPr/>
        <a:lstStyle/>
        <a:p>
          <a:endParaRPr lang="en-US"/>
        </a:p>
      </dgm:t>
    </dgm:pt>
    <dgm:pt modelId="{85B46567-2BFD-E64E-8CB6-7081AD78A547}">
      <dgm:prSet phldrT="[Text]" custT="1"/>
      <dgm:spPr>
        <a:solidFill>
          <a:schemeClr val="accent2"/>
        </a:solidFill>
      </dgm:spPr>
      <dgm:t>
        <a:bodyPr/>
        <a:lstStyle/>
        <a:p>
          <a:r>
            <a:rPr lang="en-US" sz="1600" b="1" dirty="0">
              <a:solidFill>
                <a:schemeClr val="bg1"/>
              </a:solidFill>
              <a:latin typeface="Tw Cen MT" panose="020B0602020104020603" pitchFamily="34" charset="77"/>
            </a:rPr>
            <a:t>Safety</a:t>
          </a:r>
        </a:p>
      </dgm:t>
    </dgm:pt>
    <dgm:pt modelId="{E6191C5F-AB68-FD4A-9857-2ABF3705504C}" type="parTrans" cxnId="{9604BE01-C141-EC4B-9A1B-EA7760B48CE9}">
      <dgm:prSet/>
      <dgm:spPr/>
      <dgm:t>
        <a:bodyPr/>
        <a:lstStyle/>
        <a:p>
          <a:endParaRPr lang="en-US"/>
        </a:p>
      </dgm:t>
    </dgm:pt>
    <dgm:pt modelId="{B7D09074-841D-A84E-8537-BB86EE422539}" type="sibTrans" cxnId="{9604BE01-C141-EC4B-9A1B-EA7760B48CE9}">
      <dgm:prSet/>
      <dgm:spPr/>
      <dgm:t>
        <a:bodyPr/>
        <a:lstStyle/>
        <a:p>
          <a:endParaRPr lang="en-US"/>
        </a:p>
      </dgm:t>
    </dgm:pt>
    <dgm:pt modelId="{9DCAA69F-DCF4-5C43-BBD0-0464B88C2DB2}">
      <dgm:prSet phldrT="[Text]" custT="1"/>
      <dgm:spPr>
        <a:solidFill>
          <a:srgbClr val="C00000"/>
        </a:solidFill>
      </dgm:spPr>
      <dgm:t>
        <a:bodyPr/>
        <a:lstStyle/>
        <a:p>
          <a:r>
            <a:rPr lang="en-US" sz="1600" b="1" dirty="0">
              <a:solidFill>
                <a:schemeClr val="bg1"/>
              </a:solidFill>
              <a:latin typeface="Tw Cen MT" panose="020B0602020104020603" pitchFamily="34" charset="77"/>
            </a:rPr>
            <a:t>Physiological</a:t>
          </a:r>
        </a:p>
      </dgm:t>
    </dgm:pt>
    <dgm:pt modelId="{B96CE180-2DF1-064B-AB9A-27E7F4556D6C}" type="parTrans" cxnId="{39A8F3A5-9E1F-6049-A8B3-D2227CBEED6F}">
      <dgm:prSet/>
      <dgm:spPr/>
      <dgm:t>
        <a:bodyPr/>
        <a:lstStyle/>
        <a:p>
          <a:endParaRPr lang="en-US"/>
        </a:p>
      </dgm:t>
    </dgm:pt>
    <dgm:pt modelId="{0EB52B6D-AF81-4B4B-81E3-3E7544D97238}" type="sibTrans" cxnId="{39A8F3A5-9E1F-6049-A8B3-D2227CBEED6F}">
      <dgm:prSet/>
      <dgm:spPr/>
      <dgm:t>
        <a:bodyPr/>
        <a:lstStyle/>
        <a:p>
          <a:endParaRPr lang="en-US"/>
        </a:p>
      </dgm:t>
    </dgm:pt>
    <dgm:pt modelId="{72757972-2E72-9E47-ABFB-76565A9500AC}">
      <dgm:prSet custT="1"/>
      <dgm:spPr>
        <a:solidFill>
          <a:schemeClr val="accent4"/>
        </a:solidFill>
      </dgm:spPr>
      <dgm:t>
        <a:bodyPr/>
        <a:lstStyle/>
        <a:p>
          <a:r>
            <a:rPr lang="en-US" sz="1600" b="1" dirty="0">
              <a:solidFill>
                <a:schemeClr val="bg1"/>
              </a:solidFill>
              <a:latin typeface="Tw Cen MT" panose="020B0602020104020603" pitchFamily="34" charset="77"/>
            </a:rPr>
            <a:t>Belonging/</a:t>
          </a:r>
        </a:p>
        <a:p>
          <a:r>
            <a:rPr lang="en-US" sz="1600" b="1" dirty="0">
              <a:solidFill>
                <a:schemeClr val="bg1"/>
              </a:solidFill>
              <a:latin typeface="Tw Cen MT" panose="020B0602020104020603" pitchFamily="34" charset="77"/>
            </a:rPr>
            <a:t> Social Needs</a:t>
          </a:r>
        </a:p>
      </dgm:t>
    </dgm:pt>
    <dgm:pt modelId="{23B22543-9085-934C-8775-5D61A7A407C5}" type="parTrans" cxnId="{6308E7BE-6323-0B46-AF76-2948A818205A}">
      <dgm:prSet/>
      <dgm:spPr/>
      <dgm:t>
        <a:bodyPr/>
        <a:lstStyle/>
        <a:p>
          <a:endParaRPr lang="en-US"/>
        </a:p>
      </dgm:t>
    </dgm:pt>
    <dgm:pt modelId="{F403B97B-163F-2140-B438-61BA8DC456A2}" type="sibTrans" cxnId="{6308E7BE-6323-0B46-AF76-2948A818205A}">
      <dgm:prSet/>
      <dgm:spPr/>
      <dgm:t>
        <a:bodyPr/>
        <a:lstStyle/>
        <a:p>
          <a:endParaRPr lang="en-US"/>
        </a:p>
      </dgm:t>
    </dgm:pt>
    <dgm:pt modelId="{2D9E6DBB-92D0-2841-9F91-1710D03DF27B}">
      <dgm:prSet custT="1"/>
      <dgm:spPr>
        <a:solidFill>
          <a:schemeClr val="accent5">
            <a:lumMod val="75000"/>
          </a:schemeClr>
        </a:solidFill>
      </dgm:spPr>
      <dgm:t>
        <a:bodyPr/>
        <a:lstStyle/>
        <a:p>
          <a:endParaRPr lang="en-US" sz="1100" b="1" dirty="0">
            <a:solidFill>
              <a:schemeClr val="bg1"/>
            </a:solidFill>
            <a:latin typeface="Tw Cen MT" panose="020B0602020104020603" pitchFamily="34" charset="77"/>
          </a:endParaRPr>
        </a:p>
        <a:p>
          <a:r>
            <a:rPr lang="en-US" sz="1100" b="1" dirty="0">
              <a:solidFill>
                <a:schemeClr val="bg1"/>
              </a:solidFill>
              <a:latin typeface="Tw Cen MT" panose="020B0602020104020603" pitchFamily="34" charset="77"/>
            </a:rPr>
            <a:t>Self</a:t>
          </a:r>
        </a:p>
        <a:p>
          <a:r>
            <a:rPr lang="en-US" sz="1100" b="1" dirty="0">
              <a:solidFill>
                <a:schemeClr val="bg1"/>
              </a:solidFill>
              <a:latin typeface="Tw Cen MT" panose="020B0602020104020603" pitchFamily="34" charset="77"/>
            </a:rPr>
            <a:t>Actualization</a:t>
          </a:r>
        </a:p>
      </dgm:t>
    </dgm:pt>
    <dgm:pt modelId="{494B24A9-5F14-0243-9E3F-0456F0ED2928}" type="parTrans" cxnId="{41A283B3-1ED3-DC4E-8AF6-5267D4773B85}">
      <dgm:prSet/>
      <dgm:spPr/>
      <dgm:t>
        <a:bodyPr/>
        <a:lstStyle/>
        <a:p>
          <a:endParaRPr lang="en-US"/>
        </a:p>
      </dgm:t>
    </dgm:pt>
    <dgm:pt modelId="{FC71F530-5831-D947-AA1D-D9D8CB8C6EDF}" type="sibTrans" cxnId="{41A283B3-1ED3-DC4E-8AF6-5267D4773B85}">
      <dgm:prSet/>
      <dgm:spPr/>
      <dgm:t>
        <a:bodyPr/>
        <a:lstStyle/>
        <a:p>
          <a:endParaRPr lang="en-US"/>
        </a:p>
      </dgm:t>
    </dgm:pt>
    <dgm:pt modelId="{3C29DE15-8016-7741-9E88-B7AE8A8B19EF}" type="pres">
      <dgm:prSet presAssocID="{7EE7D75B-B0BD-4445-BC51-8271B1CE9836}" presName="Name0" presStyleCnt="0">
        <dgm:presLayoutVars>
          <dgm:dir/>
          <dgm:animLvl val="lvl"/>
          <dgm:resizeHandles val="exact"/>
        </dgm:presLayoutVars>
      </dgm:prSet>
      <dgm:spPr/>
    </dgm:pt>
    <dgm:pt modelId="{675CEF3B-E6AB-EC4C-892D-F29165DA9179}" type="pres">
      <dgm:prSet presAssocID="{2D9E6DBB-92D0-2841-9F91-1710D03DF27B}" presName="Name8" presStyleCnt="0"/>
      <dgm:spPr/>
    </dgm:pt>
    <dgm:pt modelId="{DB9C14DB-1407-7945-8F51-A97695438C3E}" type="pres">
      <dgm:prSet presAssocID="{2D9E6DBB-92D0-2841-9F91-1710D03DF27B}" presName="level" presStyleLbl="node1" presStyleIdx="0" presStyleCnt="5">
        <dgm:presLayoutVars>
          <dgm:chMax val="1"/>
          <dgm:bulletEnabled val="1"/>
        </dgm:presLayoutVars>
      </dgm:prSet>
      <dgm:spPr/>
    </dgm:pt>
    <dgm:pt modelId="{DD86A913-DE1C-A043-965A-F8FC75ABAF81}" type="pres">
      <dgm:prSet presAssocID="{2D9E6DBB-92D0-2841-9F91-1710D03DF27B}" presName="levelTx" presStyleLbl="revTx" presStyleIdx="0" presStyleCnt="0">
        <dgm:presLayoutVars>
          <dgm:chMax val="1"/>
          <dgm:bulletEnabled val="1"/>
        </dgm:presLayoutVars>
      </dgm:prSet>
      <dgm:spPr/>
    </dgm:pt>
    <dgm:pt modelId="{470FC1FA-8D47-0543-9CFD-A7C6F42050B3}" type="pres">
      <dgm:prSet presAssocID="{E7AAAB08-B9E9-3541-9724-444354795030}" presName="Name8" presStyleCnt="0"/>
      <dgm:spPr/>
    </dgm:pt>
    <dgm:pt modelId="{0AE80C5E-3197-5C4C-8CDB-B4583BA65A6D}" type="pres">
      <dgm:prSet presAssocID="{E7AAAB08-B9E9-3541-9724-444354795030}" presName="level" presStyleLbl="node1" presStyleIdx="1" presStyleCnt="5">
        <dgm:presLayoutVars>
          <dgm:chMax val="1"/>
          <dgm:bulletEnabled val="1"/>
        </dgm:presLayoutVars>
      </dgm:prSet>
      <dgm:spPr/>
    </dgm:pt>
    <dgm:pt modelId="{309AAF1D-38B9-6C4A-945A-95281E8C7F9B}" type="pres">
      <dgm:prSet presAssocID="{E7AAAB08-B9E9-3541-9724-444354795030}" presName="levelTx" presStyleLbl="revTx" presStyleIdx="0" presStyleCnt="0">
        <dgm:presLayoutVars>
          <dgm:chMax val="1"/>
          <dgm:bulletEnabled val="1"/>
        </dgm:presLayoutVars>
      </dgm:prSet>
      <dgm:spPr/>
    </dgm:pt>
    <dgm:pt modelId="{64179E9E-9AF7-0B43-A969-88FC48A4420B}" type="pres">
      <dgm:prSet presAssocID="{72757972-2E72-9E47-ABFB-76565A9500AC}" presName="Name8" presStyleCnt="0"/>
      <dgm:spPr/>
    </dgm:pt>
    <dgm:pt modelId="{1ACD2552-E5B3-3041-8718-85AAED72A3D2}" type="pres">
      <dgm:prSet presAssocID="{72757972-2E72-9E47-ABFB-76565A9500AC}" presName="level" presStyleLbl="node1" presStyleIdx="2" presStyleCnt="5">
        <dgm:presLayoutVars>
          <dgm:chMax val="1"/>
          <dgm:bulletEnabled val="1"/>
        </dgm:presLayoutVars>
      </dgm:prSet>
      <dgm:spPr/>
    </dgm:pt>
    <dgm:pt modelId="{E56D2A46-D83D-8F48-A397-FED90BF858E1}" type="pres">
      <dgm:prSet presAssocID="{72757972-2E72-9E47-ABFB-76565A9500AC}" presName="levelTx" presStyleLbl="revTx" presStyleIdx="0" presStyleCnt="0">
        <dgm:presLayoutVars>
          <dgm:chMax val="1"/>
          <dgm:bulletEnabled val="1"/>
        </dgm:presLayoutVars>
      </dgm:prSet>
      <dgm:spPr/>
    </dgm:pt>
    <dgm:pt modelId="{50B5E2C3-6459-D447-8A52-C66AC76E671B}" type="pres">
      <dgm:prSet presAssocID="{85B46567-2BFD-E64E-8CB6-7081AD78A547}" presName="Name8" presStyleCnt="0"/>
      <dgm:spPr/>
    </dgm:pt>
    <dgm:pt modelId="{599F765B-08D5-6043-95FA-06CBC79EA0F4}" type="pres">
      <dgm:prSet presAssocID="{85B46567-2BFD-E64E-8CB6-7081AD78A547}" presName="level" presStyleLbl="node1" presStyleIdx="3" presStyleCnt="5">
        <dgm:presLayoutVars>
          <dgm:chMax val="1"/>
          <dgm:bulletEnabled val="1"/>
        </dgm:presLayoutVars>
      </dgm:prSet>
      <dgm:spPr/>
    </dgm:pt>
    <dgm:pt modelId="{79DF4A45-184E-C548-A222-3636F2D8C2A9}" type="pres">
      <dgm:prSet presAssocID="{85B46567-2BFD-E64E-8CB6-7081AD78A547}" presName="levelTx" presStyleLbl="revTx" presStyleIdx="0" presStyleCnt="0">
        <dgm:presLayoutVars>
          <dgm:chMax val="1"/>
          <dgm:bulletEnabled val="1"/>
        </dgm:presLayoutVars>
      </dgm:prSet>
      <dgm:spPr/>
    </dgm:pt>
    <dgm:pt modelId="{93E9999B-086F-B748-A6EA-8E2E4ECA9043}" type="pres">
      <dgm:prSet presAssocID="{9DCAA69F-DCF4-5C43-BBD0-0464B88C2DB2}" presName="Name8" presStyleCnt="0"/>
      <dgm:spPr/>
    </dgm:pt>
    <dgm:pt modelId="{8311F94A-A2EF-8B48-A854-A0DF00E9E14A}" type="pres">
      <dgm:prSet presAssocID="{9DCAA69F-DCF4-5C43-BBD0-0464B88C2DB2}" presName="level" presStyleLbl="node1" presStyleIdx="4" presStyleCnt="5">
        <dgm:presLayoutVars>
          <dgm:chMax val="1"/>
          <dgm:bulletEnabled val="1"/>
        </dgm:presLayoutVars>
      </dgm:prSet>
      <dgm:spPr/>
    </dgm:pt>
    <dgm:pt modelId="{2988400E-1699-0E48-80A4-27A0E7464E49}" type="pres">
      <dgm:prSet presAssocID="{9DCAA69F-DCF4-5C43-BBD0-0464B88C2DB2}" presName="levelTx" presStyleLbl="revTx" presStyleIdx="0" presStyleCnt="0">
        <dgm:presLayoutVars>
          <dgm:chMax val="1"/>
          <dgm:bulletEnabled val="1"/>
        </dgm:presLayoutVars>
      </dgm:prSet>
      <dgm:spPr/>
    </dgm:pt>
  </dgm:ptLst>
  <dgm:cxnLst>
    <dgm:cxn modelId="{9604BE01-C141-EC4B-9A1B-EA7760B48CE9}" srcId="{7EE7D75B-B0BD-4445-BC51-8271B1CE9836}" destId="{85B46567-2BFD-E64E-8CB6-7081AD78A547}" srcOrd="3" destOrd="0" parTransId="{E6191C5F-AB68-FD4A-9857-2ABF3705504C}" sibTransId="{B7D09074-841D-A84E-8537-BB86EE422539}"/>
    <dgm:cxn modelId="{4FE71F06-0FBB-F749-8F4E-60828A6266AD}" type="presOf" srcId="{85B46567-2BFD-E64E-8CB6-7081AD78A547}" destId="{599F765B-08D5-6043-95FA-06CBC79EA0F4}" srcOrd="0" destOrd="0" presId="urn:microsoft.com/office/officeart/2005/8/layout/pyramid1"/>
    <dgm:cxn modelId="{4105F015-469D-8947-AFF1-1C675ECE173E}" type="presOf" srcId="{9DCAA69F-DCF4-5C43-BBD0-0464B88C2DB2}" destId="{2988400E-1699-0E48-80A4-27A0E7464E49}" srcOrd="1" destOrd="0" presId="urn:microsoft.com/office/officeart/2005/8/layout/pyramid1"/>
    <dgm:cxn modelId="{52FA1653-1127-D140-B83E-191BCF5D5500}" type="presOf" srcId="{9DCAA69F-DCF4-5C43-BBD0-0464B88C2DB2}" destId="{8311F94A-A2EF-8B48-A854-A0DF00E9E14A}" srcOrd="0" destOrd="0" presId="urn:microsoft.com/office/officeart/2005/8/layout/pyramid1"/>
    <dgm:cxn modelId="{A74F3775-83FF-C047-BA22-8361134B039B}" type="presOf" srcId="{72757972-2E72-9E47-ABFB-76565A9500AC}" destId="{E56D2A46-D83D-8F48-A397-FED90BF858E1}" srcOrd="1" destOrd="0" presId="urn:microsoft.com/office/officeart/2005/8/layout/pyramid1"/>
    <dgm:cxn modelId="{7CAE4576-66C7-BA4D-AE99-7A363C7C8A83}" type="presOf" srcId="{72757972-2E72-9E47-ABFB-76565A9500AC}" destId="{1ACD2552-E5B3-3041-8718-85AAED72A3D2}" srcOrd="0" destOrd="0" presId="urn:microsoft.com/office/officeart/2005/8/layout/pyramid1"/>
    <dgm:cxn modelId="{55D91F8D-C868-8A43-8318-4ED940852C65}" type="presOf" srcId="{7EE7D75B-B0BD-4445-BC51-8271B1CE9836}" destId="{3C29DE15-8016-7741-9E88-B7AE8A8B19EF}" srcOrd="0" destOrd="0" presId="urn:microsoft.com/office/officeart/2005/8/layout/pyramid1"/>
    <dgm:cxn modelId="{FC11419B-7612-5D42-806B-109FD8973F92}" srcId="{7EE7D75B-B0BD-4445-BC51-8271B1CE9836}" destId="{E7AAAB08-B9E9-3541-9724-444354795030}" srcOrd="1" destOrd="0" parTransId="{D55DC6CC-92EC-B14B-9146-836641BD791A}" sibTransId="{137CCD8B-EB43-6746-ACE2-58A1CDE07EF2}"/>
    <dgm:cxn modelId="{EEC44D9B-46CD-5D45-B5BE-8DB02FD52DF0}" type="presOf" srcId="{E7AAAB08-B9E9-3541-9724-444354795030}" destId="{0AE80C5E-3197-5C4C-8CDB-B4583BA65A6D}" srcOrd="0" destOrd="0" presId="urn:microsoft.com/office/officeart/2005/8/layout/pyramid1"/>
    <dgm:cxn modelId="{C96C82A5-00B2-D247-97F4-D58D6194BC4E}" type="presOf" srcId="{85B46567-2BFD-E64E-8CB6-7081AD78A547}" destId="{79DF4A45-184E-C548-A222-3636F2D8C2A9}" srcOrd="1" destOrd="0" presId="urn:microsoft.com/office/officeart/2005/8/layout/pyramid1"/>
    <dgm:cxn modelId="{39A8F3A5-9E1F-6049-A8B3-D2227CBEED6F}" srcId="{7EE7D75B-B0BD-4445-BC51-8271B1CE9836}" destId="{9DCAA69F-DCF4-5C43-BBD0-0464B88C2DB2}" srcOrd="4" destOrd="0" parTransId="{B96CE180-2DF1-064B-AB9A-27E7F4556D6C}" sibTransId="{0EB52B6D-AF81-4B4B-81E3-3E7544D97238}"/>
    <dgm:cxn modelId="{41A283B3-1ED3-DC4E-8AF6-5267D4773B85}" srcId="{7EE7D75B-B0BD-4445-BC51-8271B1CE9836}" destId="{2D9E6DBB-92D0-2841-9F91-1710D03DF27B}" srcOrd="0" destOrd="0" parTransId="{494B24A9-5F14-0243-9E3F-0456F0ED2928}" sibTransId="{FC71F530-5831-D947-AA1D-D9D8CB8C6EDF}"/>
    <dgm:cxn modelId="{6308E7BE-6323-0B46-AF76-2948A818205A}" srcId="{7EE7D75B-B0BD-4445-BC51-8271B1CE9836}" destId="{72757972-2E72-9E47-ABFB-76565A9500AC}" srcOrd="2" destOrd="0" parTransId="{23B22543-9085-934C-8775-5D61A7A407C5}" sibTransId="{F403B97B-163F-2140-B438-61BA8DC456A2}"/>
    <dgm:cxn modelId="{7F69C0BF-B8BD-E14E-99AA-0A86F2A8B262}" type="presOf" srcId="{2D9E6DBB-92D0-2841-9F91-1710D03DF27B}" destId="{DD86A913-DE1C-A043-965A-F8FC75ABAF81}" srcOrd="1" destOrd="0" presId="urn:microsoft.com/office/officeart/2005/8/layout/pyramid1"/>
    <dgm:cxn modelId="{1D2557FC-BF2A-6947-A798-D1B093015338}" type="presOf" srcId="{2D9E6DBB-92D0-2841-9F91-1710D03DF27B}" destId="{DB9C14DB-1407-7945-8F51-A97695438C3E}" srcOrd="0" destOrd="0" presId="urn:microsoft.com/office/officeart/2005/8/layout/pyramid1"/>
    <dgm:cxn modelId="{B5D896FD-783F-1542-A230-7223CC38B09D}" type="presOf" srcId="{E7AAAB08-B9E9-3541-9724-444354795030}" destId="{309AAF1D-38B9-6C4A-945A-95281E8C7F9B}" srcOrd="1" destOrd="0" presId="urn:microsoft.com/office/officeart/2005/8/layout/pyramid1"/>
    <dgm:cxn modelId="{3F422F20-3D1C-2B47-B5C2-022BA485941B}" type="presParOf" srcId="{3C29DE15-8016-7741-9E88-B7AE8A8B19EF}" destId="{675CEF3B-E6AB-EC4C-892D-F29165DA9179}" srcOrd="0" destOrd="0" presId="urn:microsoft.com/office/officeart/2005/8/layout/pyramid1"/>
    <dgm:cxn modelId="{92476F91-292E-C648-B07D-A21277AD22E8}" type="presParOf" srcId="{675CEF3B-E6AB-EC4C-892D-F29165DA9179}" destId="{DB9C14DB-1407-7945-8F51-A97695438C3E}" srcOrd="0" destOrd="0" presId="urn:microsoft.com/office/officeart/2005/8/layout/pyramid1"/>
    <dgm:cxn modelId="{DDE3FDAA-4D23-F44B-97AC-E1030B8383F6}" type="presParOf" srcId="{675CEF3B-E6AB-EC4C-892D-F29165DA9179}" destId="{DD86A913-DE1C-A043-965A-F8FC75ABAF81}" srcOrd="1" destOrd="0" presId="urn:microsoft.com/office/officeart/2005/8/layout/pyramid1"/>
    <dgm:cxn modelId="{4A314AA9-2857-754B-9D67-7442CD40F85D}" type="presParOf" srcId="{3C29DE15-8016-7741-9E88-B7AE8A8B19EF}" destId="{470FC1FA-8D47-0543-9CFD-A7C6F42050B3}" srcOrd="1" destOrd="0" presId="urn:microsoft.com/office/officeart/2005/8/layout/pyramid1"/>
    <dgm:cxn modelId="{81E53528-C194-894E-9D94-E047603EF2AB}" type="presParOf" srcId="{470FC1FA-8D47-0543-9CFD-A7C6F42050B3}" destId="{0AE80C5E-3197-5C4C-8CDB-B4583BA65A6D}" srcOrd="0" destOrd="0" presId="urn:microsoft.com/office/officeart/2005/8/layout/pyramid1"/>
    <dgm:cxn modelId="{9C6F1232-3263-B341-A725-358C05E35FE7}" type="presParOf" srcId="{470FC1FA-8D47-0543-9CFD-A7C6F42050B3}" destId="{309AAF1D-38B9-6C4A-945A-95281E8C7F9B}" srcOrd="1" destOrd="0" presId="urn:microsoft.com/office/officeart/2005/8/layout/pyramid1"/>
    <dgm:cxn modelId="{1BFD5FE2-230F-BA47-AE74-20609ABA35A5}" type="presParOf" srcId="{3C29DE15-8016-7741-9E88-B7AE8A8B19EF}" destId="{64179E9E-9AF7-0B43-A969-88FC48A4420B}" srcOrd="2" destOrd="0" presId="urn:microsoft.com/office/officeart/2005/8/layout/pyramid1"/>
    <dgm:cxn modelId="{E7EA8D01-14B0-9341-AB3D-C895BE3CA16C}" type="presParOf" srcId="{64179E9E-9AF7-0B43-A969-88FC48A4420B}" destId="{1ACD2552-E5B3-3041-8718-85AAED72A3D2}" srcOrd="0" destOrd="0" presId="urn:microsoft.com/office/officeart/2005/8/layout/pyramid1"/>
    <dgm:cxn modelId="{953A55D8-0651-AE4C-9EBA-DFD60302105D}" type="presParOf" srcId="{64179E9E-9AF7-0B43-A969-88FC48A4420B}" destId="{E56D2A46-D83D-8F48-A397-FED90BF858E1}" srcOrd="1" destOrd="0" presId="urn:microsoft.com/office/officeart/2005/8/layout/pyramid1"/>
    <dgm:cxn modelId="{DCA3088B-164E-514A-A843-AE2596A02F29}" type="presParOf" srcId="{3C29DE15-8016-7741-9E88-B7AE8A8B19EF}" destId="{50B5E2C3-6459-D447-8A52-C66AC76E671B}" srcOrd="3" destOrd="0" presId="urn:microsoft.com/office/officeart/2005/8/layout/pyramid1"/>
    <dgm:cxn modelId="{0A04FDFA-7DE2-9F4A-8E00-C725E40F58DC}" type="presParOf" srcId="{50B5E2C3-6459-D447-8A52-C66AC76E671B}" destId="{599F765B-08D5-6043-95FA-06CBC79EA0F4}" srcOrd="0" destOrd="0" presId="urn:microsoft.com/office/officeart/2005/8/layout/pyramid1"/>
    <dgm:cxn modelId="{534AFAB7-1B73-B04E-AEA8-8C2A153C7D59}" type="presParOf" srcId="{50B5E2C3-6459-D447-8A52-C66AC76E671B}" destId="{79DF4A45-184E-C548-A222-3636F2D8C2A9}" srcOrd="1" destOrd="0" presId="urn:microsoft.com/office/officeart/2005/8/layout/pyramid1"/>
    <dgm:cxn modelId="{CA25111E-429B-1D44-8973-8DE08D0A581C}" type="presParOf" srcId="{3C29DE15-8016-7741-9E88-B7AE8A8B19EF}" destId="{93E9999B-086F-B748-A6EA-8E2E4ECA9043}" srcOrd="4" destOrd="0" presId="urn:microsoft.com/office/officeart/2005/8/layout/pyramid1"/>
    <dgm:cxn modelId="{5AB3E924-2A0C-D74F-A306-14D2D4B6F035}" type="presParOf" srcId="{93E9999B-086F-B748-A6EA-8E2E4ECA9043}" destId="{8311F94A-A2EF-8B48-A854-A0DF00E9E14A}" srcOrd="0" destOrd="0" presId="urn:microsoft.com/office/officeart/2005/8/layout/pyramid1"/>
    <dgm:cxn modelId="{E38AD289-22B1-A549-B9E2-F12653277B56}" type="presParOf" srcId="{93E9999B-086F-B748-A6EA-8E2E4ECA9043}" destId="{2988400E-1699-0E48-80A4-27A0E7464E49}"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7D75B-B0BD-4445-BC51-8271B1CE9836}" type="doc">
      <dgm:prSet loTypeId="urn:microsoft.com/office/officeart/2005/8/layout/pyramid1" loCatId="" qsTypeId="urn:microsoft.com/office/officeart/2005/8/quickstyle/simple1" qsCatId="simple" csTypeId="urn:microsoft.com/office/officeart/2005/8/colors/accent1_2" csCatId="accent1" phldr="1"/>
      <dgm:spPr/>
    </dgm:pt>
    <dgm:pt modelId="{E7AAAB08-B9E9-3541-9724-444354795030}">
      <dgm:prSet phldrT="[Text]" custT="1"/>
      <dgm:spPr>
        <a:solidFill>
          <a:schemeClr val="accent6"/>
        </a:solidFill>
      </dgm:spPr>
      <dgm:t>
        <a:bodyPr/>
        <a:lstStyle/>
        <a:p>
          <a:r>
            <a:rPr lang="en-US" sz="1600" b="1" dirty="0">
              <a:solidFill>
                <a:schemeClr val="bg1"/>
              </a:solidFill>
              <a:latin typeface="Tw Cen MT" panose="020B0602020104020603" pitchFamily="34" charset="77"/>
            </a:rPr>
            <a:t>Self Esteem</a:t>
          </a:r>
        </a:p>
      </dgm:t>
    </dgm:pt>
    <dgm:pt modelId="{D55DC6CC-92EC-B14B-9146-836641BD791A}" type="parTrans" cxnId="{FC11419B-7612-5D42-806B-109FD8973F92}">
      <dgm:prSet/>
      <dgm:spPr/>
      <dgm:t>
        <a:bodyPr/>
        <a:lstStyle/>
        <a:p>
          <a:endParaRPr lang="en-US"/>
        </a:p>
      </dgm:t>
    </dgm:pt>
    <dgm:pt modelId="{137CCD8B-EB43-6746-ACE2-58A1CDE07EF2}" type="sibTrans" cxnId="{FC11419B-7612-5D42-806B-109FD8973F92}">
      <dgm:prSet/>
      <dgm:spPr/>
      <dgm:t>
        <a:bodyPr/>
        <a:lstStyle/>
        <a:p>
          <a:endParaRPr lang="en-US"/>
        </a:p>
      </dgm:t>
    </dgm:pt>
    <dgm:pt modelId="{85B46567-2BFD-E64E-8CB6-7081AD78A547}">
      <dgm:prSet phldrT="[Text]" custT="1"/>
      <dgm:spPr>
        <a:solidFill>
          <a:schemeClr val="accent2"/>
        </a:solidFill>
      </dgm:spPr>
      <dgm:t>
        <a:bodyPr/>
        <a:lstStyle/>
        <a:p>
          <a:r>
            <a:rPr lang="en-US" sz="1600" b="1" dirty="0">
              <a:solidFill>
                <a:schemeClr val="bg1"/>
              </a:solidFill>
              <a:latin typeface="Tw Cen MT" panose="020B0602020104020603" pitchFamily="34" charset="77"/>
            </a:rPr>
            <a:t>Safety</a:t>
          </a:r>
        </a:p>
      </dgm:t>
    </dgm:pt>
    <dgm:pt modelId="{E6191C5F-AB68-FD4A-9857-2ABF3705504C}" type="parTrans" cxnId="{9604BE01-C141-EC4B-9A1B-EA7760B48CE9}">
      <dgm:prSet/>
      <dgm:spPr/>
      <dgm:t>
        <a:bodyPr/>
        <a:lstStyle/>
        <a:p>
          <a:endParaRPr lang="en-US"/>
        </a:p>
      </dgm:t>
    </dgm:pt>
    <dgm:pt modelId="{B7D09074-841D-A84E-8537-BB86EE422539}" type="sibTrans" cxnId="{9604BE01-C141-EC4B-9A1B-EA7760B48CE9}">
      <dgm:prSet/>
      <dgm:spPr/>
      <dgm:t>
        <a:bodyPr/>
        <a:lstStyle/>
        <a:p>
          <a:endParaRPr lang="en-US"/>
        </a:p>
      </dgm:t>
    </dgm:pt>
    <dgm:pt modelId="{9DCAA69F-DCF4-5C43-BBD0-0464B88C2DB2}">
      <dgm:prSet phldrT="[Text]" custT="1"/>
      <dgm:spPr>
        <a:solidFill>
          <a:srgbClr val="C00000"/>
        </a:solidFill>
      </dgm:spPr>
      <dgm:t>
        <a:bodyPr/>
        <a:lstStyle/>
        <a:p>
          <a:r>
            <a:rPr lang="en-US" sz="1600" b="1" dirty="0">
              <a:solidFill>
                <a:schemeClr val="bg1"/>
              </a:solidFill>
              <a:latin typeface="Tw Cen MT" panose="020B0602020104020603" pitchFamily="34" charset="77"/>
            </a:rPr>
            <a:t>Physiological</a:t>
          </a:r>
        </a:p>
      </dgm:t>
    </dgm:pt>
    <dgm:pt modelId="{B96CE180-2DF1-064B-AB9A-27E7F4556D6C}" type="parTrans" cxnId="{39A8F3A5-9E1F-6049-A8B3-D2227CBEED6F}">
      <dgm:prSet/>
      <dgm:spPr/>
      <dgm:t>
        <a:bodyPr/>
        <a:lstStyle/>
        <a:p>
          <a:endParaRPr lang="en-US"/>
        </a:p>
      </dgm:t>
    </dgm:pt>
    <dgm:pt modelId="{0EB52B6D-AF81-4B4B-81E3-3E7544D97238}" type="sibTrans" cxnId="{39A8F3A5-9E1F-6049-A8B3-D2227CBEED6F}">
      <dgm:prSet/>
      <dgm:spPr/>
      <dgm:t>
        <a:bodyPr/>
        <a:lstStyle/>
        <a:p>
          <a:endParaRPr lang="en-US"/>
        </a:p>
      </dgm:t>
    </dgm:pt>
    <dgm:pt modelId="{72757972-2E72-9E47-ABFB-76565A9500AC}">
      <dgm:prSet custT="1"/>
      <dgm:spPr>
        <a:solidFill>
          <a:schemeClr val="accent4"/>
        </a:solidFill>
      </dgm:spPr>
      <dgm:t>
        <a:bodyPr/>
        <a:lstStyle/>
        <a:p>
          <a:r>
            <a:rPr lang="en-US" sz="1600" b="1" dirty="0">
              <a:solidFill>
                <a:schemeClr val="bg1"/>
              </a:solidFill>
              <a:latin typeface="Tw Cen MT" panose="020B0602020104020603" pitchFamily="34" charset="77"/>
            </a:rPr>
            <a:t>Belonging/</a:t>
          </a:r>
        </a:p>
        <a:p>
          <a:r>
            <a:rPr lang="en-US" sz="1600" b="1" dirty="0">
              <a:solidFill>
                <a:schemeClr val="bg1"/>
              </a:solidFill>
              <a:latin typeface="Tw Cen MT" panose="020B0602020104020603" pitchFamily="34" charset="77"/>
            </a:rPr>
            <a:t> Social Needs</a:t>
          </a:r>
        </a:p>
      </dgm:t>
    </dgm:pt>
    <dgm:pt modelId="{23B22543-9085-934C-8775-5D61A7A407C5}" type="parTrans" cxnId="{6308E7BE-6323-0B46-AF76-2948A818205A}">
      <dgm:prSet/>
      <dgm:spPr/>
      <dgm:t>
        <a:bodyPr/>
        <a:lstStyle/>
        <a:p>
          <a:endParaRPr lang="en-US"/>
        </a:p>
      </dgm:t>
    </dgm:pt>
    <dgm:pt modelId="{F403B97B-163F-2140-B438-61BA8DC456A2}" type="sibTrans" cxnId="{6308E7BE-6323-0B46-AF76-2948A818205A}">
      <dgm:prSet/>
      <dgm:spPr/>
      <dgm:t>
        <a:bodyPr/>
        <a:lstStyle/>
        <a:p>
          <a:endParaRPr lang="en-US"/>
        </a:p>
      </dgm:t>
    </dgm:pt>
    <dgm:pt modelId="{2D9E6DBB-92D0-2841-9F91-1710D03DF27B}">
      <dgm:prSet custT="1"/>
      <dgm:spPr>
        <a:solidFill>
          <a:schemeClr val="accent5">
            <a:lumMod val="75000"/>
          </a:schemeClr>
        </a:solidFill>
      </dgm:spPr>
      <dgm:t>
        <a:bodyPr/>
        <a:lstStyle/>
        <a:p>
          <a:endParaRPr lang="en-US" sz="1100" b="1" dirty="0">
            <a:solidFill>
              <a:schemeClr val="bg1"/>
            </a:solidFill>
            <a:latin typeface="Tw Cen MT" panose="020B0602020104020603" pitchFamily="34" charset="77"/>
          </a:endParaRPr>
        </a:p>
        <a:p>
          <a:r>
            <a:rPr lang="en-US" sz="1100" b="1" dirty="0">
              <a:solidFill>
                <a:schemeClr val="bg1"/>
              </a:solidFill>
              <a:latin typeface="Tw Cen MT" panose="020B0602020104020603" pitchFamily="34" charset="77"/>
            </a:rPr>
            <a:t>Self</a:t>
          </a:r>
        </a:p>
        <a:p>
          <a:r>
            <a:rPr lang="en-US" sz="1100" b="1" dirty="0">
              <a:solidFill>
                <a:schemeClr val="bg1"/>
              </a:solidFill>
              <a:latin typeface="Tw Cen MT" panose="020B0602020104020603" pitchFamily="34" charset="77"/>
            </a:rPr>
            <a:t>Actualization</a:t>
          </a:r>
        </a:p>
      </dgm:t>
    </dgm:pt>
    <dgm:pt modelId="{494B24A9-5F14-0243-9E3F-0456F0ED2928}" type="parTrans" cxnId="{41A283B3-1ED3-DC4E-8AF6-5267D4773B85}">
      <dgm:prSet/>
      <dgm:spPr/>
      <dgm:t>
        <a:bodyPr/>
        <a:lstStyle/>
        <a:p>
          <a:endParaRPr lang="en-US"/>
        </a:p>
      </dgm:t>
    </dgm:pt>
    <dgm:pt modelId="{FC71F530-5831-D947-AA1D-D9D8CB8C6EDF}" type="sibTrans" cxnId="{41A283B3-1ED3-DC4E-8AF6-5267D4773B85}">
      <dgm:prSet/>
      <dgm:spPr/>
      <dgm:t>
        <a:bodyPr/>
        <a:lstStyle/>
        <a:p>
          <a:endParaRPr lang="en-US"/>
        </a:p>
      </dgm:t>
    </dgm:pt>
    <dgm:pt modelId="{3C29DE15-8016-7741-9E88-B7AE8A8B19EF}" type="pres">
      <dgm:prSet presAssocID="{7EE7D75B-B0BD-4445-BC51-8271B1CE9836}" presName="Name0" presStyleCnt="0">
        <dgm:presLayoutVars>
          <dgm:dir/>
          <dgm:animLvl val="lvl"/>
          <dgm:resizeHandles val="exact"/>
        </dgm:presLayoutVars>
      </dgm:prSet>
      <dgm:spPr/>
    </dgm:pt>
    <dgm:pt modelId="{675CEF3B-E6AB-EC4C-892D-F29165DA9179}" type="pres">
      <dgm:prSet presAssocID="{2D9E6DBB-92D0-2841-9F91-1710D03DF27B}" presName="Name8" presStyleCnt="0"/>
      <dgm:spPr/>
    </dgm:pt>
    <dgm:pt modelId="{DB9C14DB-1407-7945-8F51-A97695438C3E}" type="pres">
      <dgm:prSet presAssocID="{2D9E6DBB-92D0-2841-9F91-1710D03DF27B}" presName="level" presStyleLbl="node1" presStyleIdx="0" presStyleCnt="5">
        <dgm:presLayoutVars>
          <dgm:chMax val="1"/>
          <dgm:bulletEnabled val="1"/>
        </dgm:presLayoutVars>
      </dgm:prSet>
      <dgm:spPr/>
    </dgm:pt>
    <dgm:pt modelId="{DD86A913-DE1C-A043-965A-F8FC75ABAF81}" type="pres">
      <dgm:prSet presAssocID="{2D9E6DBB-92D0-2841-9F91-1710D03DF27B}" presName="levelTx" presStyleLbl="revTx" presStyleIdx="0" presStyleCnt="0">
        <dgm:presLayoutVars>
          <dgm:chMax val="1"/>
          <dgm:bulletEnabled val="1"/>
        </dgm:presLayoutVars>
      </dgm:prSet>
      <dgm:spPr/>
    </dgm:pt>
    <dgm:pt modelId="{470FC1FA-8D47-0543-9CFD-A7C6F42050B3}" type="pres">
      <dgm:prSet presAssocID="{E7AAAB08-B9E9-3541-9724-444354795030}" presName="Name8" presStyleCnt="0"/>
      <dgm:spPr/>
    </dgm:pt>
    <dgm:pt modelId="{0AE80C5E-3197-5C4C-8CDB-B4583BA65A6D}" type="pres">
      <dgm:prSet presAssocID="{E7AAAB08-B9E9-3541-9724-444354795030}" presName="level" presStyleLbl="node1" presStyleIdx="1" presStyleCnt="5">
        <dgm:presLayoutVars>
          <dgm:chMax val="1"/>
          <dgm:bulletEnabled val="1"/>
        </dgm:presLayoutVars>
      </dgm:prSet>
      <dgm:spPr/>
    </dgm:pt>
    <dgm:pt modelId="{309AAF1D-38B9-6C4A-945A-95281E8C7F9B}" type="pres">
      <dgm:prSet presAssocID="{E7AAAB08-B9E9-3541-9724-444354795030}" presName="levelTx" presStyleLbl="revTx" presStyleIdx="0" presStyleCnt="0">
        <dgm:presLayoutVars>
          <dgm:chMax val="1"/>
          <dgm:bulletEnabled val="1"/>
        </dgm:presLayoutVars>
      </dgm:prSet>
      <dgm:spPr/>
    </dgm:pt>
    <dgm:pt modelId="{64179E9E-9AF7-0B43-A969-88FC48A4420B}" type="pres">
      <dgm:prSet presAssocID="{72757972-2E72-9E47-ABFB-76565A9500AC}" presName="Name8" presStyleCnt="0"/>
      <dgm:spPr/>
    </dgm:pt>
    <dgm:pt modelId="{1ACD2552-E5B3-3041-8718-85AAED72A3D2}" type="pres">
      <dgm:prSet presAssocID="{72757972-2E72-9E47-ABFB-76565A9500AC}" presName="level" presStyleLbl="node1" presStyleIdx="2" presStyleCnt="5">
        <dgm:presLayoutVars>
          <dgm:chMax val="1"/>
          <dgm:bulletEnabled val="1"/>
        </dgm:presLayoutVars>
      </dgm:prSet>
      <dgm:spPr/>
    </dgm:pt>
    <dgm:pt modelId="{E56D2A46-D83D-8F48-A397-FED90BF858E1}" type="pres">
      <dgm:prSet presAssocID="{72757972-2E72-9E47-ABFB-76565A9500AC}" presName="levelTx" presStyleLbl="revTx" presStyleIdx="0" presStyleCnt="0">
        <dgm:presLayoutVars>
          <dgm:chMax val="1"/>
          <dgm:bulletEnabled val="1"/>
        </dgm:presLayoutVars>
      </dgm:prSet>
      <dgm:spPr/>
    </dgm:pt>
    <dgm:pt modelId="{50B5E2C3-6459-D447-8A52-C66AC76E671B}" type="pres">
      <dgm:prSet presAssocID="{85B46567-2BFD-E64E-8CB6-7081AD78A547}" presName="Name8" presStyleCnt="0"/>
      <dgm:spPr/>
    </dgm:pt>
    <dgm:pt modelId="{599F765B-08D5-6043-95FA-06CBC79EA0F4}" type="pres">
      <dgm:prSet presAssocID="{85B46567-2BFD-E64E-8CB6-7081AD78A547}" presName="level" presStyleLbl="node1" presStyleIdx="3" presStyleCnt="5">
        <dgm:presLayoutVars>
          <dgm:chMax val="1"/>
          <dgm:bulletEnabled val="1"/>
        </dgm:presLayoutVars>
      </dgm:prSet>
      <dgm:spPr/>
    </dgm:pt>
    <dgm:pt modelId="{79DF4A45-184E-C548-A222-3636F2D8C2A9}" type="pres">
      <dgm:prSet presAssocID="{85B46567-2BFD-E64E-8CB6-7081AD78A547}" presName="levelTx" presStyleLbl="revTx" presStyleIdx="0" presStyleCnt="0">
        <dgm:presLayoutVars>
          <dgm:chMax val="1"/>
          <dgm:bulletEnabled val="1"/>
        </dgm:presLayoutVars>
      </dgm:prSet>
      <dgm:spPr/>
    </dgm:pt>
    <dgm:pt modelId="{93E9999B-086F-B748-A6EA-8E2E4ECA9043}" type="pres">
      <dgm:prSet presAssocID="{9DCAA69F-DCF4-5C43-BBD0-0464B88C2DB2}" presName="Name8" presStyleCnt="0"/>
      <dgm:spPr/>
    </dgm:pt>
    <dgm:pt modelId="{8311F94A-A2EF-8B48-A854-A0DF00E9E14A}" type="pres">
      <dgm:prSet presAssocID="{9DCAA69F-DCF4-5C43-BBD0-0464B88C2DB2}" presName="level" presStyleLbl="node1" presStyleIdx="4" presStyleCnt="5">
        <dgm:presLayoutVars>
          <dgm:chMax val="1"/>
          <dgm:bulletEnabled val="1"/>
        </dgm:presLayoutVars>
      </dgm:prSet>
      <dgm:spPr/>
    </dgm:pt>
    <dgm:pt modelId="{2988400E-1699-0E48-80A4-27A0E7464E49}" type="pres">
      <dgm:prSet presAssocID="{9DCAA69F-DCF4-5C43-BBD0-0464B88C2DB2}" presName="levelTx" presStyleLbl="revTx" presStyleIdx="0" presStyleCnt="0">
        <dgm:presLayoutVars>
          <dgm:chMax val="1"/>
          <dgm:bulletEnabled val="1"/>
        </dgm:presLayoutVars>
      </dgm:prSet>
      <dgm:spPr/>
    </dgm:pt>
  </dgm:ptLst>
  <dgm:cxnLst>
    <dgm:cxn modelId="{9604BE01-C141-EC4B-9A1B-EA7760B48CE9}" srcId="{7EE7D75B-B0BD-4445-BC51-8271B1CE9836}" destId="{85B46567-2BFD-E64E-8CB6-7081AD78A547}" srcOrd="3" destOrd="0" parTransId="{E6191C5F-AB68-FD4A-9857-2ABF3705504C}" sibTransId="{B7D09074-841D-A84E-8537-BB86EE422539}"/>
    <dgm:cxn modelId="{4FE71F06-0FBB-F749-8F4E-60828A6266AD}" type="presOf" srcId="{85B46567-2BFD-E64E-8CB6-7081AD78A547}" destId="{599F765B-08D5-6043-95FA-06CBC79EA0F4}" srcOrd="0" destOrd="0" presId="urn:microsoft.com/office/officeart/2005/8/layout/pyramid1"/>
    <dgm:cxn modelId="{4105F015-469D-8947-AFF1-1C675ECE173E}" type="presOf" srcId="{9DCAA69F-DCF4-5C43-BBD0-0464B88C2DB2}" destId="{2988400E-1699-0E48-80A4-27A0E7464E49}" srcOrd="1" destOrd="0" presId="urn:microsoft.com/office/officeart/2005/8/layout/pyramid1"/>
    <dgm:cxn modelId="{52FA1653-1127-D140-B83E-191BCF5D5500}" type="presOf" srcId="{9DCAA69F-DCF4-5C43-BBD0-0464B88C2DB2}" destId="{8311F94A-A2EF-8B48-A854-A0DF00E9E14A}" srcOrd="0" destOrd="0" presId="urn:microsoft.com/office/officeart/2005/8/layout/pyramid1"/>
    <dgm:cxn modelId="{A74F3775-83FF-C047-BA22-8361134B039B}" type="presOf" srcId="{72757972-2E72-9E47-ABFB-76565A9500AC}" destId="{E56D2A46-D83D-8F48-A397-FED90BF858E1}" srcOrd="1" destOrd="0" presId="urn:microsoft.com/office/officeart/2005/8/layout/pyramid1"/>
    <dgm:cxn modelId="{7CAE4576-66C7-BA4D-AE99-7A363C7C8A83}" type="presOf" srcId="{72757972-2E72-9E47-ABFB-76565A9500AC}" destId="{1ACD2552-E5B3-3041-8718-85AAED72A3D2}" srcOrd="0" destOrd="0" presId="urn:microsoft.com/office/officeart/2005/8/layout/pyramid1"/>
    <dgm:cxn modelId="{55D91F8D-C868-8A43-8318-4ED940852C65}" type="presOf" srcId="{7EE7D75B-B0BD-4445-BC51-8271B1CE9836}" destId="{3C29DE15-8016-7741-9E88-B7AE8A8B19EF}" srcOrd="0" destOrd="0" presId="urn:microsoft.com/office/officeart/2005/8/layout/pyramid1"/>
    <dgm:cxn modelId="{FC11419B-7612-5D42-806B-109FD8973F92}" srcId="{7EE7D75B-B0BD-4445-BC51-8271B1CE9836}" destId="{E7AAAB08-B9E9-3541-9724-444354795030}" srcOrd="1" destOrd="0" parTransId="{D55DC6CC-92EC-B14B-9146-836641BD791A}" sibTransId="{137CCD8B-EB43-6746-ACE2-58A1CDE07EF2}"/>
    <dgm:cxn modelId="{EEC44D9B-46CD-5D45-B5BE-8DB02FD52DF0}" type="presOf" srcId="{E7AAAB08-B9E9-3541-9724-444354795030}" destId="{0AE80C5E-3197-5C4C-8CDB-B4583BA65A6D}" srcOrd="0" destOrd="0" presId="urn:microsoft.com/office/officeart/2005/8/layout/pyramid1"/>
    <dgm:cxn modelId="{C96C82A5-00B2-D247-97F4-D58D6194BC4E}" type="presOf" srcId="{85B46567-2BFD-E64E-8CB6-7081AD78A547}" destId="{79DF4A45-184E-C548-A222-3636F2D8C2A9}" srcOrd="1" destOrd="0" presId="urn:microsoft.com/office/officeart/2005/8/layout/pyramid1"/>
    <dgm:cxn modelId="{39A8F3A5-9E1F-6049-A8B3-D2227CBEED6F}" srcId="{7EE7D75B-B0BD-4445-BC51-8271B1CE9836}" destId="{9DCAA69F-DCF4-5C43-BBD0-0464B88C2DB2}" srcOrd="4" destOrd="0" parTransId="{B96CE180-2DF1-064B-AB9A-27E7F4556D6C}" sibTransId="{0EB52B6D-AF81-4B4B-81E3-3E7544D97238}"/>
    <dgm:cxn modelId="{41A283B3-1ED3-DC4E-8AF6-5267D4773B85}" srcId="{7EE7D75B-B0BD-4445-BC51-8271B1CE9836}" destId="{2D9E6DBB-92D0-2841-9F91-1710D03DF27B}" srcOrd="0" destOrd="0" parTransId="{494B24A9-5F14-0243-9E3F-0456F0ED2928}" sibTransId="{FC71F530-5831-D947-AA1D-D9D8CB8C6EDF}"/>
    <dgm:cxn modelId="{6308E7BE-6323-0B46-AF76-2948A818205A}" srcId="{7EE7D75B-B0BD-4445-BC51-8271B1CE9836}" destId="{72757972-2E72-9E47-ABFB-76565A9500AC}" srcOrd="2" destOrd="0" parTransId="{23B22543-9085-934C-8775-5D61A7A407C5}" sibTransId="{F403B97B-163F-2140-B438-61BA8DC456A2}"/>
    <dgm:cxn modelId="{7F69C0BF-B8BD-E14E-99AA-0A86F2A8B262}" type="presOf" srcId="{2D9E6DBB-92D0-2841-9F91-1710D03DF27B}" destId="{DD86A913-DE1C-A043-965A-F8FC75ABAF81}" srcOrd="1" destOrd="0" presId="urn:microsoft.com/office/officeart/2005/8/layout/pyramid1"/>
    <dgm:cxn modelId="{1D2557FC-BF2A-6947-A798-D1B093015338}" type="presOf" srcId="{2D9E6DBB-92D0-2841-9F91-1710D03DF27B}" destId="{DB9C14DB-1407-7945-8F51-A97695438C3E}" srcOrd="0" destOrd="0" presId="urn:microsoft.com/office/officeart/2005/8/layout/pyramid1"/>
    <dgm:cxn modelId="{B5D896FD-783F-1542-A230-7223CC38B09D}" type="presOf" srcId="{E7AAAB08-B9E9-3541-9724-444354795030}" destId="{309AAF1D-38B9-6C4A-945A-95281E8C7F9B}" srcOrd="1" destOrd="0" presId="urn:microsoft.com/office/officeart/2005/8/layout/pyramid1"/>
    <dgm:cxn modelId="{3F422F20-3D1C-2B47-B5C2-022BA485941B}" type="presParOf" srcId="{3C29DE15-8016-7741-9E88-B7AE8A8B19EF}" destId="{675CEF3B-E6AB-EC4C-892D-F29165DA9179}" srcOrd="0" destOrd="0" presId="urn:microsoft.com/office/officeart/2005/8/layout/pyramid1"/>
    <dgm:cxn modelId="{92476F91-292E-C648-B07D-A21277AD22E8}" type="presParOf" srcId="{675CEF3B-E6AB-EC4C-892D-F29165DA9179}" destId="{DB9C14DB-1407-7945-8F51-A97695438C3E}" srcOrd="0" destOrd="0" presId="urn:microsoft.com/office/officeart/2005/8/layout/pyramid1"/>
    <dgm:cxn modelId="{DDE3FDAA-4D23-F44B-97AC-E1030B8383F6}" type="presParOf" srcId="{675CEF3B-E6AB-EC4C-892D-F29165DA9179}" destId="{DD86A913-DE1C-A043-965A-F8FC75ABAF81}" srcOrd="1" destOrd="0" presId="urn:microsoft.com/office/officeart/2005/8/layout/pyramid1"/>
    <dgm:cxn modelId="{4A314AA9-2857-754B-9D67-7442CD40F85D}" type="presParOf" srcId="{3C29DE15-8016-7741-9E88-B7AE8A8B19EF}" destId="{470FC1FA-8D47-0543-9CFD-A7C6F42050B3}" srcOrd="1" destOrd="0" presId="urn:microsoft.com/office/officeart/2005/8/layout/pyramid1"/>
    <dgm:cxn modelId="{81E53528-C194-894E-9D94-E047603EF2AB}" type="presParOf" srcId="{470FC1FA-8D47-0543-9CFD-A7C6F42050B3}" destId="{0AE80C5E-3197-5C4C-8CDB-B4583BA65A6D}" srcOrd="0" destOrd="0" presId="urn:microsoft.com/office/officeart/2005/8/layout/pyramid1"/>
    <dgm:cxn modelId="{9C6F1232-3263-B341-A725-358C05E35FE7}" type="presParOf" srcId="{470FC1FA-8D47-0543-9CFD-A7C6F42050B3}" destId="{309AAF1D-38B9-6C4A-945A-95281E8C7F9B}" srcOrd="1" destOrd="0" presId="urn:microsoft.com/office/officeart/2005/8/layout/pyramid1"/>
    <dgm:cxn modelId="{1BFD5FE2-230F-BA47-AE74-20609ABA35A5}" type="presParOf" srcId="{3C29DE15-8016-7741-9E88-B7AE8A8B19EF}" destId="{64179E9E-9AF7-0B43-A969-88FC48A4420B}" srcOrd="2" destOrd="0" presId="urn:microsoft.com/office/officeart/2005/8/layout/pyramid1"/>
    <dgm:cxn modelId="{E7EA8D01-14B0-9341-AB3D-C895BE3CA16C}" type="presParOf" srcId="{64179E9E-9AF7-0B43-A969-88FC48A4420B}" destId="{1ACD2552-E5B3-3041-8718-85AAED72A3D2}" srcOrd="0" destOrd="0" presId="urn:microsoft.com/office/officeart/2005/8/layout/pyramid1"/>
    <dgm:cxn modelId="{953A55D8-0651-AE4C-9EBA-DFD60302105D}" type="presParOf" srcId="{64179E9E-9AF7-0B43-A969-88FC48A4420B}" destId="{E56D2A46-D83D-8F48-A397-FED90BF858E1}" srcOrd="1" destOrd="0" presId="urn:microsoft.com/office/officeart/2005/8/layout/pyramid1"/>
    <dgm:cxn modelId="{DCA3088B-164E-514A-A843-AE2596A02F29}" type="presParOf" srcId="{3C29DE15-8016-7741-9E88-B7AE8A8B19EF}" destId="{50B5E2C3-6459-D447-8A52-C66AC76E671B}" srcOrd="3" destOrd="0" presId="urn:microsoft.com/office/officeart/2005/8/layout/pyramid1"/>
    <dgm:cxn modelId="{0A04FDFA-7DE2-9F4A-8E00-C725E40F58DC}" type="presParOf" srcId="{50B5E2C3-6459-D447-8A52-C66AC76E671B}" destId="{599F765B-08D5-6043-95FA-06CBC79EA0F4}" srcOrd="0" destOrd="0" presId="urn:microsoft.com/office/officeart/2005/8/layout/pyramid1"/>
    <dgm:cxn modelId="{534AFAB7-1B73-B04E-AEA8-8C2A153C7D59}" type="presParOf" srcId="{50B5E2C3-6459-D447-8A52-C66AC76E671B}" destId="{79DF4A45-184E-C548-A222-3636F2D8C2A9}" srcOrd="1" destOrd="0" presId="urn:microsoft.com/office/officeart/2005/8/layout/pyramid1"/>
    <dgm:cxn modelId="{CA25111E-429B-1D44-8973-8DE08D0A581C}" type="presParOf" srcId="{3C29DE15-8016-7741-9E88-B7AE8A8B19EF}" destId="{93E9999B-086F-B748-A6EA-8E2E4ECA9043}" srcOrd="4" destOrd="0" presId="urn:microsoft.com/office/officeart/2005/8/layout/pyramid1"/>
    <dgm:cxn modelId="{5AB3E924-2A0C-D74F-A306-14D2D4B6F035}" type="presParOf" srcId="{93E9999B-086F-B748-A6EA-8E2E4ECA9043}" destId="{8311F94A-A2EF-8B48-A854-A0DF00E9E14A}" srcOrd="0" destOrd="0" presId="urn:microsoft.com/office/officeart/2005/8/layout/pyramid1"/>
    <dgm:cxn modelId="{E38AD289-22B1-A549-B9E2-F12653277B56}" type="presParOf" srcId="{93E9999B-086F-B748-A6EA-8E2E4ECA9043}" destId="{2988400E-1699-0E48-80A4-27A0E7464E49}"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E7D75B-B0BD-4445-BC51-8271B1CE9836}" type="doc">
      <dgm:prSet loTypeId="urn:microsoft.com/office/officeart/2005/8/layout/pyramid1" loCatId="" qsTypeId="urn:microsoft.com/office/officeart/2005/8/quickstyle/simple1" qsCatId="simple" csTypeId="urn:microsoft.com/office/officeart/2005/8/colors/accent1_2" csCatId="accent1" phldr="1"/>
      <dgm:spPr/>
    </dgm:pt>
    <dgm:pt modelId="{E7AAAB08-B9E9-3541-9724-444354795030}">
      <dgm:prSet phldrT="[Text]" custT="1"/>
      <dgm:spPr>
        <a:solidFill>
          <a:schemeClr val="accent6"/>
        </a:solidFill>
      </dgm:spPr>
      <dgm:t>
        <a:bodyPr/>
        <a:lstStyle/>
        <a:p>
          <a:r>
            <a:rPr lang="en-US" sz="1600" b="1" dirty="0">
              <a:solidFill>
                <a:schemeClr val="bg1"/>
              </a:solidFill>
              <a:latin typeface="Tw Cen MT" panose="020B0602020104020603" pitchFamily="34" charset="77"/>
            </a:rPr>
            <a:t>Self Esteem</a:t>
          </a:r>
        </a:p>
      </dgm:t>
    </dgm:pt>
    <dgm:pt modelId="{D55DC6CC-92EC-B14B-9146-836641BD791A}" type="parTrans" cxnId="{FC11419B-7612-5D42-806B-109FD8973F92}">
      <dgm:prSet/>
      <dgm:spPr/>
      <dgm:t>
        <a:bodyPr/>
        <a:lstStyle/>
        <a:p>
          <a:endParaRPr lang="en-US"/>
        </a:p>
      </dgm:t>
    </dgm:pt>
    <dgm:pt modelId="{137CCD8B-EB43-6746-ACE2-58A1CDE07EF2}" type="sibTrans" cxnId="{FC11419B-7612-5D42-806B-109FD8973F92}">
      <dgm:prSet/>
      <dgm:spPr/>
      <dgm:t>
        <a:bodyPr/>
        <a:lstStyle/>
        <a:p>
          <a:endParaRPr lang="en-US"/>
        </a:p>
      </dgm:t>
    </dgm:pt>
    <dgm:pt modelId="{85B46567-2BFD-E64E-8CB6-7081AD78A547}">
      <dgm:prSet phldrT="[Text]" custT="1"/>
      <dgm:spPr>
        <a:solidFill>
          <a:schemeClr val="accent2"/>
        </a:solidFill>
      </dgm:spPr>
      <dgm:t>
        <a:bodyPr/>
        <a:lstStyle/>
        <a:p>
          <a:r>
            <a:rPr lang="en-US" sz="1600" b="1" dirty="0">
              <a:solidFill>
                <a:schemeClr val="bg1"/>
              </a:solidFill>
              <a:latin typeface="Tw Cen MT" panose="020B0602020104020603" pitchFamily="34" charset="77"/>
            </a:rPr>
            <a:t>Safety</a:t>
          </a:r>
        </a:p>
      </dgm:t>
    </dgm:pt>
    <dgm:pt modelId="{E6191C5F-AB68-FD4A-9857-2ABF3705504C}" type="parTrans" cxnId="{9604BE01-C141-EC4B-9A1B-EA7760B48CE9}">
      <dgm:prSet/>
      <dgm:spPr/>
      <dgm:t>
        <a:bodyPr/>
        <a:lstStyle/>
        <a:p>
          <a:endParaRPr lang="en-US"/>
        </a:p>
      </dgm:t>
    </dgm:pt>
    <dgm:pt modelId="{B7D09074-841D-A84E-8537-BB86EE422539}" type="sibTrans" cxnId="{9604BE01-C141-EC4B-9A1B-EA7760B48CE9}">
      <dgm:prSet/>
      <dgm:spPr/>
      <dgm:t>
        <a:bodyPr/>
        <a:lstStyle/>
        <a:p>
          <a:endParaRPr lang="en-US"/>
        </a:p>
      </dgm:t>
    </dgm:pt>
    <dgm:pt modelId="{9DCAA69F-DCF4-5C43-BBD0-0464B88C2DB2}">
      <dgm:prSet phldrT="[Text]" custT="1"/>
      <dgm:spPr>
        <a:solidFill>
          <a:srgbClr val="C00000"/>
        </a:solidFill>
      </dgm:spPr>
      <dgm:t>
        <a:bodyPr/>
        <a:lstStyle/>
        <a:p>
          <a:r>
            <a:rPr lang="en-US" sz="1600" b="1" dirty="0">
              <a:solidFill>
                <a:schemeClr val="bg1"/>
              </a:solidFill>
              <a:latin typeface="Tw Cen MT" panose="020B0602020104020603" pitchFamily="34" charset="77"/>
            </a:rPr>
            <a:t>Physiological</a:t>
          </a:r>
        </a:p>
      </dgm:t>
    </dgm:pt>
    <dgm:pt modelId="{B96CE180-2DF1-064B-AB9A-27E7F4556D6C}" type="parTrans" cxnId="{39A8F3A5-9E1F-6049-A8B3-D2227CBEED6F}">
      <dgm:prSet/>
      <dgm:spPr/>
      <dgm:t>
        <a:bodyPr/>
        <a:lstStyle/>
        <a:p>
          <a:endParaRPr lang="en-US"/>
        </a:p>
      </dgm:t>
    </dgm:pt>
    <dgm:pt modelId="{0EB52B6D-AF81-4B4B-81E3-3E7544D97238}" type="sibTrans" cxnId="{39A8F3A5-9E1F-6049-A8B3-D2227CBEED6F}">
      <dgm:prSet/>
      <dgm:spPr/>
      <dgm:t>
        <a:bodyPr/>
        <a:lstStyle/>
        <a:p>
          <a:endParaRPr lang="en-US"/>
        </a:p>
      </dgm:t>
    </dgm:pt>
    <dgm:pt modelId="{72757972-2E72-9E47-ABFB-76565A9500AC}">
      <dgm:prSet custT="1"/>
      <dgm:spPr>
        <a:solidFill>
          <a:schemeClr val="accent4"/>
        </a:solidFill>
      </dgm:spPr>
      <dgm:t>
        <a:bodyPr/>
        <a:lstStyle/>
        <a:p>
          <a:r>
            <a:rPr lang="en-US" sz="1600" b="1" dirty="0">
              <a:solidFill>
                <a:schemeClr val="bg1"/>
              </a:solidFill>
              <a:latin typeface="Tw Cen MT" panose="020B0602020104020603" pitchFamily="34" charset="77"/>
            </a:rPr>
            <a:t>Belonging/</a:t>
          </a:r>
        </a:p>
        <a:p>
          <a:r>
            <a:rPr lang="en-US" sz="1600" b="1" dirty="0">
              <a:solidFill>
                <a:schemeClr val="bg1"/>
              </a:solidFill>
              <a:latin typeface="Tw Cen MT" panose="020B0602020104020603" pitchFamily="34" charset="77"/>
            </a:rPr>
            <a:t> Social Needs</a:t>
          </a:r>
        </a:p>
      </dgm:t>
    </dgm:pt>
    <dgm:pt modelId="{23B22543-9085-934C-8775-5D61A7A407C5}" type="parTrans" cxnId="{6308E7BE-6323-0B46-AF76-2948A818205A}">
      <dgm:prSet/>
      <dgm:spPr/>
      <dgm:t>
        <a:bodyPr/>
        <a:lstStyle/>
        <a:p>
          <a:endParaRPr lang="en-US"/>
        </a:p>
      </dgm:t>
    </dgm:pt>
    <dgm:pt modelId="{F403B97B-163F-2140-B438-61BA8DC456A2}" type="sibTrans" cxnId="{6308E7BE-6323-0B46-AF76-2948A818205A}">
      <dgm:prSet/>
      <dgm:spPr/>
      <dgm:t>
        <a:bodyPr/>
        <a:lstStyle/>
        <a:p>
          <a:endParaRPr lang="en-US"/>
        </a:p>
      </dgm:t>
    </dgm:pt>
    <dgm:pt modelId="{2D9E6DBB-92D0-2841-9F91-1710D03DF27B}">
      <dgm:prSet custT="1"/>
      <dgm:spPr>
        <a:solidFill>
          <a:schemeClr val="accent5">
            <a:lumMod val="75000"/>
          </a:schemeClr>
        </a:solidFill>
      </dgm:spPr>
      <dgm:t>
        <a:bodyPr/>
        <a:lstStyle/>
        <a:p>
          <a:endParaRPr lang="en-US" sz="1100" b="1" dirty="0">
            <a:solidFill>
              <a:schemeClr val="bg1"/>
            </a:solidFill>
            <a:latin typeface="Tw Cen MT" panose="020B0602020104020603" pitchFamily="34" charset="77"/>
          </a:endParaRPr>
        </a:p>
        <a:p>
          <a:r>
            <a:rPr lang="en-US" sz="1100" b="1" dirty="0">
              <a:solidFill>
                <a:schemeClr val="bg1"/>
              </a:solidFill>
              <a:latin typeface="Tw Cen MT" panose="020B0602020104020603" pitchFamily="34" charset="77"/>
            </a:rPr>
            <a:t>Self</a:t>
          </a:r>
        </a:p>
        <a:p>
          <a:r>
            <a:rPr lang="en-US" sz="1100" b="1" dirty="0">
              <a:solidFill>
                <a:schemeClr val="bg1"/>
              </a:solidFill>
              <a:latin typeface="Tw Cen MT" panose="020B0602020104020603" pitchFamily="34" charset="77"/>
            </a:rPr>
            <a:t>Actualization</a:t>
          </a:r>
        </a:p>
      </dgm:t>
    </dgm:pt>
    <dgm:pt modelId="{494B24A9-5F14-0243-9E3F-0456F0ED2928}" type="parTrans" cxnId="{41A283B3-1ED3-DC4E-8AF6-5267D4773B85}">
      <dgm:prSet/>
      <dgm:spPr/>
      <dgm:t>
        <a:bodyPr/>
        <a:lstStyle/>
        <a:p>
          <a:endParaRPr lang="en-US"/>
        </a:p>
      </dgm:t>
    </dgm:pt>
    <dgm:pt modelId="{FC71F530-5831-D947-AA1D-D9D8CB8C6EDF}" type="sibTrans" cxnId="{41A283B3-1ED3-DC4E-8AF6-5267D4773B85}">
      <dgm:prSet/>
      <dgm:spPr/>
      <dgm:t>
        <a:bodyPr/>
        <a:lstStyle/>
        <a:p>
          <a:endParaRPr lang="en-US"/>
        </a:p>
      </dgm:t>
    </dgm:pt>
    <dgm:pt modelId="{3C29DE15-8016-7741-9E88-B7AE8A8B19EF}" type="pres">
      <dgm:prSet presAssocID="{7EE7D75B-B0BD-4445-BC51-8271B1CE9836}" presName="Name0" presStyleCnt="0">
        <dgm:presLayoutVars>
          <dgm:dir/>
          <dgm:animLvl val="lvl"/>
          <dgm:resizeHandles val="exact"/>
        </dgm:presLayoutVars>
      </dgm:prSet>
      <dgm:spPr/>
    </dgm:pt>
    <dgm:pt modelId="{675CEF3B-E6AB-EC4C-892D-F29165DA9179}" type="pres">
      <dgm:prSet presAssocID="{2D9E6DBB-92D0-2841-9F91-1710D03DF27B}" presName="Name8" presStyleCnt="0"/>
      <dgm:spPr/>
    </dgm:pt>
    <dgm:pt modelId="{DB9C14DB-1407-7945-8F51-A97695438C3E}" type="pres">
      <dgm:prSet presAssocID="{2D9E6DBB-92D0-2841-9F91-1710D03DF27B}" presName="level" presStyleLbl="node1" presStyleIdx="0" presStyleCnt="5">
        <dgm:presLayoutVars>
          <dgm:chMax val="1"/>
          <dgm:bulletEnabled val="1"/>
        </dgm:presLayoutVars>
      </dgm:prSet>
      <dgm:spPr/>
    </dgm:pt>
    <dgm:pt modelId="{DD86A913-DE1C-A043-965A-F8FC75ABAF81}" type="pres">
      <dgm:prSet presAssocID="{2D9E6DBB-92D0-2841-9F91-1710D03DF27B}" presName="levelTx" presStyleLbl="revTx" presStyleIdx="0" presStyleCnt="0">
        <dgm:presLayoutVars>
          <dgm:chMax val="1"/>
          <dgm:bulletEnabled val="1"/>
        </dgm:presLayoutVars>
      </dgm:prSet>
      <dgm:spPr/>
    </dgm:pt>
    <dgm:pt modelId="{470FC1FA-8D47-0543-9CFD-A7C6F42050B3}" type="pres">
      <dgm:prSet presAssocID="{E7AAAB08-B9E9-3541-9724-444354795030}" presName="Name8" presStyleCnt="0"/>
      <dgm:spPr/>
    </dgm:pt>
    <dgm:pt modelId="{0AE80C5E-3197-5C4C-8CDB-B4583BA65A6D}" type="pres">
      <dgm:prSet presAssocID="{E7AAAB08-B9E9-3541-9724-444354795030}" presName="level" presStyleLbl="node1" presStyleIdx="1" presStyleCnt="5">
        <dgm:presLayoutVars>
          <dgm:chMax val="1"/>
          <dgm:bulletEnabled val="1"/>
        </dgm:presLayoutVars>
      </dgm:prSet>
      <dgm:spPr/>
    </dgm:pt>
    <dgm:pt modelId="{309AAF1D-38B9-6C4A-945A-95281E8C7F9B}" type="pres">
      <dgm:prSet presAssocID="{E7AAAB08-B9E9-3541-9724-444354795030}" presName="levelTx" presStyleLbl="revTx" presStyleIdx="0" presStyleCnt="0">
        <dgm:presLayoutVars>
          <dgm:chMax val="1"/>
          <dgm:bulletEnabled val="1"/>
        </dgm:presLayoutVars>
      </dgm:prSet>
      <dgm:spPr/>
    </dgm:pt>
    <dgm:pt modelId="{64179E9E-9AF7-0B43-A969-88FC48A4420B}" type="pres">
      <dgm:prSet presAssocID="{72757972-2E72-9E47-ABFB-76565A9500AC}" presName="Name8" presStyleCnt="0"/>
      <dgm:spPr/>
    </dgm:pt>
    <dgm:pt modelId="{1ACD2552-E5B3-3041-8718-85AAED72A3D2}" type="pres">
      <dgm:prSet presAssocID="{72757972-2E72-9E47-ABFB-76565A9500AC}" presName="level" presStyleLbl="node1" presStyleIdx="2" presStyleCnt="5">
        <dgm:presLayoutVars>
          <dgm:chMax val="1"/>
          <dgm:bulletEnabled val="1"/>
        </dgm:presLayoutVars>
      </dgm:prSet>
      <dgm:spPr/>
    </dgm:pt>
    <dgm:pt modelId="{E56D2A46-D83D-8F48-A397-FED90BF858E1}" type="pres">
      <dgm:prSet presAssocID="{72757972-2E72-9E47-ABFB-76565A9500AC}" presName="levelTx" presStyleLbl="revTx" presStyleIdx="0" presStyleCnt="0">
        <dgm:presLayoutVars>
          <dgm:chMax val="1"/>
          <dgm:bulletEnabled val="1"/>
        </dgm:presLayoutVars>
      </dgm:prSet>
      <dgm:spPr/>
    </dgm:pt>
    <dgm:pt modelId="{50B5E2C3-6459-D447-8A52-C66AC76E671B}" type="pres">
      <dgm:prSet presAssocID="{85B46567-2BFD-E64E-8CB6-7081AD78A547}" presName="Name8" presStyleCnt="0"/>
      <dgm:spPr/>
    </dgm:pt>
    <dgm:pt modelId="{599F765B-08D5-6043-95FA-06CBC79EA0F4}" type="pres">
      <dgm:prSet presAssocID="{85B46567-2BFD-E64E-8CB6-7081AD78A547}" presName="level" presStyleLbl="node1" presStyleIdx="3" presStyleCnt="5">
        <dgm:presLayoutVars>
          <dgm:chMax val="1"/>
          <dgm:bulletEnabled val="1"/>
        </dgm:presLayoutVars>
      </dgm:prSet>
      <dgm:spPr/>
    </dgm:pt>
    <dgm:pt modelId="{79DF4A45-184E-C548-A222-3636F2D8C2A9}" type="pres">
      <dgm:prSet presAssocID="{85B46567-2BFD-E64E-8CB6-7081AD78A547}" presName="levelTx" presStyleLbl="revTx" presStyleIdx="0" presStyleCnt="0">
        <dgm:presLayoutVars>
          <dgm:chMax val="1"/>
          <dgm:bulletEnabled val="1"/>
        </dgm:presLayoutVars>
      </dgm:prSet>
      <dgm:spPr/>
    </dgm:pt>
    <dgm:pt modelId="{93E9999B-086F-B748-A6EA-8E2E4ECA9043}" type="pres">
      <dgm:prSet presAssocID="{9DCAA69F-DCF4-5C43-BBD0-0464B88C2DB2}" presName="Name8" presStyleCnt="0"/>
      <dgm:spPr/>
    </dgm:pt>
    <dgm:pt modelId="{8311F94A-A2EF-8B48-A854-A0DF00E9E14A}" type="pres">
      <dgm:prSet presAssocID="{9DCAA69F-DCF4-5C43-BBD0-0464B88C2DB2}" presName="level" presStyleLbl="node1" presStyleIdx="4" presStyleCnt="5">
        <dgm:presLayoutVars>
          <dgm:chMax val="1"/>
          <dgm:bulletEnabled val="1"/>
        </dgm:presLayoutVars>
      </dgm:prSet>
      <dgm:spPr/>
    </dgm:pt>
    <dgm:pt modelId="{2988400E-1699-0E48-80A4-27A0E7464E49}" type="pres">
      <dgm:prSet presAssocID="{9DCAA69F-DCF4-5C43-BBD0-0464B88C2DB2}" presName="levelTx" presStyleLbl="revTx" presStyleIdx="0" presStyleCnt="0">
        <dgm:presLayoutVars>
          <dgm:chMax val="1"/>
          <dgm:bulletEnabled val="1"/>
        </dgm:presLayoutVars>
      </dgm:prSet>
      <dgm:spPr/>
    </dgm:pt>
  </dgm:ptLst>
  <dgm:cxnLst>
    <dgm:cxn modelId="{9604BE01-C141-EC4B-9A1B-EA7760B48CE9}" srcId="{7EE7D75B-B0BD-4445-BC51-8271B1CE9836}" destId="{85B46567-2BFD-E64E-8CB6-7081AD78A547}" srcOrd="3" destOrd="0" parTransId="{E6191C5F-AB68-FD4A-9857-2ABF3705504C}" sibTransId="{B7D09074-841D-A84E-8537-BB86EE422539}"/>
    <dgm:cxn modelId="{4FE71F06-0FBB-F749-8F4E-60828A6266AD}" type="presOf" srcId="{85B46567-2BFD-E64E-8CB6-7081AD78A547}" destId="{599F765B-08D5-6043-95FA-06CBC79EA0F4}" srcOrd="0" destOrd="0" presId="urn:microsoft.com/office/officeart/2005/8/layout/pyramid1"/>
    <dgm:cxn modelId="{4105F015-469D-8947-AFF1-1C675ECE173E}" type="presOf" srcId="{9DCAA69F-DCF4-5C43-BBD0-0464B88C2DB2}" destId="{2988400E-1699-0E48-80A4-27A0E7464E49}" srcOrd="1" destOrd="0" presId="urn:microsoft.com/office/officeart/2005/8/layout/pyramid1"/>
    <dgm:cxn modelId="{52FA1653-1127-D140-B83E-191BCF5D5500}" type="presOf" srcId="{9DCAA69F-DCF4-5C43-BBD0-0464B88C2DB2}" destId="{8311F94A-A2EF-8B48-A854-A0DF00E9E14A}" srcOrd="0" destOrd="0" presId="urn:microsoft.com/office/officeart/2005/8/layout/pyramid1"/>
    <dgm:cxn modelId="{A74F3775-83FF-C047-BA22-8361134B039B}" type="presOf" srcId="{72757972-2E72-9E47-ABFB-76565A9500AC}" destId="{E56D2A46-D83D-8F48-A397-FED90BF858E1}" srcOrd="1" destOrd="0" presId="urn:microsoft.com/office/officeart/2005/8/layout/pyramid1"/>
    <dgm:cxn modelId="{7CAE4576-66C7-BA4D-AE99-7A363C7C8A83}" type="presOf" srcId="{72757972-2E72-9E47-ABFB-76565A9500AC}" destId="{1ACD2552-E5B3-3041-8718-85AAED72A3D2}" srcOrd="0" destOrd="0" presId="urn:microsoft.com/office/officeart/2005/8/layout/pyramid1"/>
    <dgm:cxn modelId="{55D91F8D-C868-8A43-8318-4ED940852C65}" type="presOf" srcId="{7EE7D75B-B0BD-4445-BC51-8271B1CE9836}" destId="{3C29DE15-8016-7741-9E88-B7AE8A8B19EF}" srcOrd="0" destOrd="0" presId="urn:microsoft.com/office/officeart/2005/8/layout/pyramid1"/>
    <dgm:cxn modelId="{FC11419B-7612-5D42-806B-109FD8973F92}" srcId="{7EE7D75B-B0BD-4445-BC51-8271B1CE9836}" destId="{E7AAAB08-B9E9-3541-9724-444354795030}" srcOrd="1" destOrd="0" parTransId="{D55DC6CC-92EC-B14B-9146-836641BD791A}" sibTransId="{137CCD8B-EB43-6746-ACE2-58A1CDE07EF2}"/>
    <dgm:cxn modelId="{EEC44D9B-46CD-5D45-B5BE-8DB02FD52DF0}" type="presOf" srcId="{E7AAAB08-B9E9-3541-9724-444354795030}" destId="{0AE80C5E-3197-5C4C-8CDB-B4583BA65A6D}" srcOrd="0" destOrd="0" presId="urn:microsoft.com/office/officeart/2005/8/layout/pyramid1"/>
    <dgm:cxn modelId="{C96C82A5-00B2-D247-97F4-D58D6194BC4E}" type="presOf" srcId="{85B46567-2BFD-E64E-8CB6-7081AD78A547}" destId="{79DF4A45-184E-C548-A222-3636F2D8C2A9}" srcOrd="1" destOrd="0" presId="urn:microsoft.com/office/officeart/2005/8/layout/pyramid1"/>
    <dgm:cxn modelId="{39A8F3A5-9E1F-6049-A8B3-D2227CBEED6F}" srcId="{7EE7D75B-B0BD-4445-BC51-8271B1CE9836}" destId="{9DCAA69F-DCF4-5C43-BBD0-0464B88C2DB2}" srcOrd="4" destOrd="0" parTransId="{B96CE180-2DF1-064B-AB9A-27E7F4556D6C}" sibTransId="{0EB52B6D-AF81-4B4B-81E3-3E7544D97238}"/>
    <dgm:cxn modelId="{41A283B3-1ED3-DC4E-8AF6-5267D4773B85}" srcId="{7EE7D75B-B0BD-4445-BC51-8271B1CE9836}" destId="{2D9E6DBB-92D0-2841-9F91-1710D03DF27B}" srcOrd="0" destOrd="0" parTransId="{494B24A9-5F14-0243-9E3F-0456F0ED2928}" sibTransId="{FC71F530-5831-D947-AA1D-D9D8CB8C6EDF}"/>
    <dgm:cxn modelId="{6308E7BE-6323-0B46-AF76-2948A818205A}" srcId="{7EE7D75B-B0BD-4445-BC51-8271B1CE9836}" destId="{72757972-2E72-9E47-ABFB-76565A9500AC}" srcOrd="2" destOrd="0" parTransId="{23B22543-9085-934C-8775-5D61A7A407C5}" sibTransId="{F403B97B-163F-2140-B438-61BA8DC456A2}"/>
    <dgm:cxn modelId="{7F69C0BF-B8BD-E14E-99AA-0A86F2A8B262}" type="presOf" srcId="{2D9E6DBB-92D0-2841-9F91-1710D03DF27B}" destId="{DD86A913-DE1C-A043-965A-F8FC75ABAF81}" srcOrd="1" destOrd="0" presId="urn:microsoft.com/office/officeart/2005/8/layout/pyramid1"/>
    <dgm:cxn modelId="{1D2557FC-BF2A-6947-A798-D1B093015338}" type="presOf" srcId="{2D9E6DBB-92D0-2841-9F91-1710D03DF27B}" destId="{DB9C14DB-1407-7945-8F51-A97695438C3E}" srcOrd="0" destOrd="0" presId="urn:microsoft.com/office/officeart/2005/8/layout/pyramid1"/>
    <dgm:cxn modelId="{B5D896FD-783F-1542-A230-7223CC38B09D}" type="presOf" srcId="{E7AAAB08-B9E9-3541-9724-444354795030}" destId="{309AAF1D-38B9-6C4A-945A-95281E8C7F9B}" srcOrd="1" destOrd="0" presId="urn:microsoft.com/office/officeart/2005/8/layout/pyramid1"/>
    <dgm:cxn modelId="{3F422F20-3D1C-2B47-B5C2-022BA485941B}" type="presParOf" srcId="{3C29DE15-8016-7741-9E88-B7AE8A8B19EF}" destId="{675CEF3B-E6AB-EC4C-892D-F29165DA9179}" srcOrd="0" destOrd="0" presId="urn:microsoft.com/office/officeart/2005/8/layout/pyramid1"/>
    <dgm:cxn modelId="{92476F91-292E-C648-B07D-A21277AD22E8}" type="presParOf" srcId="{675CEF3B-E6AB-EC4C-892D-F29165DA9179}" destId="{DB9C14DB-1407-7945-8F51-A97695438C3E}" srcOrd="0" destOrd="0" presId="urn:microsoft.com/office/officeart/2005/8/layout/pyramid1"/>
    <dgm:cxn modelId="{DDE3FDAA-4D23-F44B-97AC-E1030B8383F6}" type="presParOf" srcId="{675CEF3B-E6AB-EC4C-892D-F29165DA9179}" destId="{DD86A913-DE1C-A043-965A-F8FC75ABAF81}" srcOrd="1" destOrd="0" presId="urn:microsoft.com/office/officeart/2005/8/layout/pyramid1"/>
    <dgm:cxn modelId="{4A314AA9-2857-754B-9D67-7442CD40F85D}" type="presParOf" srcId="{3C29DE15-8016-7741-9E88-B7AE8A8B19EF}" destId="{470FC1FA-8D47-0543-9CFD-A7C6F42050B3}" srcOrd="1" destOrd="0" presId="urn:microsoft.com/office/officeart/2005/8/layout/pyramid1"/>
    <dgm:cxn modelId="{81E53528-C194-894E-9D94-E047603EF2AB}" type="presParOf" srcId="{470FC1FA-8D47-0543-9CFD-A7C6F42050B3}" destId="{0AE80C5E-3197-5C4C-8CDB-B4583BA65A6D}" srcOrd="0" destOrd="0" presId="urn:microsoft.com/office/officeart/2005/8/layout/pyramid1"/>
    <dgm:cxn modelId="{9C6F1232-3263-B341-A725-358C05E35FE7}" type="presParOf" srcId="{470FC1FA-8D47-0543-9CFD-A7C6F42050B3}" destId="{309AAF1D-38B9-6C4A-945A-95281E8C7F9B}" srcOrd="1" destOrd="0" presId="urn:microsoft.com/office/officeart/2005/8/layout/pyramid1"/>
    <dgm:cxn modelId="{1BFD5FE2-230F-BA47-AE74-20609ABA35A5}" type="presParOf" srcId="{3C29DE15-8016-7741-9E88-B7AE8A8B19EF}" destId="{64179E9E-9AF7-0B43-A969-88FC48A4420B}" srcOrd="2" destOrd="0" presId="urn:microsoft.com/office/officeart/2005/8/layout/pyramid1"/>
    <dgm:cxn modelId="{E7EA8D01-14B0-9341-AB3D-C895BE3CA16C}" type="presParOf" srcId="{64179E9E-9AF7-0B43-A969-88FC48A4420B}" destId="{1ACD2552-E5B3-3041-8718-85AAED72A3D2}" srcOrd="0" destOrd="0" presId="urn:microsoft.com/office/officeart/2005/8/layout/pyramid1"/>
    <dgm:cxn modelId="{953A55D8-0651-AE4C-9EBA-DFD60302105D}" type="presParOf" srcId="{64179E9E-9AF7-0B43-A969-88FC48A4420B}" destId="{E56D2A46-D83D-8F48-A397-FED90BF858E1}" srcOrd="1" destOrd="0" presId="urn:microsoft.com/office/officeart/2005/8/layout/pyramid1"/>
    <dgm:cxn modelId="{DCA3088B-164E-514A-A843-AE2596A02F29}" type="presParOf" srcId="{3C29DE15-8016-7741-9E88-B7AE8A8B19EF}" destId="{50B5E2C3-6459-D447-8A52-C66AC76E671B}" srcOrd="3" destOrd="0" presId="urn:microsoft.com/office/officeart/2005/8/layout/pyramid1"/>
    <dgm:cxn modelId="{0A04FDFA-7DE2-9F4A-8E00-C725E40F58DC}" type="presParOf" srcId="{50B5E2C3-6459-D447-8A52-C66AC76E671B}" destId="{599F765B-08D5-6043-95FA-06CBC79EA0F4}" srcOrd="0" destOrd="0" presId="urn:microsoft.com/office/officeart/2005/8/layout/pyramid1"/>
    <dgm:cxn modelId="{534AFAB7-1B73-B04E-AEA8-8C2A153C7D59}" type="presParOf" srcId="{50B5E2C3-6459-D447-8A52-C66AC76E671B}" destId="{79DF4A45-184E-C548-A222-3636F2D8C2A9}" srcOrd="1" destOrd="0" presId="urn:microsoft.com/office/officeart/2005/8/layout/pyramid1"/>
    <dgm:cxn modelId="{CA25111E-429B-1D44-8973-8DE08D0A581C}" type="presParOf" srcId="{3C29DE15-8016-7741-9E88-B7AE8A8B19EF}" destId="{93E9999B-086F-B748-A6EA-8E2E4ECA9043}" srcOrd="4" destOrd="0" presId="urn:microsoft.com/office/officeart/2005/8/layout/pyramid1"/>
    <dgm:cxn modelId="{5AB3E924-2A0C-D74F-A306-14D2D4B6F035}" type="presParOf" srcId="{93E9999B-086F-B748-A6EA-8E2E4ECA9043}" destId="{8311F94A-A2EF-8B48-A854-A0DF00E9E14A}" srcOrd="0" destOrd="0" presId="urn:microsoft.com/office/officeart/2005/8/layout/pyramid1"/>
    <dgm:cxn modelId="{E38AD289-22B1-A549-B9E2-F12653277B56}" type="presParOf" srcId="{93E9999B-086F-B748-A6EA-8E2E4ECA9043}" destId="{2988400E-1699-0E48-80A4-27A0E7464E49}"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E7D75B-B0BD-4445-BC51-8271B1CE9836}" type="doc">
      <dgm:prSet loTypeId="urn:microsoft.com/office/officeart/2005/8/layout/pyramid1" loCatId="" qsTypeId="urn:microsoft.com/office/officeart/2005/8/quickstyle/simple1" qsCatId="simple" csTypeId="urn:microsoft.com/office/officeart/2005/8/colors/accent1_2" csCatId="accent1" phldr="1"/>
      <dgm:spPr/>
    </dgm:pt>
    <dgm:pt modelId="{E7AAAB08-B9E9-3541-9724-444354795030}">
      <dgm:prSet phldrT="[Text]" custT="1"/>
      <dgm:spPr>
        <a:solidFill>
          <a:schemeClr val="accent6"/>
        </a:solidFill>
      </dgm:spPr>
      <dgm:t>
        <a:bodyPr/>
        <a:lstStyle/>
        <a:p>
          <a:r>
            <a:rPr lang="en-US" sz="1600" b="1" dirty="0">
              <a:solidFill>
                <a:schemeClr val="bg1"/>
              </a:solidFill>
              <a:latin typeface="Tw Cen MT" panose="020B0602020104020603" pitchFamily="34" charset="77"/>
            </a:rPr>
            <a:t>Self Esteem</a:t>
          </a:r>
        </a:p>
      </dgm:t>
    </dgm:pt>
    <dgm:pt modelId="{D55DC6CC-92EC-B14B-9146-836641BD791A}" type="parTrans" cxnId="{FC11419B-7612-5D42-806B-109FD8973F92}">
      <dgm:prSet/>
      <dgm:spPr/>
      <dgm:t>
        <a:bodyPr/>
        <a:lstStyle/>
        <a:p>
          <a:endParaRPr lang="en-US"/>
        </a:p>
      </dgm:t>
    </dgm:pt>
    <dgm:pt modelId="{137CCD8B-EB43-6746-ACE2-58A1CDE07EF2}" type="sibTrans" cxnId="{FC11419B-7612-5D42-806B-109FD8973F92}">
      <dgm:prSet/>
      <dgm:spPr/>
      <dgm:t>
        <a:bodyPr/>
        <a:lstStyle/>
        <a:p>
          <a:endParaRPr lang="en-US"/>
        </a:p>
      </dgm:t>
    </dgm:pt>
    <dgm:pt modelId="{85B46567-2BFD-E64E-8CB6-7081AD78A547}">
      <dgm:prSet phldrT="[Text]" custT="1"/>
      <dgm:spPr>
        <a:solidFill>
          <a:schemeClr val="accent2"/>
        </a:solidFill>
      </dgm:spPr>
      <dgm:t>
        <a:bodyPr/>
        <a:lstStyle/>
        <a:p>
          <a:r>
            <a:rPr lang="en-US" sz="1600" b="1" dirty="0">
              <a:solidFill>
                <a:schemeClr val="bg1"/>
              </a:solidFill>
              <a:latin typeface="Tw Cen MT" panose="020B0602020104020603" pitchFamily="34" charset="77"/>
            </a:rPr>
            <a:t>Safety</a:t>
          </a:r>
        </a:p>
      </dgm:t>
    </dgm:pt>
    <dgm:pt modelId="{E6191C5F-AB68-FD4A-9857-2ABF3705504C}" type="parTrans" cxnId="{9604BE01-C141-EC4B-9A1B-EA7760B48CE9}">
      <dgm:prSet/>
      <dgm:spPr/>
      <dgm:t>
        <a:bodyPr/>
        <a:lstStyle/>
        <a:p>
          <a:endParaRPr lang="en-US"/>
        </a:p>
      </dgm:t>
    </dgm:pt>
    <dgm:pt modelId="{B7D09074-841D-A84E-8537-BB86EE422539}" type="sibTrans" cxnId="{9604BE01-C141-EC4B-9A1B-EA7760B48CE9}">
      <dgm:prSet/>
      <dgm:spPr/>
      <dgm:t>
        <a:bodyPr/>
        <a:lstStyle/>
        <a:p>
          <a:endParaRPr lang="en-US"/>
        </a:p>
      </dgm:t>
    </dgm:pt>
    <dgm:pt modelId="{9DCAA69F-DCF4-5C43-BBD0-0464B88C2DB2}">
      <dgm:prSet phldrT="[Text]" custT="1"/>
      <dgm:spPr>
        <a:solidFill>
          <a:srgbClr val="C00000"/>
        </a:solidFill>
      </dgm:spPr>
      <dgm:t>
        <a:bodyPr/>
        <a:lstStyle/>
        <a:p>
          <a:r>
            <a:rPr lang="en-US" sz="1600" b="1" dirty="0">
              <a:solidFill>
                <a:schemeClr val="bg1"/>
              </a:solidFill>
              <a:latin typeface="Tw Cen MT" panose="020B0602020104020603" pitchFamily="34" charset="77"/>
            </a:rPr>
            <a:t>Physiological</a:t>
          </a:r>
        </a:p>
      </dgm:t>
    </dgm:pt>
    <dgm:pt modelId="{B96CE180-2DF1-064B-AB9A-27E7F4556D6C}" type="parTrans" cxnId="{39A8F3A5-9E1F-6049-A8B3-D2227CBEED6F}">
      <dgm:prSet/>
      <dgm:spPr/>
      <dgm:t>
        <a:bodyPr/>
        <a:lstStyle/>
        <a:p>
          <a:endParaRPr lang="en-US"/>
        </a:p>
      </dgm:t>
    </dgm:pt>
    <dgm:pt modelId="{0EB52B6D-AF81-4B4B-81E3-3E7544D97238}" type="sibTrans" cxnId="{39A8F3A5-9E1F-6049-A8B3-D2227CBEED6F}">
      <dgm:prSet/>
      <dgm:spPr/>
      <dgm:t>
        <a:bodyPr/>
        <a:lstStyle/>
        <a:p>
          <a:endParaRPr lang="en-US"/>
        </a:p>
      </dgm:t>
    </dgm:pt>
    <dgm:pt modelId="{72757972-2E72-9E47-ABFB-76565A9500AC}">
      <dgm:prSet custT="1"/>
      <dgm:spPr>
        <a:solidFill>
          <a:schemeClr val="accent4"/>
        </a:solidFill>
      </dgm:spPr>
      <dgm:t>
        <a:bodyPr/>
        <a:lstStyle/>
        <a:p>
          <a:r>
            <a:rPr lang="en-US" sz="1600" b="1" dirty="0">
              <a:solidFill>
                <a:schemeClr val="bg1"/>
              </a:solidFill>
              <a:latin typeface="Tw Cen MT" panose="020B0602020104020603" pitchFamily="34" charset="77"/>
            </a:rPr>
            <a:t>Belonging/</a:t>
          </a:r>
        </a:p>
        <a:p>
          <a:r>
            <a:rPr lang="en-US" sz="1600" b="1" dirty="0">
              <a:solidFill>
                <a:schemeClr val="bg1"/>
              </a:solidFill>
              <a:latin typeface="Tw Cen MT" panose="020B0602020104020603" pitchFamily="34" charset="77"/>
            </a:rPr>
            <a:t> Social Needs</a:t>
          </a:r>
        </a:p>
      </dgm:t>
    </dgm:pt>
    <dgm:pt modelId="{23B22543-9085-934C-8775-5D61A7A407C5}" type="parTrans" cxnId="{6308E7BE-6323-0B46-AF76-2948A818205A}">
      <dgm:prSet/>
      <dgm:spPr/>
      <dgm:t>
        <a:bodyPr/>
        <a:lstStyle/>
        <a:p>
          <a:endParaRPr lang="en-US"/>
        </a:p>
      </dgm:t>
    </dgm:pt>
    <dgm:pt modelId="{F403B97B-163F-2140-B438-61BA8DC456A2}" type="sibTrans" cxnId="{6308E7BE-6323-0B46-AF76-2948A818205A}">
      <dgm:prSet/>
      <dgm:spPr/>
      <dgm:t>
        <a:bodyPr/>
        <a:lstStyle/>
        <a:p>
          <a:endParaRPr lang="en-US"/>
        </a:p>
      </dgm:t>
    </dgm:pt>
    <dgm:pt modelId="{2D9E6DBB-92D0-2841-9F91-1710D03DF27B}">
      <dgm:prSet custT="1"/>
      <dgm:spPr>
        <a:solidFill>
          <a:schemeClr val="accent5">
            <a:lumMod val="75000"/>
          </a:schemeClr>
        </a:solidFill>
      </dgm:spPr>
      <dgm:t>
        <a:bodyPr/>
        <a:lstStyle/>
        <a:p>
          <a:endParaRPr lang="en-US" sz="1100" b="1" dirty="0">
            <a:solidFill>
              <a:schemeClr val="bg1"/>
            </a:solidFill>
            <a:latin typeface="Tw Cen MT" panose="020B0602020104020603" pitchFamily="34" charset="77"/>
          </a:endParaRPr>
        </a:p>
        <a:p>
          <a:r>
            <a:rPr lang="en-US" sz="1100" b="1" dirty="0">
              <a:solidFill>
                <a:schemeClr val="bg1"/>
              </a:solidFill>
              <a:latin typeface="Tw Cen MT" panose="020B0602020104020603" pitchFamily="34" charset="77"/>
            </a:rPr>
            <a:t>Self</a:t>
          </a:r>
        </a:p>
        <a:p>
          <a:r>
            <a:rPr lang="en-US" sz="1100" b="1" dirty="0">
              <a:solidFill>
                <a:schemeClr val="bg1"/>
              </a:solidFill>
              <a:latin typeface="Tw Cen MT" panose="020B0602020104020603" pitchFamily="34" charset="77"/>
            </a:rPr>
            <a:t>Actualization</a:t>
          </a:r>
        </a:p>
      </dgm:t>
    </dgm:pt>
    <dgm:pt modelId="{494B24A9-5F14-0243-9E3F-0456F0ED2928}" type="parTrans" cxnId="{41A283B3-1ED3-DC4E-8AF6-5267D4773B85}">
      <dgm:prSet/>
      <dgm:spPr/>
      <dgm:t>
        <a:bodyPr/>
        <a:lstStyle/>
        <a:p>
          <a:endParaRPr lang="en-US"/>
        </a:p>
      </dgm:t>
    </dgm:pt>
    <dgm:pt modelId="{FC71F530-5831-D947-AA1D-D9D8CB8C6EDF}" type="sibTrans" cxnId="{41A283B3-1ED3-DC4E-8AF6-5267D4773B85}">
      <dgm:prSet/>
      <dgm:spPr/>
      <dgm:t>
        <a:bodyPr/>
        <a:lstStyle/>
        <a:p>
          <a:endParaRPr lang="en-US"/>
        </a:p>
      </dgm:t>
    </dgm:pt>
    <dgm:pt modelId="{3C29DE15-8016-7741-9E88-B7AE8A8B19EF}" type="pres">
      <dgm:prSet presAssocID="{7EE7D75B-B0BD-4445-BC51-8271B1CE9836}" presName="Name0" presStyleCnt="0">
        <dgm:presLayoutVars>
          <dgm:dir/>
          <dgm:animLvl val="lvl"/>
          <dgm:resizeHandles val="exact"/>
        </dgm:presLayoutVars>
      </dgm:prSet>
      <dgm:spPr/>
    </dgm:pt>
    <dgm:pt modelId="{675CEF3B-E6AB-EC4C-892D-F29165DA9179}" type="pres">
      <dgm:prSet presAssocID="{2D9E6DBB-92D0-2841-9F91-1710D03DF27B}" presName="Name8" presStyleCnt="0"/>
      <dgm:spPr/>
    </dgm:pt>
    <dgm:pt modelId="{DB9C14DB-1407-7945-8F51-A97695438C3E}" type="pres">
      <dgm:prSet presAssocID="{2D9E6DBB-92D0-2841-9F91-1710D03DF27B}" presName="level" presStyleLbl="node1" presStyleIdx="0" presStyleCnt="5">
        <dgm:presLayoutVars>
          <dgm:chMax val="1"/>
          <dgm:bulletEnabled val="1"/>
        </dgm:presLayoutVars>
      </dgm:prSet>
      <dgm:spPr/>
    </dgm:pt>
    <dgm:pt modelId="{DD86A913-DE1C-A043-965A-F8FC75ABAF81}" type="pres">
      <dgm:prSet presAssocID="{2D9E6DBB-92D0-2841-9F91-1710D03DF27B}" presName="levelTx" presStyleLbl="revTx" presStyleIdx="0" presStyleCnt="0">
        <dgm:presLayoutVars>
          <dgm:chMax val="1"/>
          <dgm:bulletEnabled val="1"/>
        </dgm:presLayoutVars>
      </dgm:prSet>
      <dgm:spPr/>
    </dgm:pt>
    <dgm:pt modelId="{470FC1FA-8D47-0543-9CFD-A7C6F42050B3}" type="pres">
      <dgm:prSet presAssocID="{E7AAAB08-B9E9-3541-9724-444354795030}" presName="Name8" presStyleCnt="0"/>
      <dgm:spPr/>
    </dgm:pt>
    <dgm:pt modelId="{0AE80C5E-3197-5C4C-8CDB-B4583BA65A6D}" type="pres">
      <dgm:prSet presAssocID="{E7AAAB08-B9E9-3541-9724-444354795030}" presName="level" presStyleLbl="node1" presStyleIdx="1" presStyleCnt="5">
        <dgm:presLayoutVars>
          <dgm:chMax val="1"/>
          <dgm:bulletEnabled val="1"/>
        </dgm:presLayoutVars>
      </dgm:prSet>
      <dgm:spPr/>
    </dgm:pt>
    <dgm:pt modelId="{309AAF1D-38B9-6C4A-945A-95281E8C7F9B}" type="pres">
      <dgm:prSet presAssocID="{E7AAAB08-B9E9-3541-9724-444354795030}" presName="levelTx" presStyleLbl="revTx" presStyleIdx="0" presStyleCnt="0">
        <dgm:presLayoutVars>
          <dgm:chMax val="1"/>
          <dgm:bulletEnabled val="1"/>
        </dgm:presLayoutVars>
      </dgm:prSet>
      <dgm:spPr/>
    </dgm:pt>
    <dgm:pt modelId="{64179E9E-9AF7-0B43-A969-88FC48A4420B}" type="pres">
      <dgm:prSet presAssocID="{72757972-2E72-9E47-ABFB-76565A9500AC}" presName="Name8" presStyleCnt="0"/>
      <dgm:spPr/>
    </dgm:pt>
    <dgm:pt modelId="{1ACD2552-E5B3-3041-8718-85AAED72A3D2}" type="pres">
      <dgm:prSet presAssocID="{72757972-2E72-9E47-ABFB-76565A9500AC}" presName="level" presStyleLbl="node1" presStyleIdx="2" presStyleCnt="5">
        <dgm:presLayoutVars>
          <dgm:chMax val="1"/>
          <dgm:bulletEnabled val="1"/>
        </dgm:presLayoutVars>
      </dgm:prSet>
      <dgm:spPr/>
    </dgm:pt>
    <dgm:pt modelId="{E56D2A46-D83D-8F48-A397-FED90BF858E1}" type="pres">
      <dgm:prSet presAssocID="{72757972-2E72-9E47-ABFB-76565A9500AC}" presName="levelTx" presStyleLbl="revTx" presStyleIdx="0" presStyleCnt="0">
        <dgm:presLayoutVars>
          <dgm:chMax val="1"/>
          <dgm:bulletEnabled val="1"/>
        </dgm:presLayoutVars>
      </dgm:prSet>
      <dgm:spPr/>
    </dgm:pt>
    <dgm:pt modelId="{50B5E2C3-6459-D447-8A52-C66AC76E671B}" type="pres">
      <dgm:prSet presAssocID="{85B46567-2BFD-E64E-8CB6-7081AD78A547}" presName="Name8" presStyleCnt="0"/>
      <dgm:spPr/>
    </dgm:pt>
    <dgm:pt modelId="{599F765B-08D5-6043-95FA-06CBC79EA0F4}" type="pres">
      <dgm:prSet presAssocID="{85B46567-2BFD-E64E-8CB6-7081AD78A547}" presName="level" presStyleLbl="node1" presStyleIdx="3" presStyleCnt="5">
        <dgm:presLayoutVars>
          <dgm:chMax val="1"/>
          <dgm:bulletEnabled val="1"/>
        </dgm:presLayoutVars>
      </dgm:prSet>
      <dgm:spPr/>
    </dgm:pt>
    <dgm:pt modelId="{79DF4A45-184E-C548-A222-3636F2D8C2A9}" type="pres">
      <dgm:prSet presAssocID="{85B46567-2BFD-E64E-8CB6-7081AD78A547}" presName="levelTx" presStyleLbl="revTx" presStyleIdx="0" presStyleCnt="0">
        <dgm:presLayoutVars>
          <dgm:chMax val="1"/>
          <dgm:bulletEnabled val="1"/>
        </dgm:presLayoutVars>
      </dgm:prSet>
      <dgm:spPr/>
    </dgm:pt>
    <dgm:pt modelId="{93E9999B-086F-B748-A6EA-8E2E4ECA9043}" type="pres">
      <dgm:prSet presAssocID="{9DCAA69F-DCF4-5C43-BBD0-0464B88C2DB2}" presName="Name8" presStyleCnt="0"/>
      <dgm:spPr/>
    </dgm:pt>
    <dgm:pt modelId="{8311F94A-A2EF-8B48-A854-A0DF00E9E14A}" type="pres">
      <dgm:prSet presAssocID="{9DCAA69F-DCF4-5C43-BBD0-0464B88C2DB2}" presName="level" presStyleLbl="node1" presStyleIdx="4" presStyleCnt="5">
        <dgm:presLayoutVars>
          <dgm:chMax val="1"/>
          <dgm:bulletEnabled val="1"/>
        </dgm:presLayoutVars>
      </dgm:prSet>
      <dgm:spPr/>
    </dgm:pt>
    <dgm:pt modelId="{2988400E-1699-0E48-80A4-27A0E7464E49}" type="pres">
      <dgm:prSet presAssocID="{9DCAA69F-DCF4-5C43-BBD0-0464B88C2DB2}" presName="levelTx" presStyleLbl="revTx" presStyleIdx="0" presStyleCnt="0">
        <dgm:presLayoutVars>
          <dgm:chMax val="1"/>
          <dgm:bulletEnabled val="1"/>
        </dgm:presLayoutVars>
      </dgm:prSet>
      <dgm:spPr/>
    </dgm:pt>
  </dgm:ptLst>
  <dgm:cxnLst>
    <dgm:cxn modelId="{9604BE01-C141-EC4B-9A1B-EA7760B48CE9}" srcId="{7EE7D75B-B0BD-4445-BC51-8271B1CE9836}" destId="{85B46567-2BFD-E64E-8CB6-7081AD78A547}" srcOrd="3" destOrd="0" parTransId="{E6191C5F-AB68-FD4A-9857-2ABF3705504C}" sibTransId="{B7D09074-841D-A84E-8537-BB86EE422539}"/>
    <dgm:cxn modelId="{4FE71F06-0FBB-F749-8F4E-60828A6266AD}" type="presOf" srcId="{85B46567-2BFD-E64E-8CB6-7081AD78A547}" destId="{599F765B-08D5-6043-95FA-06CBC79EA0F4}" srcOrd="0" destOrd="0" presId="urn:microsoft.com/office/officeart/2005/8/layout/pyramid1"/>
    <dgm:cxn modelId="{4105F015-469D-8947-AFF1-1C675ECE173E}" type="presOf" srcId="{9DCAA69F-DCF4-5C43-BBD0-0464B88C2DB2}" destId="{2988400E-1699-0E48-80A4-27A0E7464E49}" srcOrd="1" destOrd="0" presId="urn:microsoft.com/office/officeart/2005/8/layout/pyramid1"/>
    <dgm:cxn modelId="{52FA1653-1127-D140-B83E-191BCF5D5500}" type="presOf" srcId="{9DCAA69F-DCF4-5C43-BBD0-0464B88C2DB2}" destId="{8311F94A-A2EF-8B48-A854-A0DF00E9E14A}" srcOrd="0" destOrd="0" presId="urn:microsoft.com/office/officeart/2005/8/layout/pyramid1"/>
    <dgm:cxn modelId="{A74F3775-83FF-C047-BA22-8361134B039B}" type="presOf" srcId="{72757972-2E72-9E47-ABFB-76565A9500AC}" destId="{E56D2A46-D83D-8F48-A397-FED90BF858E1}" srcOrd="1" destOrd="0" presId="urn:microsoft.com/office/officeart/2005/8/layout/pyramid1"/>
    <dgm:cxn modelId="{7CAE4576-66C7-BA4D-AE99-7A363C7C8A83}" type="presOf" srcId="{72757972-2E72-9E47-ABFB-76565A9500AC}" destId="{1ACD2552-E5B3-3041-8718-85AAED72A3D2}" srcOrd="0" destOrd="0" presId="urn:microsoft.com/office/officeart/2005/8/layout/pyramid1"/>
    <dgm:cxn modelId="{55D91F8D-C868-8A43-8318-4ED940852C65}" type="presOf" srcId="{7EE7D75B-B0BD-4445-BC51-8271B1CE9836}" destId="{3C29DE15-8016-7741-9E88-B7AE8A8B19EF}" srcOrd="0" destOrd="0" presId="urn:microsoft.com/office/officeart/2005/8/layout/pyramid1"/>
    <dgm:cxn modelId="{FC11419B-7612-5D42-806B-109FD8973F92}" srcId="{7EE7D75B-B0BD-4445-BC51-8271B1CE9836}" destId="{E7AAAB08-B9E9-3541-9724-444354795030}" srcOrd="1" destOrd="0" parTransId="{D55DC6CC-92EC-B14B-9146-836641BD791A}" sibTransId="{137CCD8B-EB43-6746-ACE2-58A1CDE07EF2}"/>
    <dgm:cxn modelId="{EEC44D9B-46CD-5D45-B5BE-8DB02FD52DF0}" type="presOf" srcId="{E7AAAB08-B9E9-3541-9724-444354795030}" destId="{0AE80C5E-3197-5C4C-8CDB-B4583BA65A6D}" srcOrd="0" destOrd="0" presId="urn:microsoft.com/office/officeart/2005/8/layout/pyramid1"/>
    <dgm:cxn modelId="{C96C82A5-00B2-D247-97F4-D58D6194BC4E}" type="presOf" srcId="{85B46567-2BFD-E64E-8CB6-7081AD78A547}" destId="{79DF4A45-184E-C548-A222-3636F2D8C2A9}" srcOrd="1" destOrd="0" presId="urn:microsoft.com/office/officeart/2005/8/layout/pyramid1"/>
    <dgm:cxn modelId="{39A8F3A5-9E1F-6049-A8B3-D2227CBEED6F}" srcId="{7EE7D75B-B0BD-4445-BC51-8271B1CE9836}" destId="{9DCAA69F-DCF4-5C43-BBD0-0464B88C2DB2}" srcOrd="4" destOrd="0" parTransId="{B96CE180-2DF1-064B-AB9A-27E7F4556D6C}" sibTransId="{0EB52B6D-AF81-4B4B-81E3-3E7544D97238}"/>
    <dgm:cxn modelId="{41A283B3-1ED3-DC4E-8AF6-5267D4773B85}" srcId="{7EE7D75B-B0BD-4445-BC51-8271B1CE9836}" destId="{2D9E6DBB-92D0-2841-9F91-1710D03DF27B}" srcOrd="0" destOrd="0" parTransId="{494B24A9-5F14-0243-9E3F-0456F0ED2928}" sibTransId="{FC71F530-5831-D947-AA1D-D9D8CB8C6EDF}"/>
    <dgm:cxn modelId="{6308E7BE-6323-0B46-AF76-2948A818205A}" srcId="{7EE7D75B-B0BD-4445-BC51-8271B1CE9836}" destId="{72757972-2E72-9E47-ABFB-76565A9500AC}" srcOrd="2" destOrd="0" parTransId="{23B22543-9085-934C-8775-5D61A7A407C5}" sibTransId="{F403B97B-163F-2140-B438-61BA8DC456A2}"/>
    <dgm:cxn modelId="{7F69C0BF-B8BD-E14E-99AA-0A86F2A8B262}" type="presOf" srcId="{2D9E6DBB-92D0-2841-9F91-1710D03DF27B}" destId="{DD86A913-DE1C-A043-965A-F8FC75ABAF81}" srcOrd="1" destOrd="0" presId="urn:microsoft.com/office/officeart/2005/8/layout/pyramid1"/>
    <dgm:cxn modelId="{1D2557FC-BF2A-6947-A798-D1B093015338}" type="presOf" srcId="{2D9E6DBB-92D0-2841-9F91-1710D03DF27B}" destId="{DB9C14DB-1407-7945-8F51-A97695438C3E}" srcOrd="0" destOrd="0" presId="urn:microsoft.com/office/officeart/2005/8/layout/pyramid1"/>
    <dgm:cxn modelId="{B5D896FD-783F-1542-A230-7223CC38B09D}" type="presOf" srcId="{E7AAAB08-B9E9-3541-9724-444354795030}" destId="{309AAF1D-38B9-6C4A-945A-95281E8C7F9B}" srcOrd="1" destOrd="0" presId="urn:microsoft.com/office/officeart/2005/8/layout/pyramid1"/>
    <dgm:cxn modelId="{3F422F20-3D1C-2B47-B5C2-022BA485941B}" type="presParOf" srcId="{3C29DE15-8016-7741-9E88-B7AE8A8B19EF}" destId="{675CEF3B-E6AB-EC4C-892D-F29165DA9179}" srcOrd="0" destOrd="0" presId="urn:microsoft.com/office/officeart/2005/8/layout/pyramid1"/>
    <dgm:cxn modelId="{92476F91-292E-C648-B07D-A21277AD22E8}" type="presParOf" srcId="{675CEF3B-E6AB-EC4C-892D-F29165DA9179}" destId="{DB9C14DB-1407-7945-8F51-A97695438C3E}" srcOrd="0" destOrd="0" presId="urn:microsoft.com/office/officeart/2005/8/layout/pyramid1"/>
    <dgm:cxn modelId="{DDE3FDAA-4D23-F44B-97AC-E1030B8383F6}" type="presParOf" srcId="{675CEF3B-E6AB-EC4C-892D-F29165DA9179}" destId="{DD86A913-DE1C-A043-965A-F8FC75ABAF81}" srcOrd="1" destOrd="0" presId="urn:microsoft.com/office/officeart/2005/8/layout/pyramid1"/>
    <dgm:cxn modelId="{4A314AA9-2857-754B-9D67-7442CD40F85D}" type="presParOf" srcId="{3C29DE15-8016-7741-9E88-B7AE8A8B19EF}" destId="{470FC1FA-8D47-0543-9CFD-A7C6F42050B3}" srcOrd="1" destOrd="0" presId="urn:microsoft.com/office/officeart/2005/8/layout/pyramid1"/>
    <dgm:cxn modelId="{81E53528-C194-894E-9D94-E047603EF2AB}" type="presParOf" srcId="{470FC1FA-8D47-0543-9CFD-A7C6F42050B3}" destId="{0AE80C5E-3197-5C4C-8CDB-B4583BA65A6D}" srcOrd="0" destOrd="0" presId="urn:microsoft.com/office/officeart/2005/8/layout/pyramid1"/>
    <dgm:cxn modelId="{9C6F1232-3263-B341-A725-358C05E35FE7}" type="presParOf" srcId="{470FC1FA-8D47-0543-9CFD-A7C6F42050B3}" destId="{309AAF1D-38B9-6C4A-945A-95281E8C7F9B}" srcOrd="1" destOrd="0" presId="urn:microsoft.com/office/officeart/2005/8/layout/pyramid1"/>
    <dgm:cxn modelId="{1BFD5FE2-230F-BA47-AE74-20609ABA35A5}" type="presParOf" srcId="{3C29DE15-8016-7741-9E88-B7AE8A8B19EF}" destId="{64179E9E-9AF7-0B43-A969-88FC48A4420B}" srcOrd="2" destOrd="0" presId="urn:microsoft.com/office/officeart/2005/8/layout/pyramid1"/>
    <dgm:cxn modelId="{E7EA8D01-14B0-9341-AB3D-C895BE3CA16C}" type="presParOf" srcId="{64179E9E-9AF7-0B43-A969-88FC48A4420B}" destId="{1ACD2552-E5B3-3041-8718-85AAED72A3D2}" srcOrd="0" destOrd="0" presId="urn:microsoft.com/office/officeart/2005/8/layout/pyramid1"/>
    <dgm:cxn modelId="{953A55D8-0651-AE4C-9EBA-DFD60302105D}" type="presParOf" srcId="{64179E9E-9AF7-0B43-A969-88FC48A4420B}" destId="{E56D2A46-D83D-8F48-A397-FED90BF858E1}" srcOrd="1" destOrd="0" presId="urn:microsoft.com/office/officeart/2005/8/layout/pyramid1"/>
    <dgm:cxn modelId="{DCA3088B-164E-514A-A843-AE2596A02F29}" type="presParOf" srcId="{3C29DE15-8016-7741-9E88-B7AE8A8B19EF}" destId="{50B5E2C3-6459-D447-8A52-C66AC76E671B}" srcOrd="3" destOrd="0" presId="urn:microsoft.com/office/officeart/2005/8/layout/pyramid1"/>
    <dgm:cxn modelId="{0A04FDFA-7DE2-9F4A-8E00-C725E40F58DC}" type="presParOf" srcId="{50B5E2C3-6459-D447-8A52-C66AC76E671B}" destId="{599F765B-08D5-6043-95FA-06CBC79EA0F4}" srcOrd="0" destOrd="0" presId="urn:microsoft.com/office/officeart/2005/8/layout/pyramid1"/>
    <dgm:cxn modelId="{534AFAB7-1B73-B04E-AEA8-8C2A153C7D59}" type="presParOf" srcId="{50B5E2C3-6459-D447-8A52-C66AC76E671B}" destId="{79DF4A45-184E-C548-A222-3636F2D8C2A9}" srcOrd="1" destOrd="0" presId="urn:microsoft.com/office/officeart/2005/8/layout/pyramid1"/>
    <dgm:cxn modelId="{CA25111E-429B-1D44-8973-8DE08D0A581C}" type="presParOf" srcId="{3C29DE15-8016-7741-9E88-B7AE8A8B19EF}" destId="{93E9999B-086F-B748-A6EA-8E2E4ECA9043}" srcOrd="4" destOrd="0" presId="urn:microsoft.com/office/officeart/2005/8/layout/pyramid1"/>
    <dgm:cxn modelId="{5AB3E924-2A0C-D74F-A306-14D2D4B6F035}" type="presParOf" srcId="{93E9999B-086F-B748-A6EA-8E2E4ECA9043}" destId="{8311F94A-A2EF-8B48-A854-A0DF00E9E14A}" srcOrd="0" destOrd="0" presId="urn:microsoft.com/office/officeart/2005/8/layout/pyramid1"/>
    <dgm:cxn modelId="{E38AD289-22B1-A549-B9E2-F12653277B56}" type="presParOf" srcId="{93E9999B-086F-B748-A6EA-8E2E4ECA9043}" destId="{2988400E-1699-0E48-80A4-27A0E7464E49}"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C14DB-1407-7945-8F51-A97695438C3E}">
      <dsp:nvSpPr>
        <dsp:cNvPr id="0" name=""/>
        <dsp:cNvSpPr/>
      </dsp:nvSpPr>
      <dsp:spPr>
        <a:xfrm>
          <a:off x="2087044" y="0"/>
          <a:ext cx="1043522" cy="653354"/>
        </a:xfrm>
        <a:prstGeom prst="trapezoid">
          <a:avLst>
            <a:gd name="adj" fmla="val 79859"/>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b="1" kern="1200" dirty="0">
            <a:solidFill>
              <a:schemeClr val="bg1"/>
            </a:solidFill>
            <a:latin typeface="Tw Cen MT" panose="020B0602020104020603" pitchFamily="34" charset="77"/>
          </a:endParaRPr>
        </a:p>
        <a:p>
          <a:pPr marL="0" lvl="0" indent="0" algn="ctr" defTabSz="488950">
            <a:lnSpc>
              <a:spcPct val="90000"/>
            </a:lnSpc>
            <a:spcBef>
              <a:spcPct val="0"/>
            </a:spcBef>
            <a:spcAft>
              <a:spcPct val="35000"/>
            </a:spcAft>
            <a:buNone/>
          </a:pPr>
          <a:r>
            <a:rPr lang="en-US" sz="1100" b="1" kern="1200" dirty="0">
              <a:solidFill>
                <a:schemeClr val="bg1"/>
              </a:solidFill>
              <a:latin typeface="Tw Cen MT" panose="020B0602020104020603" pitchFamily="34" charset="77"/>
            </a:rPr>
            <a:t>Self</a:t>
          </a:r>
        </a:p>
        <a:p>
          <a:pPr marL="0" lvl="0" indent="0" algn="ctr" defTabSz="488950">
            <a:lnSpc>
              <a:spcPct val="90000"/>
            </a:lnSpc>
            <a:spcBef>
              <a:spcPct val="0"/>
            </a:spcBef>
            <a:spcAft>
              <a:spcPct val="35000"/>
            </a:spcAft>
            <a:buNone/>
          </a:pPr>
          <a:r>
            <a:rPr lang="en-US" sz="1100" b="1" kern="1200" dirty="0">
              <a:solidFill>
                <a:schemeClr val="bg1"/>
              </a:solidFill>
              <a:latin typeface="Tw Cen MT" panose="020B0602020104020603" pitchFamily="34" charset="77"/>
            </a:rPr>
            <a:t>Actualization</a:t>
          </a:r>
        </a:p>
      </dsp:txBody>
      <dsp:txXfrm>
        <a:off x="2087044" y="0"/>
        <a:ext cx="1043522" cy="653354"/>
      </dsp:txXfrm>
    </dsp:sp>
    <dsp:sp modelId="{0AE80C5E-3197-5C4C-8CDB-B4583BA65A6D}">
      <dsp:nvSpPr>
        <dsp:cNvPr id="0" name=""/>
        <dsp:cNvSpPr/>
      </dsp:nvSpPr>
      <dsp:spPr>
        <a:xfrm>
          <a:off x="1565283" y="653354"/>
          <a:ext cx="2087044" cy="653354"/>
        </a:xfrm>
        <a:prstGeom prst="trapezoid">
          <a:avLst>
            <a:gd name="adj" fmla="val 79859"/>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Self Esteem</a:t>
          </a:r>
        </a:p>
      </dsp:txBody>
      <dsp:txXfrm>
        <a:off x="1930516" y="653354"/>
        <a:ext cx="1356579" cy="653354"/>
      </dsp:txXfrm>
    </dsp:sp>
    <dsp:sp modelId="{1ACD2552-E5B3-3041-8718-85AAED72A3D2}">
      <dsp:nvSpPr>
        <dsp:cNvPr id="0" name=""/>
        <dsp:cNvSpPr/>
      </dsp:nvSpPr>
      <dsp:spPr>
        <a:xfrm>
          <a:off x="1043522" y="1306708"/>
          <a:ext cx="3130567" cy="653354"/>
        </a:xfrm>
        <a:prstGeom prst="trapezoid">
          <a:avLst>
            <a:gd name="adj" fmla="val 79859"/>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Belonging/</a:t>
          </a:r>
        </a:p>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 Social Needs</a:t>
          </a:r>
        </a:p>
      </dsp:txBody>
      <dsp:txXfrm>
        <a:off x="1591371" y="1306708"/>
        <a:ext cx="2034868" cy="653354"/>
      </dsp:txXfrm>
    </dsp:sp>
    <dsp:sp modelId="{599F765B-08D5-6043-95FA-06CBC79EA0F4}">
      <dsp:nvSpPr>
        <dsp:cNvPr id="0" name=""/>
        <dsp:cNvSpPr/>
      </dsp:nvSpPr>
      <dsp:spPr>
        <a:xfrm>
          <a:off x="521761" y="1960062"/>
          <a:ext cx="4174089" cy="653354"/>
        </a:xfrm>
        <a:prstGeom prst="trapezoid">
          <a:avLst>
            <a:gd name="adj" fmla="val 79859"/>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Safety</a:t>
          </a:r>
        </a:p>
      </dsp:txBody>
      <dsp:txXfrm>
        <a:off x="1252226" y="1960062"/>
        <a:ext cx="2713158" cy="653354"/>
      </dsp:txXfrm>
    </dsp:sp>
    <dsp:sp modelId="{8311F94A-A2EF-8B48-A854-A0DF00E9E14A}">
      <dsp:nvSpPr>
        <dsp:cNvPr id="0" name=""/>
        <dsp:cNvSpPr/>
      </dsp:nvSpPr>
      <dsp:spPr>
        <a:xfrm>
          <a:off x="0" y="2613416"/>
          <a:ext cx="5217611" cy="653354"/>
        </a:xfrm>
        <a:prstGeom prst="trapezoid">
          <a:avLst>
            <a:gd name="adj" fmla="val 79859"/>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Physiological</a:t>
          </a:r>
        </a:p>
      </dsp:txBody>
      <dsp:txXfrm>
        <a:off x="913082" y="2613416"/>
        <a:ext cx="3391447" cy="653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C14DB-1407-7945-8F51-A97695438C3E}">
      <dsp:nvSpPr>
        <dsp:cNvPr id="0" name=""/>
        <dsp:cNvSpPr/>
      </dsp:nvSpPr>
      <dsp:spPr>
        <a:xfrm>
          <a:off x="2087044" y="0"/>
          <a:ext cx="1043522" cy="653354"/>
        </a:xfrm>
        <a:prstGeom prst="trapezoid">
          <a:avLst>
            <a:gd name="adj" fmla="val 79859"/>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b="1" kern="1200" dirty="0">
            <a:solidFill>
              <a:schemeClr val="bg1"/>
            </a:solidFill>
            <a:latin typeface="Tw Cen MT" panose="020B0602020104020603" pitchFamily="34" charset="77"/>
          </a:endParaRPr>
        </a:p>
        <a:p>
          <a:pPr marL="0" lvl="0" indent="0" algn="ctr" defTabSz="488950">
            <a:lnSpc>
              <a:spcPct val="90000"/>
            </a:lnSpc>
            <a:spcBef>
              <a:spcPct val="0"/>
            </a:spcBef>
            <a:spcAft>
              <a:spcPct val="35000"/>
            </a:spcAft>
            <a:buNone/>
          </a:pPr>
          <a:r>
            <a:rPr lang="en-US" sz="1100" b="1" kern="1200" dirty="0">
              <a:solidFill>
                <a:schemeClr val="bg1"/>
              </a:solidFill>
              <a:latin typeface="Tw Cen MT" panose="020B0602020104020603" pitchFamily="34" charset="77"/>
            </a:rPr>
            <a:t>Self</a:t>
          </a:r>
        </a:p>
        <a:p>
          <a:pPr marL="0" lvl="0" indent="0" algn="ctr" defTabSz="488950">
            <a:lnSpc>
              <a:spcPct val="90000"/>
            </a:lnSpc>
            <a:spcBef>
              <a:spcPct val="0"/>
            </a:spcBef>
            <a:spcAft>
              <a:spcPct val="35000"/>
            </a:spcAft>
            <a:buNone/>
          </a:pPr>
          <a:r>
            <a:rPr lang="en-US" sz="1100" b="1" kern="1200" dirty="0">
              <a:solidFill>
                <a:schemeClr val="bg1"/>
              </a:solidFill>
              <a:latin typeface="Tw Cen MT" panose="020B0602020104020603" pitchFamily="34" charset="77"/>
            </a:rPr>
            <a:t>Actualization</a:t>
          </a:r>
        </a:p>
      </dsp:txBody>
      <dsp:txXfrm>
        <a:off x="2087044" y="0"/>
        <a:ext cx="1043522" cy="653354"/>
      </dsp:txXfrm>
    </dsp:sp>
    <dsp:sp modelId="{0AE80C5E-3197-5C4C-8CDB-B4583BA65A6D}">
      <dsp:nvSpPr>
        <dsp:cNvPr id="0" name=""/>
        <dsp:cNvSpPr/>
      </dsp:nvSpPr>
      <dsp:spPr>
        <a:xfrm>
          <a:off x="1565283" y="653354"/>
          <a:ext cx="2087044" cy="653354"/>
        </a:xfrm>
        <a:prstGeom prst="trapezoid">
          <a:avLst>
            <a:gd name="adj" fmla="val 79859"/>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Self Esteem</a:t>
          </a:r>
        </a:p>
      </dsp:txBody>
      <dsp:txXfrm>
        <a:off x="1930516" y="653354"/>
        <a:ext cx="1356579" cy="653354"/>
      </dsp:txXfrm>
    </dsp:sp>
    <dsp:sp modelId="{1ACD2552-E5B3-3041-8718-85AAED72A3D2}">
      <dsp:nvSpPr>
        <dsp:cNvPr id="0" name=""/>
        <dsp:cNvSpPr/>
      </dsp:nvSpPr>
      <dsp:spPr>
        <a:xfrm>
          <a:off x="1043522" y="1306708"/>
          <a:ext cx="3130567" cy="653354"/>
        </a:xfrm>
        <a:prstGeom prst="trapezoid">
          <a:avLst>
            <a:gd name="adj" fmla="val 79859"/>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Belonging/</a:t>
          </a:r>
        </a:p>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 Social Needs</a:t>
          </a:r>
        </a:p>
      </dsp:txBody>
      <dsp:txXfrm>
        <a:off x="1591371" y="1306708"/>
        <a:ext cx="2034868" cy="653354"/>
      </dsp:txXfrm>
    </dsp:sp>
    <dsp:sp modelId="{599F765B-08D5-6043-95FA-06CBC79EA0F4}">
      <dsp:nvSpPr>
        <dsp:cNvPr id="0" name=""/>
        <dsp:cNvSpPr/>
      </dsp:nvSpPr>
      <dsp:spPr>
        <a:xfrm>
          <a:off x="521761" y="1960062"/>
          <a:ext cx="4174089" cy="653354"/>
        </a:xfrm>
        <a:prstGeom prst="trapezoid">
          <a:avLst>
            <a:gd name="adj" fmla="val 79859"/>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Safety</a:t>
          </a:r>
        </a:p>
      </dsp:txBody>
      <dsp:txXfrm>
        <a:off x="1252226" y="1960062"/>
        <a:ext cx="2713158" cy="653354"/>
      </dsp:txXfrm>
    </dsp:sp>
    <dsp:sp modelId="{8311F94A-A2EF-8B48-A854-A0DF00E9E14A}">
      <dsp:nvSpPr>
        <dsp:cNvPr id="0" name=""/>
        <dsp:cNvSpPr/>
      </dsp:nvSpPr>
      <dsp:spPr>
        <a:xfrm>
          <a:off x="0" y="2613416"/>
          <a:ext cx="5217611" cy="653354"/>
        </a:xfrm>
        <a:prstGeom prst="trapezoid">
          <a:avLst>
            <a:gd name="adj" fmla="val 79859"/>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Physiological</a:t>
          </a:r>
        </a:p>
      </dsp:txBody>
      <dsp:txXfrm>
        <a:off x="913082" y="2613416"/>
        <a:ext cx="3391447" cy="6533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C14DB-1407-7945-8F51-A97695438C3E}">
      <dsp:nvSpPr>
        <dsp:cNvPr id="0" name=""/>
        <dsp:cNvSpPr/>
      </dsp:nvSpPr>
      <dsp:spPr>
        <a:xfrm>
          <a:off x="2087044" y="0"/>
          <a:ext cx="1043522" cy="653354"/>
        </a:xfrm>
        <a:prstGeom prst="trapezoid">
          <a:avLst>
            <a:gd name="adj" fmla="val 79859"/>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b="1" kern="1200" dirty="0">
            <a:solidFill>
              <a:schemeClr val="bg1"/>
            </a:solidFill>
            <a:latin typeface="Tw Cen MT" panose="020B0602020104020603" pitchFamily="34" charset="77"/>
          </a:endParaRPr>
        </a:p>
        <a:p>
          <a:pPr marL="0" lvl="0" indent="0" algn="ctr" defTabSz="488950">
            <a:lnSpc>
              <a:spcPct val="90000"/>
            </a:lnSpc>
            <a:spcBef>
              <a:spcPct val="0"/>
            </a:spcBef>
            <a:spcAft>
              <a:spcPct val="35000"/>
            </a:spcAft>
            <a:buNone/>
          </a:pPr>
          <a:r>
            <a:rPr lang="en-US" sz="1100" b="1" kern="1200" dirty="0">
              <a:solidFill>
                <a:schemeClr val="bg1"/>
              </a:solidFill>
              <a:latin typeface="Tw Cen MT" panose="020B0602020104020603" pitchFamily="34" charset="77"/>
            </a:rPr>
            <a:t>Self</a:t>
          </a:r>
        </a:p>
        <a:p>
          <a:pPr marL="0" lvl="0" indent="0" algn="ctr" defTabSz="488950">
            <a:lnSpc>
              <a:spcPct val="90000"/>
            </a:lnSpc>
            <a:spcBef>
              <a:spcPct val="0"/>
            </a:spcBef>
            <a:spcAft>
              <a:spcPct val="35000"/>
            </a:spcAft>
            <a:buNone/>
          </a:pPr>
          <a:r>
            <a:rPr lang="en-US" sz="1100" b="1" kern="1200" dirty="0">
              <a:solidFill>
                <a:schemeClr val="bg1"/>
              </a:solidFill>
              <a:latin typeface="Tw Cen MT" panose="020B0602020104020603" pitchFamily="34" charset="77"/>
            </a:rPr>
            <a:t>Actualization</a:t>
          </a:r>
        </a:p>
      </dsp:txBody>
      <dsp:txXfrm>
        <a:off x="2087044" y="0"/>
        <a:ext cx="1043522" cy="653354"/>
      </dsp:txXfrm>
    </dsp:sp>
    <dsp:sp modelId="{0AE80C5E-3197-5C4C-8CDB-B4583BA65A6D}">
      <dsp:nvSpPr>
        <dsp:cNvPr id="0" name=""/>
        <dsp:cNvSpPr/>
      </dsp:nvSpPr>
      <dsp:spPr>
        <a:xfrm>
          <a:off x="1565283" y="653354"/>
          <a:ext cx="2087044" cy="653354"/>
        </a:xfrm>
        <a:prstGeom prst="trapezoid">
          <a:avLst>
            <a:gd name="adj" fmla="val 79859"/>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Self Esteem</a:t>
          </a:r>
        </a:p>
      </dsp:txBody>
      <dsp:txXfrm>
        <a:off x="1930516" y="653354"/>
        <a:ext cx="1356579" cy="653354"/>
      </dsp:txXfrm>
    </dsp:sp>
    <dsp:sp modelId="{1ACD2552-E5B3-3041-8718-85AAED72A3D2}">
      <dsp:nvSpPr>
        <dsp:cNvPr id="0" name=""/>
        <dsp:cNvSpPr/>
      </dsp:nvSpPr>
      <dsp:spPr>
        <a:xfrm>
          <a:off x="1043522" y="1306708"/>
          <a:ext cx="3130567" cy="653354"/>
        </a:xfrm>
        <a:prstGeom prst="trapezoid">
          <a:avLst>
            <a:gd name="adj" fmla="val 79859"/>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Belonging/</a:t>
          </a:r>
        </a:p>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 Social Needs</a:t>
          </a:r>
        </a:p>
      </dsp:txBody>
      <dsp:txXfrm>
        <a:off x="1591371" y="1306708"/>
        <a:ext cx="2034868" cy="653354"/>
      </dsp:txXfrm>
    </dsp:sp>
    <dsp:sp modelId="{599F765B-08D5-6043-95FA-06CBC79EA0F4}">
      <dsp:nvSpPr>
        <dsp:cNvPr id="0" name=""/>
        <dsp:cNvSpPr/>
      </dsp:nvSpPr>
      <dsp:spPr>
        <a:xfrm>
          <a:off x="521761" y="1960062"/>
          <a:ext cx="4174089" cy="653354"/>
        </a:xfrm>
        <a:prstGeom prst="trapezoid">
          <a:avLst>
            <a:gd name="adj" fmla="val 79859"/>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Safety</a:t>
          </a:r>
        </a:p>
      </dsp:txBody>
      <dsp:txXfrm>
        <a:off x="1252226" y="1960062"/>
        <a:ext cx="2713158" cy="653354"/>
      </dsp:txXfrm>
    </dsp:sp>
    <dsp:sp modelId="{8311F94A-A2EF-8B48-A854-A0DF00E9E14A}">
      <dsp:nvSpPr>
        <dsp:cNvPr id="0" name=""/>
        <dsp:cNvSpPr/>
      </dsp:nvSpPr>
      <dsp:spPr>
        <a:xfrm>
          <a:off x="0" y="2613416"/>
          <a:ext cx="5217611" cy="653354"/>
        </a:xfrm>
        <a:prstGeom prst="trapezoid">
          <a:avLst>
            <a:gd name="adj" fmla="val 79859"/>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Physiological</a:t>
          </a:r>
        </a:p>
      </dsp:txBody>
      <dsp:txXfrm>
        <a:off x="913082" y="2613416"/>
        <a:ext cx="3391447" cy="6533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C14DB-1407-7945-8F51-A97695438C3E}">
      <dsp:nvSpPr>
        <dsp:cNvPr id="0" name=""/>
        <dsp:cNvSpPr/>
      </dsp:nvSpPr>
      <dsp:spPr>
        <a:xfrm>
          <a:off x="2087044" y="0"/>
          <a:ext cx="1043522" cy="653354"/>
        </a:xfrm>
        <a:prstGeom prst="trapezoid">
          <a:avLst>
            <a:gd name="adj" fmla="val 79859"/>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b="1" kern="1200" dirty="0">
            <a:solidFill>
              <a:schemeClr val="bg1"/>
            </a:solidFill>
            <a:latin typeface="Tw Cen MT" panose="020B0602020104020603" pitchFamily="34" charset="77"/>
          </a:endParaRPr>
        </a:p>
        <a:p>
          <a:pPr marL="0" lvl="0" indent="0" algn="ctr" defTabSz="488950">
            <a:lnSpc>
              <a:spcPct val="90000"/>
            </a:lnSpc>
            <a:spcBef>
              <a:spcPct val="0"/>
            </a:spcBef>
            <a:spcAft>
              <a:spcPct val="35000"/>
            </a:spcAft>
            <a:buNone/>
          </a:pPr>
          <a:r>
            <a:rPr lang="en-US" sz="1100" b="1" kern="1200" dirty="0">
              <a:solidFill>
                <a:schemeClr val="bg1"/>
              </a:solidFill>
              <a:latin typeface="Tw Cen MT" panose="020B0602020104020603" pitchFamily="34" charset="77"/>
            </a:rPr>
            <a:t>Self</a:t>
          </a:r>
        </a:p>
        <a:p>
          <a:pPr marL="0" lvl="0" indent="0" algn="ctr" defTabSz="488950">
            <a:lnSpc>
              <a:spcPct val="90000"/>
            </a:lnSpc>
            <a:spcBef>
              <a:spcPct val="0"/>
            </a:spcBef>
            <a:spcAft>
              <a:spcPct val="35000"/>
            </a:spcAft>
            <a:buNone/>
          </a:pPr>
          <a:r>
            <a:rPr lang="en-US" sz="1100" b="1" kern="1200" dirty="0">
              <a:solidFill>
                <a:schemeClr val="bg1"/>
              </a:solidFill>
              <a:latin typeface="Tw Cen MT" panose="020B0602020104020603" pitchFamily="34" charset="77"/>
            </a:rPr>
            <a:t>Actualization</a:t>
          </a:r>
        </a:p>
      </dsp:txBody>
      <dsp:txXfrm>
        <a:off x="2087044" y="0"/>
        <a:ext cx="1043522" cy="653354"/>
      </dsp:txXfrm>
    </dsp:sp>
    <dsp:sp modelId="{0AE80C5E-3197-5C4C-8CDB-B4583BA65A6D}">
      <dsp:nvSpPr>
        <dsp:cNvPr id="0" name=""/>
        <dsp:cNvSpPr/>
      </dsp:nvSpPr>
      <dsp:spPr>
        <a:xfrm>
          <a:off x="1565283" y="653354"/>
          <a:ext cx="2087044" cy="653354"/>
        </a:xfrm>
        <a:prstGeom prst="trapezoid">
          <a:avLst>
            <a:gd name="adj" fmla="val 79859"/>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Self Esteem</a:t>
          </a:r>
        </a:p>
      </dsp:txBody>
      <dsp:txXfrm>
        <a:off x="1930516" y="653354"/>
        <a:ext cx="1356579" cy="653354"/>
      </dsp:txXfrm>
    </dsp:sp>
    <dsp:sp modelId="{1ACD2552-E5B3-3041-8718-85AAED72A3D2}">
      <dsp:nvSpPr>
        <dsp:cNvPr id="0" name=""/>
        <dsp:cNvSpPr/>
      </dsp:nvSpPr>
      <dsp:spPr>
        <a:xfrm>
          <a:off x="1043522" y="1306708"/>
          <a:ext cx="3130567" cy="653354"/>
        </a:xfrm>
        <a:prstGeom prst="trapezoid">
          <a:avLst>
            <a:gd name="adj" fmla="val 79859"/>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Belonging/</a:t>
          </a:r>
        </a:p>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 Social Needs</a:t>
          </a:r>
        </a:p>
      </dsp:txBody>
      <dsp:txXfrm>
        <a:off x="1591371" y="1306708"/>
        <a:ext cx="2034868" cy="653354"/>
      </dsp:txXfrm>
    </dsp:sp>
    <dsp:sp modelId="{599F765B-08D5-6043-95FA-06CBC79EA0F4}">
      <dsp:nvSpPr>
        <dsp:cNvPr id="0" name=""/>
        <dsp:cNvSpPr/>
      </dsp:nvSpPr>
      <dsp:spPr>
        <a:xfrm>
          <a:off x="521761" y="1960062"/>
          <a:ext cx="4174089" cy="653354"/>
        </a:xfrm>
        <a:prstGeom prst="trapezoid">
          <a:avLst>
            <a:gd name="adj" fmla="val 79859"/>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Safety</a:t>
          </a:r>
        </a:p>
      </dsp:txBody>
      <dsp:txXfrm>
        <a:off x="1252226" y="1960062"/>
        <a:ext cx="2713158" cy="653354"/>
      </dsp:txXfrm>
    </dsp:sp>
    <dsp:sp modelId="{8311F94A-A2EF-8B48-A854-A0DF00E9E14A}">
      <dsp:nvSpPr>
        <dsp:cNvPr id="0" name=""/>
        <dsp:cNvSpPr/>
      </dsp:nvSpPr>
      <dsp:spPr>
        <a:xfrm>
          <a:off x="0" y="2613416"/>
          <a:ext cx="5217611" cy="653354"/>
        </a:xfrm>
        <a:prstGeom prst="trapezoid">
          <a:avLst>
            <a:gd name="adj" fmla="val 79859"/>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77"/>
            </a:rPr>
            <a:t>Physiological</a:t>
          </a:r>
        </a:p>
      </dsp:txBody>
      <dsp:txXfrm>
        <a:off x="913082" y="2613416"/>
        <a:ext cx="3391447" cy="6533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23900" y="400050"/>
            <a:ext cx="55753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400050"/>
            <a:ext cx="5578475" cy="3486150"/>
          </a:xfrm>
        </p:spPr>
      </p:sp>
      <p:sp>
        <p:nvSpPr>
          <p:cNvPr id="3" name="Notes Placeholder 2"/>
          <p:cNvSpPr>
            <a:spLocks noGrp="1"/>
          </p:cNvSpPr>
          <p:nvPr>
            <p:ph type="body" idx="1"/>
          </p:nvPr>
        </p:nvSpPr>
        <p:spPr/>
        <p:txBody>
          <a:bodyPr>
            <a:normAutofit lnSpcReduction="10000"/>
          </a:bodyPr>
          <a:lstStyle/>
          <a:p>
            <a:r>
              <a:rPr lang="en-US" baseline="0" dirty="0"/>
              <a:t>The five scenarios that we’ve identified are: </a:t>
            </a:r>
          </a:p>
          <a:p>
            <a:endParaRPr lang="en-US" baseline="0" dirty="0"/>
          </a:p>
          <a:p>
            <a:r>
              <a:rPr lang="en-US" baseline="0" dirty="0"/>
              <a:t>So we’re going to talk about these situations. In talking through this situation, you’ll do some self assessment, developing learning goals, learning styles, work styles, the </a:t>
            </a:r>
            <a:r>
              <a:rPr lang="en-US" baseline="0" dirty="0" err="1"/>
              <a:t>definitition</a:t>
            </a:r>
            <a:r>
              <a:rPr lang="en-US" baseline="0" dirty="0"/>
              <a:t> of bullying, and pinpoint what I call a red flag moment – the moment when you should read out for support. </a:t>
            </a:r>
          </a:p>
          <a:p>
            <a:endParaRPr lang="en-US" baseline="0" dirty="0"/>
          </a:p>
          <a:p>
            <a:r>
              <a:rPr lang="en-US" baseline="0" dirty="0"/>
              <a:t>You all wouldn’t have made it this far if you weren’t already </a:t>
            </a:r>
            <a:r>
              <a:rPr lang="en-US" baseline="0" dirty="0" err="1"/>
              <a:t>skillsful</a:t>
            </a:r>
            <a:r>
              <a:rPr lang="en-US" baseline="0" dirty="0"/>
              <a:t> and savvy. What you’ll hopefully get is some confirmation that you’re handling difficult situations like these well </a:t>
            </a:r>
            <a:r>
              <a:rPr lang="en-US" baseline="0" dirty="0" err="1"/>
              <a:t>wich</a:t>
            </a:r>
            <a:r>
              <a:rPr lang="en-US" baseline="0" dirty="0"/>
              <a:t> is one of the reasons, while I went back and forth on this, I </a:t>
            </a:r>
            <a:r>
              <a:rPr lang="en-US" baseline="0" dirty="0" err="1"/>
              <a:t>langded</a:t>
            </a:r>
            <a:r>
              <a:rPr lang="en-US" baseline="0" dirty="0"/>
              <a:t> on the side that I’d like the faculty to be part of the conversation. You’ll also get, some frameworks and different lens which to look ah how to view, and respond  and when you’re faced with these scenarios, which quite frankly, for a </a:t>
            </a:r>
            <a:r>
              <a:rPr lang="en-US" baseline="0" dirty="0" err="1"/>
              <a:t>numbe</a:t>
            </a:r>
            <a:r>
              <a:rPr lang="en-US" baseline="0" dirty="0"/>
              <a:t> </a:t>
            </a:r>
            <a:r>
              <a:rPr lang="en-US" baseline="0" dirty="0" err="1"/>
              <a:t>rof</a:t>
            </a:r>
            <a:r>
              <a:rPr lang="en-US" baseline="0" dirty="0"/>
              <a:t> reasons, aren’t always so cut and dry. </a:t>
            </a:r>
          </a:p>
          <a:p>
            <a:endParaRPr lang="en-US" baseline="0" dirty="0"/>
          </a:p>
          <a:p>
            <a:r>
              <a:rPr lang="en-US" baseline="0" dirty="0"/>
              <a:t>Finally, I’ll say that we re piloting this session, and are still figuring it out for your fellow students. And so any feedback, on length, topic, format, scenario, faculty involvement, whether or not you think this session </a:t>
            </a:r>
            <a:r>
              <a:rPr lang="en-US" baseline="0" dirty="0" err="1"/>
              <a:t>oguht</a:t>
            </a:r>
            <a:r>
              <a:rPr lang="en-US" baseline="0" dirty="0"/>
              <a:t> to exist at all or is not the best use of your valuable time, is greatly appreciated and will be seriously considered. </a:t>
            </a:r>
          </a:p>
          <a:p>
            <a:endParaRPr lang="en-US" baseline="0" dirty="0"/>
          </a:p>
          <a:p>
            <a:r>
              <a:rPr lang="en-US" baseline="0" dirty="0"/>
              <a:t>….okay? Let’s get started. </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a:t>
            </a:fld>
            <a:endParaRPr lang="en-US" dirty="0">
              <a:latin typeface="Arial" pitchFamily="34" charset="0"/>
              <a:cs typeface="Arial" pitchFamily="34" charset="0"/>
            </a:endParaRPr>
          </a:p>
        </p:txBody>
      </p:sp>
    </p:spTree>
    <p:extLst>
      <p:ext uri="{BB962C8B-B14F-4D97-AF65-F5344CB8AC3E}">
        <p14:creationId xmlns:p14="http://schemas.microsoft.com/office/powerpoint/2010/main" val="3207070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10</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2017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11</a:t>
            </a:fld>
            <a:endParaRPr lang="en-US" dirty="0">
              <a:latin typeface="Arial" pitchFamily="34" charset="0"/>
              <a:cs typeface="Arial" pitchFamily="34" charset="0"/>
            </a:endParaRPr>
          </a:p>
        </p:txBody>
      </p:sp>
    </p:spTree>
    <p:extLst>
      <p:ext uri="{BB962C8B-B14F-4D97-AF65-F5344CB8AC3E}">
        <p14:creationId xmlns:p14="http://schemas.microsoft.com/office/powerpoint/2010/main" val="533517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 think back to an employment opportunity. How would you categorize people. What did that look like?</a:t>
            </a:r>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D2D24120-6BF8-5047-AEFF-FD25491BB040}"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12</a:t>
            </a:fld>
            <a:endParaRPr lang="en-US" dirty="0">
              <a:latin typeface="Arial" pitchFamily="34" charset="0"/>
              <a:cs typeface="Arial" pitchFamily="34" charset="0"/>
            </a:endParaRPr>
          </a:p>
        </p:txBody>
      </p:sp>
    </p:spTree>
    <p:extLst>
      <p:ext uri="{BB962C8B-B14F-4D97-AF65-F5344CB8AC3E}">
        <p14:creationId xmlns:p14="http://schemas.microsoft.com/office/powerpoint/2010/main" val="396572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13</a:t>
            </a:fld>
            <a:endParaRPr lang="en-US" dirty="0">
              <a:latin typeface="Arial" pitchFamily="34" charset="0"/>
              <a:cs typeface="Arial" pitchFamily="34" charset="0"/>
            </a:endParaRPr>
          </a:p>
        </p:txBody>
      </p:sp>
    </p:spTree>
    <p:extLst>
      <p:ext uri="{BB962C8B-B14F-4D97-AF65-F5344CB8AC3E}">
        <p14:creationId xmlns:p14="http://schemas.microsoft.com/office/powerpoint/2010/main" val="2119563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14</a:t>
            </a:fld>
            <a:endParaRPr lang="en-US" dirty="0">
              <a:latin typeface="Arial" pitchFamily="34" charset="0"/>
              <a:cs typeface="Arial" pitchFamily="34" charset="0"/>
            </a:endParaRPr>
          </a:p>
        </p:txBody>
      </p:sp>
    </p:spTree>
    <p:extLst>
      <p:ext uri="{BB962C8B-B14F-4D97-AF65-F5344CB8AC3E}">
        <p14:creationId xmlns:p14="http://schemas.microsoft.com/office/powerpoint/2010/main" val="257382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15416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16</a:t>
            </a:fld>
            <a:endParaRPr lang="en-US" dirty="0">
              <a:latin typeface="Arial" pitchFamily="34" charset="0"/>
              <a:cs typeface="Arial" pitchFamily="34" charset="0"/>
            </a:endParaRPr>
          </a:p>
        </p:txBody>
      </p:sp>
    </p:spTree>
    <p:extLst>
      <p:ext uri="{BB962C8B-B14F-4D97-AF65-F5344CB8AC3E}">
        <p14:creationId xmlns:p14="http://schemas.microsoft.com/office/powerpoint/2010/main" val="2709203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17</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60334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18</a:t>
            </a:fld>
            <a:endParaRPr lang="en-US" dirty="0">
              <a:latin typeface="Arial" pitchFamily="34" charset="0"/>
              <a:cs typeface="Arial" pitchFamily="34" charset="0"/>
            </a:endParaRPr>
          </a:p>
        </p:txBody>
      </p:sp>
    </p:spTree>
    <p:extLst>
      <p:ext uri="{BB962C8B-B14F-4D97-AF65-F5344CB8AC3E}">
        <p14:creationId xmlns:p14="http://schemas.microsoft.com/office/powerpoint/2010/main" val="3878724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7C3672F2-B58E-7C46-9822-821C17F31ABB}"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19</a:t>
            </a:fld>
            <a:endParaRPr lang="en-US" dirty="0">
              <a:latin typeface="Arial" pitchFamily="34" charset="0"/>
              <a:cs typeface="Arial" pitchFamily="34" charset="0"/>
            </a:endParaRPr>
          </a:p>
        </p:txBody>
      </p:sp>
    </p:spTree>
    <p:extLst>
      <p:ext uri="{BB962C8B-B14F-4D97-AF65-F5344CB8AC3E}">
        <p14:creationId xmlns:p14="http://schemas.microsoft.com/office/powerpoint/2010/main" val="2952148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r>
              <a:rPr lang="en-US" dirty="0"/>
              <a:t>The first 4</a:t>
            </a:r>
            <a:r>
              <a:rPr lang="en-US" baseline="30000" dirty="0"/>
              <a:t>th</a:t>
            </a:r>
            <a:r>
              <a:rPr lang="en-US" dirty="0"/>
              <a:t> of your time period! – because internships are at 90 days</a:t>
            </a:r>
            <a:r>
              <a:rPr lang="en-US"/>
              <a:t>. </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a:t>
            </a:fld>
            <a:endParaRPr lang="en-US" dirty="0">
              <a:latin typeface="Arial" pitchFamily="34" charset="0"/>
              <a:cs typeface="Arial" pitchFamily="34" charset="0"/>
            </a:endParaRPr>
          </a:p>
        </p:txBody>
      </p:sp>
    </p:spTree>
    <p:extLst>
      <p:ext uri="{BB962C8B-B14F-4D97-AF65-F5344CB8AC3E}">
        <p14:creationId xmlns:p14="http://schemas.microsoft.com/office/powerpoint/2010/main" val="360664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7C3672F2-B58E-7C46-9822-821C17F31ABB}"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20</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83547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Shape 1021"/>
          <p:cNvSpPr>
            <a:spLocks noGrp="1" noRot="1" noChangeAspect="1"/>
          </p:cNvSpPr>
          <p:nvPr>
            <p:ph type="sldImg" idx="2"/>
          </p:nvPr>
        </p:nvSpPr>
        <p:spPr>
          <a:xfrm>
            <a:off x="766763" y="393700"/>
            <a:ext cx="5487987"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2" name="Shape 1022"/>
          <p:cNvSpPr txBox="1">
            <a:spLocks noGrp="1"/>
          </p:cNvSpPr>
          <p:nvPr>
            <p:ph type="body" idx="1"/>
          </p:nvPr>
        </p:nvSpPr>
        <p:spPr>
          <a:xfrm>
            <a:off x="441267" y="4013406"/>
            <a:ext cx="5961300" cy="4407300"/>
          </a:xfrm>
          <a:prstGeom prst="rect">
            <a:avLst/>
          </a:prstGeom>
          <a:noFill/>
          <a:ln>
            <a:noFill/>
          </a:ln>
        </p:spPr>
        <p:txBody>
          <a:bodyPr lIns="0" tIns="0" rIns="0" bIns="0" anchor="t" anchorCtr="0">
            <a:noAutofit/>
          </a:bodyPr>
          <a:lstStyle/>
          <a:p>
            <a:pPr marL="0" marR="0" lvl="0" indent="0" algn="l" defTabSz="457200" rtl="0" eaLnBrk="1" fontAlgn="auto" latinLnBrk="0" hangingPunct="1">
              <a:lnSpc>
                <a:spcPct val="100000"/>
              </a:lnSpc>
              <a:spcBef>
                <a:spcPts val="800"/>
              </a:spcBef>
              <a:spcAft>
                <a:spcPts val="0"/>
              </a:spcAft>
              <a:buClrTx/>
              <a:buSzTx/>
              <a:buFontTx/>
              <a:buNone/>
              <a:tabLst/>
              <a:defRPr/>
            </a:pPr>
            <a:endParaRPr lang="en" sz="1200" dirty="0">
              <a:solidFill>
                <a:schemeClr val="dk1"/>
              </a:solidFill>
            </a:endParaRPr>
          </a:p>
        </p:txBody>
      </p:sp>
      <p:sp>
        <p:nvSpPr>
          <p:cNvPr id="1023" name="Shape 1023"/>
          <p:cNvSpPr txBox="1">
            <a:spLocks noGrp="1"/>
          </p:cNvSpPr>
          <p:nvPr>
            <p:ph type="hdr" idx="3"/>
          </p:nvPr>
        </p:nvSpPr>
        <p:spPr>
          <a:xfrm>
            <a:off x="2227339" y="8717788"/>
            <a:ext cx="2664600" cy="135600"/>
          </a:xfrm>
          <a:prstGeom prst="rect">
            <a:avLst/>
          </a:prstGeom>
          <a:noFill/>
          <a:ln>
            <a:noFill/>
          </a:ln>
        </p:spPr>
        <p:txBody>
          <a:bodyPr lIns="0" tIns="0" rIns="0" bIns="0" anchor="t" anchorCtr="0">
            <a:noAutofit/>
          </a:bodyPr>
          <a:lstStyle/>
          <a:p>
            <a:pPr marL="0" marR="0" lvl="0" indent="0" algn="l" rtl="0">
              <a:lnSpc>
                <a:spcPct val="95000"/>
              </a:lnSpc>
              <a:spcBef>
                <a:spcPts val="0"/>
              </a:spcBef>
              <a:buSzPct val="25000"/>
              <a:buNone/>
            </a:pPr>
            <a:r>
              <a:rPr lang="en" sz="600" i="1">
                <a:solidFill>
                  <a:srgbClr val="000000"/>
                </a:solidFill>
                <a:latin typeface="Arial"/>
                <a:ea typeface="Arial"/>
                <a:cs typeface="Arial"/>
                <a:sym typeface="Arial"/>
              </a:rPr>
              <a:t>[ADD PRESENTATION TITLE: INSERT TAB &gt; HEADER &amp; FOOTER &gt; NOTES AND HANDOUTS]</a:t>
            </a:r>
          </a:p>
        </p:txBody>
      </p:sp>
      <p:sp>
        <p:nvSpPr>
          <p:cNvPr id="1024" name="Shape 1024"/>
          <p:cNvSpPr txBox="1">
            <a:spLocks noGrp="1"/>
          </p:cNvSpPr>
          <p:nvPr>
            <p:ph type="dt" idx="10"/>
          </p:nvPr>
        </p:nvSpPr>
        <p:spPr>
          <a:xfrm>
            <a:off x="1206035" y="8711386"/>
            <a:ext cx="879899" cy="1437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600" i="1">
                <a:solidFill>
                  <a:srgbClr val="000000"/>
                </a:solidFill>
                <a:latin typeface="Arial"/>
                <a:ea typeface="Arial"/>
                <a:cs typeface="Arial"/>
                <a:sym typeface="Arial"/>
              </a:rPr>
              <a:t>12/12/2016</a:t>
            </a:r>
          </a:p>
        </p:txBody>
      </p:sp>
      <p:sp>
        <p:nvSpPr>
          <p:cNvPr id="1025" name="Shape 1025"/>
          <p:cNvSpPr txBox="1">
            <a:spLocks noGrp="1"/>
          </p:cNvSpPr>
          <p:nvPr>
            <p:ph type="sldNum" idx="12"/>
          </p:nvPr>
        </p:nvSpPr>
        <p:spPr>
          <a:xfrm>
            <a:off x="448231" y="8711904"/>
            <a:ext cx="554100" cy="1038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 sz="600" i="1">
                <a:solidFill>
                  <a:srgbClr val="000000"/>
                </a:solidFill>
                <a:latin typeface="Arial"/>
                <a:ea typeface="Arial"/>
                <a:cs typeface="Arial"/>
                <a:sym typeface="Arial"/>
              </a:rPr>
              <a:t>21</a:t>
            </a:fld>
            <a:endParaRPr lang="en" sz="600" i="1">
              <a:solidFill>
                <a:srgbClr val="000000"/>
              </a:solidFill>
              <a:latin typeface="Arial"/>
              <a:ea typeface="Arial"/>
              <a:cs typeface="Arial"/>
              <a:sym typeface="Arial"/>
            </a:endParaRPr>
          </a:p>
        </p:txBody>
      </p:sp>
    </p:spTree>
    <p:extLst>
      <p:ext uri="{BB962C8B-B14F-4D97-AF65-F5344CB8AC3E}">
        <p14:creationId xmlns:p14="http://schemas.microsoft.com/office/powerpoint/2010/main" val="2305981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400050"/>
            <a:ext cx="5578475" cy="3486150"/>
          </a:xfrm>
        </p:spPr>
      </p:sp>
      <p:sp>
        <p:nvSpPr>
          <p:cNvPr id="3" name="Notes Placeholder 2"/>
          <p:cNvSpPr>
            <a:spLocks noGrp="1"/>
          </p:cNvSpPr>
          <p:nvPr>
            <p:ph type="body" idx="1"/>
          </p:nvPr>
        </p:nvSpPr>
        <p:spPr/>
        <p:txBody>
          <a:bodyPr>
            <a:normAutofit lnSpcReduction="10000"/>
          </a:bodyPr>
          <a:lstStyle/>
          <a:p>
            <a:r>
              <a:rPr lang="en-US" baseline="0" dirty="0"/>
              <a:t>The five scenarios that we’ve identified are: </a:t>
            </a:r>
          </a:p>
          <a:p>
            <a:endParaRPr lang="en-US" baseline="0" dirty="0"/>
          </a:p>
          <a:p>
            <a:r>
              <a:rPr lang="en-US" baseline="0" dirty="0"/>
              <a:t>So we’re going to talk about these situations. In talking through this situation, you’ll do some self assessment, developing learning goals, learning styles, work styles, the </a:t>
            </a:r>
            <a:r>
              <a:rPr lang="en-US" baseline="0" dirty="0" err="1"/>
              <a:t>definitition</a:t>
            </a:r>
            <a:r>
              <a:rPr lang="en-US" baseline="0" dirty="0"/>
              <a:t> of bullying, and pinpoint what I call a red flag moment – the moment when you should read out for support. </a:t>
            </a:r>
          </a:p>
          <a:p>
            <a:endParaRPr lang="en-US" baseline="0" dirty="0"/>
          </a:p>
          <a:p>
            <a:r>
              <a:rPr lang="en-US" baseline="0" dirty="0"/>
              <a:t>You all wouldn’t have made it this far if you weren’t already </a:t>
            </a:r>
            <a:r>
              <a:rPr lang="en-US" baseline="0" dirty="0" err="1"/>
              <a:t>skillsful</a:t>
            </a:r>
            <a:r>
              <a:rPr lang="en-US" baseline="0" dirty="0"/>
              <a:t> and savvy. What you’ll hopefully get is some confirmation that you’re handling difficult situations like these well </a:t>
            </a:r>
            <a:r>
              <a:rPr lang="en-US" baseline="0" dirty="0" err="1"/>
              <a:t>wich</a:t>
            </a:r>
            <a:r>
              <a:rPr lang="en-US" baseline="0" dirty="0"/>
              <a:t> is one of the reasons, while I went back and forth on this, I </a:t>
            </a:r>
            <a:r>
              <a:rPr lang="en-US" baseline="0" dirty="0" err="1"/>
              <a:t>langded</a:t>
            </a:r>
            <a:r>
              <a:rPr lang="en-US" baseline="0" dirty="0"/>
              <a:t> on the side that I’d like the faculty to be part of the conversation. You’ll also get, some frameworks and different lens which to look ah how to view, and respond  and when you’re faced with these scenarios, which quite frankly, for a </a:t>
            </a:r>
            <a:r>
              <a:rPr lang="en-US" baseline="0" dirty="0" err="1"/>
              <a:t>numbe</a:t>
            </a:r>
            <a:r>
              <a:rPr lang="en-US" baseline="0" dirty="0"/>
              <a:t> </a:t>
            </a:r>
            <a:r>
              <a:rPr lang="en-US" baseline="0" dirty="0" err="1"/>
              <a:t>rof</a:t>
            </a:r>
            <a:r>
              <a:rPr lang="en-US" baseline="0" dirty="0"/>
              <a:t> reasons, aren’t always so cut and dry. </a:t>
            </a:r>
          </a:p>
          <a:p>
            <a:endParaRPr lang="en-US" baseline="0" dirty="0"/>
          </a:p>
          <a:p>
            <a:r>
              <a:rPr lang="en-US" baseline="0" dirty="0"/>
              <a:t>Finally, I’ll say that we re piloting this session, and are still figuring it out for your fellow students. And so any feedback, on length, topic, format, scenario, faculty involvement, whether or not you think this session </a:t>
            </a:r>
            <a:r>
              <a:rPr lang="en-US" baseline="0" dirty="0" err="1"/>
              <a:t>oguht</a:t>
            </a:r>
            <a:r>
              <a:rPr lang="en-US" baseline="0" dirty="0"/>
              <a:t> to exist at all or is not the best use of your valuable time, is greatly appreciated and will be seriously considered. </a:t>
            </a:r>
          </a:p>
          <a:p>
            <a:endParaRPr lang="en-US" baseline="0" dirty="0"/>
          </a:p>
          <a:p>
            <a:r>
              <a:rPr lang="en-US" baseline="0" dirty="0"/>
              <a:t>….okay? Let’s get started. </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22</a:t>
            </a:fld>
            <a:endParaRPr lang="en-US" dirty="0">
              <a:latin typeface="Arial" pitchFamily="34" charset="0"/>
              <a:cs typeface="Arial" pitchFamily="34" charset="0"/>
            </a:endParaRPr>
          </a:p>
        </p:txBody>
      </p:sp>
    </p:spTree>
    <p:extLst>
      <p:ext uri="{BB962C8B-B14F-4D97-AF65-F5344CB8AC3E}">
        <p14:creationId xmlns:p14="http://schemas.microsoft.com/office/powerpoint/2010/main" val="3550165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24</a:t>
            </a:fld>
            <a:endParaRPr lang="en-US" dirty="0">
              <a:latin typeface="Arial" pitchFamily="34" charset="0"/>
              <a:cs typeface="Arial" pitchFamily="34" charset="0"/>
            </a:endParaRPr>
          </a:p>
        </p:txBody>
      </p:sp>
    </p:spTree>
    <p:extLst>
      <p:ext uri="{BB962C8B-B14F-4D97-AF65-F5344CB8AC3E}">
        <p14:creationId xmlns:p14="http://schemas.microsoft.com/office/powerpoint/2010/main" val="421565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1666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a:t>
            </a:fld>
            <a:endParaRPr lang="en-US" dirty="0">
              <a:latin typeface="Arial" pitchFamily="34" charset="0"/>
              <a:cs typeface="Arial" pitchFamily="34" charset="0"/>
            </a:endParaRPr>
          </a:p>
        </p:txBody>
      </p:sp>
    </p:spTree>
    <p:extLst>
      <p:ext uri="{BB962C8B-B14F-4D97-AF65-F5344CB8AC3E}">
        <p14:creationId xmlns:p14="http://schemas.microsoft.com/office/powerpoint/2010/main" val="1755271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normAutofit/>
          </a:bodyPr>
          <a:lstStyle/>
          <a:p>
            <a:r>
              <a:rPr lang="en-US" sz="1200" dirty="0"/>
              <a:t>Learning</a:t>
            </a:r>
            <a:r>
              <a:rPr lang="en-US" sz="1200" baseline="0" dirty="0"/>
              <a:t> styles just got debunked. </a:t>
            </a:r>
            <a:endParaRPr lang="en-US" sz="1200" dirty="0"/>
          </a:p>
          <a:p>
            <a:endParaRPr lang="en-US" sz="1200" dirty="0"/>
          </a:p>
          <a:p>
            <a:r>
              <a:rPr lang="en-US" sz="1200" dirty="0"/>
              <a:t>But does scientific research really support the existence of different learning styles, or the hypothesis that people learn better when taught in a way that matches their own unique style?</a:t>
            </a:r>
          </a:p>
          <a:p>
            <a:r>
              <a:rPr lang="en-US" sz="1200" dirty="0"/>
              <a:t>Unfortunately, the answer is no, according to a major new report published this month in Psychological Science in the Public Interest, a journal of the Association for Psychological Science. The report, authored by a team of eminent researchers in the psychology of learning—Hal </a:t>
            </a:r>
            <a:r>
              <a:rPr lang="en-US" sz="1200" dirty="0" err="1"/>
              <a:t>Pashler</a:t>
            </a:r>
            <a:r>
              <a:rPr lang="en-US" sz="1200" dirty="0"/>
              <a:t> (University of San Diego), Mark McDaniel (Washington University in St. Louis), Doug Rohrer (University of South Florida), and Robert Bjork (University of California, Los Angeles)—reviews the existing literature on learning styles and finds that although numerous studies have purported to show the existence of different kinds of learners (such as “auditory learners” and “visual learners”), those studies have not used the type of randomized research designs  that would make their findings credible.</a:t>
            </a:r>
          </a:p>
          <a:p>
            <a:endParaRPr lang="en-US" sz="1200" dirty="0"/>
          </a:p>
          <a:p>
            <a:endParaRPr lang="en-US" sz="1200" dirty="0"/>
          </a:p>
          <a:p>
            <a:r>
              <a:rPr lang="en-US" sz="1200" dirty="0"/>
              <a:t>But preferences live one.  If</a:t>
            </a:r>
            <a:r>
              <a:rPr lang="en-US" sz="1200" baseline="0" dirty="0"/>
              <a:t> you’re about to learn a new </a:t>
            </a:r>
            <a:r>
              <a:rPr lang="en-US" sz="1200" baseline="0" dirty="0" err="1"/>
              <a:t>techniwuq</a:t>
            </a:r>
            <a:r>
              <a:rPr lang="en-US" sz="1200" baseline="0" dirty="0"/>
              <a:t>, or a new computer software, or how to change a tire. You may be one of the people who has a strong </a:t>
            </a:r>
            <a:r>
              <a:rPr lang="en-US" sz="1200" baseline="0" dirty="0" err="1"/>
              <a:t>pference</a:t>
            </a:r>
            <a:r>
              <a:rPr lang="en-US" sz="1200" baseline="0" dirty="0"/>
              <a:t>. </a:t>
            </a:r>
            <a:endParaRPr lang="en-US" sz="1200"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a:t>
            </a:fld>
            <a:endParaRPr lang="en-US" dirty="0">
              <a:latin typeface="Arial" pitchFamily="34" charset="0"/>
              <a:cs typeface="Arial" pitchFamily="34" charset="0"/>
            </a:endParaRPr>
          </a:p>
        </p:txBody>
      </p:sp>
    </p:spTree>
    <p:extLst>
      <p:ext uri="{BB962C8B-B14F-4D97-AF65-F5344CB8AC3E}">
        <p14:creationId xmlns:p14="http://schemas.microsoft.com/office/powerpoint/2010/main" val="2982356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a:t>
            </a:fld>
            <a:endParaRPr lang="en-US" dirty="0">
              <a:latin typeface="Arial" pitchFamily="34" charset="0"/>
              <a:cs typeface="Arial" pitchFamily="34" charset="0"/>
            </a:endParaRPr>
          </a:p>
        </p:txBody>
      </p:sp>
    </p:spTree>
    <p:extLst>
      <p:ext uri="{BB962C8B-B14F-4D97-AF65-F5344CB8AC3E}">
        <p14:creationId xmlns:p14="http://schemas.microsoft.com/office/powerpoint/2010/main" val="290050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7</a:t>
            </a:fld>
            <a:endParaRPr lang="en-US" dirty="0">
              <a:latin typeface="Arial" pitchFamily="34" charset="0"/>
              <a:cs typeface="Arial" pitchFamily="34" charset="0"/>
            </a:endParaRPr>
          </a:p>
        </p:txBody>
      </p:sp>
    </p:spTree>
    <p:extLst>
      <p:ext uri="{BB962C8B-B14F-4D97-AF65-F5344CB8AC3E}">
        <p14:creationId xmlns:p14="http://schemas.microsoft.com/office/powerpoint/2010/main" val="487151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8</a:t>
            </a:fld>
            <a:endParaRPr lang="en-US" dirty="0">
              <a:latin typeface="Arial" pitchFamily="34" charset="0"/>
              <a:cs typeface="Arial" pitchFamily="34" charset="0"/>
            </a:endParaRPr>
          </a:p>
        </p:txBody>
      </p:sp>
    </p:spTree>
    <p:extLst>
      <p:ext uri="{BB962C8B-B14F-4D97-AF65-F5344CB8AC3E}">
        <p14:creationId xmlns:p14="http://schemas.microsoft.com/office/powerpoint/2010/main" val="621342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00050"/>
            <a:ext cx="55753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6/8/20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9</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15514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2" Type="http://schemas.openxmlformats.org/officeDocument/2006/relationships/hyperlink" Target="mailto:Naledi.Saul@ucsf.edu"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290101"/>
            <a:ext cx="6595720"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864149"/>
            <a:ext cx="6570016"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5038242"/>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6/8/20</a:t>
            </a:fld>
            <a:endParaRPr lang="en-US" dirty="0"/>
          </a:p>
        </p:txBody>
      </p:sp>
      <p:sp>
        <p:nvSpPr>
          <p:cNvPr id="3" name="Text Placeholder 2"/>
          <p:cNvSpPr>
            <a:spLocks noGrp="1"/>
          </p:cNvSpPr>
          <p:nvPr>
            <p:ph type="body" sz="quarter" idx="10"/>
          </p:nvPr>
        </p:nvSpPr>
        <p:spPr>
          <a:xfrm>
            <a:off x="747713" y="3625035"/>
            <a:ext cx="6477000" cy="161396"/>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4" name="Picture 3"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044" y="619454"/>
            <a:ext cx="3931298" cy="660296"/>
          </a:xfrm>
          <a:prstGeom prst="rect">
            <a:avLst/>
          </a:prstGeom>
        </p:spPr>
      </p:pic>
    </p:spTree>
    <p:extLst>
      <p:ext uri="{BB962C8B-B14F-4D97-AF65-F5344CB8AC3E}">
        <p14:creationId xmlns:p14="http://schemas.microsoft.com/office/powerpoint/2010/main" val="215010327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ltGray">
          <a:xfrm>
            <a:off x="365125" y="305596"/>
            <a:ext cx="6859588" cy="4294188"/>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6/8/20</a:t>
            </a:fld>
            <a:endParaRPr lang="en-US" dirty="0"/>
          </a:p>
        </p:txBody>
      </p:sp>
      <p:sp>
        <p:nvSpPr>
          <p:cNvPr id="4" name="Text Placeholder 3"/>
          <p:cNvSpPr>
            <a:spLocks noGrp="1"/>
          </p:cNvSpPr>
          <p:nvPr>
            <p:ph type="body" sz="quarter" idx="10"/>
          </p:nvPr>
        </p:nvSpPr>
        <p:spPr>
          <a:xfrm>
            <a:off x="746125" y="3370683"/>
            <a:ext cx="6478588" cy="338667"/>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647" y="568567"/>
            <a:ext cx="3301956" cy="554593"/>
          </a:xfrm>
          <a:prstGeom prst="rect">
            <a:avLst/>
          </a:prstGeom>
        </p:spPr>
      </p:pic>
    </p:spTree>
    <p:extLst>
      <p:ext uri="{BB962C8B-B14F-4D97-AF65-F5344CB8AC3E}">
        <p14:creationId xmlns:p14="http://schemas.microsoft.com/office/powerpoint/2010/main" val="344170065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0" name="Rectangle 9"/>
          <p:cNvSpPr/>
          <p:nvPr userDrawn="1"/>
        </p:nvSpPr>
        <p:spPr bwMode="ltGray">
          <a:xfrm>
            <a:off x="365125" y="305596"/>
            <a:ext cx="6859588" cy="4294188"/>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6/8/20</a:t>
            </a:fld>
            <a:endParaRPr lang="en-US" dirty="0"/>
          </a:p>
        </p:txBody>
      </p:sp>
      <p:sp>
        <p:nvSpPr>
          <p:cNvPr id="4" name="Text Placeholder 3"/>
          <p:cNvSpPr>
            <a:spLocks noGrp="1"/>
          </p:cNvSpPr>
          <p:nvPr>
            <p:ph type="body" sz="quarter" idx="10"/>
          </p:nvPr>
        </p:nvSpPr>
        <p:spPr>
          <a:xfrm>
            <a:off x="744351" y="3372174"/>
            <a:ext cx="6472238" cy="36181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651" y="637171"/>
            <a:ext cx="3066955" cy="515122"/>
          </a:xfrm>
          <a:prstGeom prst="rect">
            <a:avLst/>
          </a:prstGeom>
        </p:spPr>
      </p:pic>
    </p:spTree>
    <p:extLst>
      <p:ext uri="{BB962C8B-B14F-4D97-AF65-F5344CB8AC3E}">
        <p14:creationId xmlns:p14="http://schemas.microsoft.com/office/powerpoint/2010/main" val="14866148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5715000"/>
          </a:xfrm>
          <a:prstGeom prst="rect">
            <a:avLst/>
          </a:prstGeom>
        </p:spPr>
      </p:pic>
      <p:sp>
        <p:nvSpPr>
          <p:cNvPr id="6" name="Rectangle 5"/>
          <p:cNvSpPr/>
          <p:nvPr userDrawn="1"/>
        </p:nvSpPr>
        <p:spPr bwMode="invGray">
          <a:xfrm>
            <a:off x="0" y="-1"/>
            <a:ext cx="9144000" cy="5715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6/8/20</a:t>
            </a:fld>
            <a:endParaRPr lang="en-US" dirty="0"/>
          </a:p>
        </p:txBody>
      </p:sp>
      <p:sp>
        <p:nvSpPr>
          <p:cNvPr id="17"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520840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cxnSp>
        <p:nvCxnSpPr>
          <p:cNvPr id="13" name="Straight Connector 12"/>
          <p:cNvCxnSpPr/>
          <p:nvPr userDrawn="1"/>
        </p:nvCxnSpPr>
        <p:spPr>
          <a:xfrm>
            <a:off x="365125" y="520840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hasCustomPrompt="1"/>
          </p:nvPr>
        </p:nvSpPr>
        <p:spPr>
          <a:xfrm>
            <a:off x="346341" y="1625617"/>
            <a:ext cx="8089901" cy="1434239"/>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402787"/>
            <a:ext cx="8325548" cy="601583"/>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81" y="5327387"/>
            <a:ext cx="799313" cy="27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670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41" y="-239825"/>
            <a:ext cx="8089901" cy="4093428"/>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101287"/>
            <a:ext cx="8325548" cy="601583"/>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A6150A5-0478-4814-9F6F-313D0B0598FE}" type="datetime1">
              <a:rPr lang="en-US" smtClean="0"/>
              <a:t>6/8/20</a:t>
            </a:fld>
            <a:endParaRPr lang="en-US" dirty="0"/>
          </a:p>
        </p:txBody>
      </p:sp>
      <p:sp>
        <p:nvSpPr>
          <p:cNvPr id="9"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9" y="365764"/>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303127"/>
            <a:ext cx="8325548" cy="3342918"/>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8F6F5B01-31EA-46FA-A31F-D71521F3C0AE}" type="datetime1">
              <a:rPr lang="en-US" smtClean="0"/>
              <a:t>6/8/20</a:t>
            </a:fld>
            <a:endParaRPr lang="en-US" dirty="0"/>
          </a:p>
        </p:txBody>
      </p:sp>
      <p:sp>
        <p:nvSpPr>
          <p:cNvPr id="9"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9" y="365764"/>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684827"/>
            <a:ext cx="8325548" cy="3342918"/>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8" y="1303072"/>
            <a:ext cx="8087171" cy="261610"/>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BE4F006E-5431-4BDD-8829-6B0B1D987D3A}" type="datetime1">
              <a:rPr lang="en-US" smtClean="0"/>
              <a:t>6/8/20</a:t>
            </a:fld>
            <a:endParaRPr lang="en-US" dirty="0"/>
          </a:p>
        </p:txBody>
      </p:sp>
      <p:sp>
        <p:nvSpPr>
          <p:cNvPr id="9"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61669"/>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71" y="1302198"/>
            <a:ext cx="3989387" cy="331501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3" y="844959"/>
            <a:ext cx="8077645" cy="319318"/>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30" y="1297255"/>
            <a:ext cx="4013199" cy="331501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13693AB-E85E-4A83-93AE-7C2C33716FFD}" type="datetime1">
              <a:rPr lang="en-US" smtClean="0"/>
              <a:t>6/8/20</a:t>
            </a:fld>
            <a:endParaRPr lang="en-US" dirty="0"/>
          </a:p>
        </p:txBody>
      </p:sp>
      <p:sp>
        <p:nvSpPr>
          <p:cNvPr id="11"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62337"/>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8" y="843327"/>
            <a:ext cx="8077645" cy="319318"/>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1669700-339D-4BC3-9C61-1670B9701C57}" type="datetime1">
              <a:rPr lang="en-US" smtClean="0"/>
              <a:t>6/8/20</a:t>
            </a:fld>
            <a:endParaRPr lang="en-US" dirty="0"/>
          </a:p>
        </p:txBody>
      </p:sp>
      <p:sp>
        <p:nvSpPr>
          <p:cNvPr id="8"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7F4196-1AA7-489C-AB25-66F2A1CDE0B2}" type="datetime1">
              <a:rPr lang="en-US" smtClean="0"/>
              <a:t>6/8/20</a:t>
            </a:fld>
            <a:endParaRPr lang="en-US" dirty="0"/>
          </a:p>
        </p:txBody>
      </p:sp>
      <p:sp>
        <p:nvSpPr>
          <p:cNvPr id="6"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52096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C412304-4450-4BFA-A76B-D97C72798D07}" type="datetime1">
              <a:rPr lang="en-US" smtClean="0"/>
              <a:t>6/8/20</a:t>
            </a:fld>
            <a:endParaRPr lang="en-US" dirty="0"/>
          </a:p>
        </p:txBody>
      </p:sp>
      <p:sp>
        <p:nvSpPr>
          <p:cNvPr id="8"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290101"/>
            <a:ext cx="6595720"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864149"/>
            <a:ext cx="6570016"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5038242"/>
            <a:ext cx="1925338" cy="198838"/>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7431B66-2D65-4398-A930-0D30EC9EE69D}" type="datetime1">
              <a:rPr lang="en-US" smtClean="0"/>
              <a:pPr/>
              <a:t>6/8/20</a:t>
            </a:fld>
            <a:endParaRPr lang="en-US" dirty="0"/>
          </a:p>
        </p:txBody>
      </p:sp>
      <p:sp>
        <p:nvSpPr>
          <p:cNvPr id="3" name="Text Placeholder 2"/>
          <p:cNvSpPr>
            <a:spLocks noGrp="1"/>
          </p:cNvSpPr>
          <p:nvPr>
            <p:ph type="body" sz="quarter" idx="10"/>
          </p:nvPr>
        </p:nvSpPr>
        <p:spPr>
          <a:xfrm>
            <a:off x="747713" y="3625035"/>
            <a:ext cx="6477000" cy="161396"/>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7" name="Picture 6" descr="UCSF_Sublogo_Career Professional Development_SAA_navy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6585" y="534581"/>
            <a:ext cx="3934996" cy="660917"/>
          </a:xfrm>
          <a:prstGeom prst="rect">
            <a:avLst/>
          </a:prstGeom>
        </p:spPr>
      </p:pic>
    </p:spTree>
    <p:extLst>
      <p:ext uri="{BB962C8B-B14F-4D97-AF65-F5344CB8AC3E}">
        <p14:creationId xmlns:p14="http://schemas.microsoft.com/office/powerpoint/2010/main" val="259641295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073186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3" name="Picture 2"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0697" y="2176568"/>
            <a:ext cx="4478859" cy="752263"/>
          </a:xfrm>
          <a:prstGeom prst="rect">
            <a:avLst/>
          </a:prstGeom>
        </p:spPr>
      </p:pic>
    </p:spTree>
    <p:extLst>
      <p:ext uri="{BB962C8B-B14F-4D97-AF65-F5344CB8AC3E}">
        <p14:creationId xmlns:p14="http://schemas.microsoft.com/office/powerpoint/2010/main" val="297982737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135283"/>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532940"/>
            <a:ext cx="6204666" cy="1205177"/>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135283"/>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302" y="2741878"/>
            <a:ext cx="4938865" cy="829526"/>
          </a:xfrm>
          <a:prstGeom prst="rect">
            <a:avLst/>
          </a:prstGeom>
        </p:spPr>
      </p:pic>
    </p:spTree>
    <p:extLst>
      <p:ext uri="{BB962C8B-B14F-4D97-AF65-F5344CB8AC3E}">
        <p14:creationId xmlns:p14="http://schemas.microsoft.com/office/powerpoint/2010/main" val="19443958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181983"/>
            <a:ext cx="4210268" cy="2535621"/>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3"/>
            <a:ext cx="9144004" cy="3224083"/>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1" y="1342627"/>
            <a:ext cx="4389119" cy="2270760"/>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40" y="3613389"/>
            <a:ext cx="5044967" cy="2101613"/>
          </a:xfrm>
          <a:prstGeom prst="rect">
            <a:avLst/>
          </a:prstGeom>
        </p:spPr>
      </p:pic>
      <p:sp>
        <p:nvSpPr>
          <p:cNvPr id="16" name="Rectangle 15"/>
          <p:cNvSpPr/>
          <p:nvPr userDrawn="1"/>
        </p:nvSpPr>
        <p:spPr bwMode="auto">
          <a:xfrm>
            <a:off x="2723103" y="1342627"/>
            <a:ext cx="3675888" cy="30632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437045"/>
            <a:ext cx="2223280" cy="744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90503"/>
            <a:ext cx="8153400" cy="577081"/>
          </a:xfrm>
        </p:spPr>
        <p:txBody>
          <a:bodyPr/>
          <a:lstStyle>
            <a:lvl1pPr>
              <a:defRPr>
                <a:solidFill>
                  <a:schemeClr val="bg1"/>
                </a:solidFill>
                <a:latin typeface="Arial"/>
                <a:cs typeface="Arial"/>
              </a:defRPr>
            </a:lvl1pPr>
          </a:lstStyle>
          <a:p>
            <a:r>
              <a:rPr kumimoji="0" lang="en-US"/>
              <a:t>Click to edit Master title style</a:t>
            </a:r>
            <a:endParaRPr kumimoji="0"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D8E823D-CB8E-7746-99A7-401027701DB1}" type="slidenum">
              <a:rPr lang="en-US" smtClean="0"/>
              <a:t>‹#›</a:t>
            </a:fld>
            <a:endParaRPr lang="en-US"/>
          </a:p>
        </p:txBody>
      </p:sp>
      <p:sp>
        <p:nvSpPr>
          <p:cNvPr id="8" name="Content Placeholder 7"/>
          <p:cNvSpPr>
            <a:spLocks noGrp="1"/>
          </p:cNvSpPr>
          <p:nvPr>
            <p:ph sz="quarter" idx="1"/>
          </p:nvPr>
        </p:nvSpPr>
        <p:spPr>
          <a:xfrm>
            <a:off x="612648" y="1333500"/>
            <a:ext cx="8153400" cy="37465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0" name="Title 1"/>
          <p:cNvSpPr txBox="1">
            <a:spLocks/>
          </p:cNvSpPr>
          <p:nvPr/>
        </p:nvSpPr>
        <p:spPr bwMode="auto">
          <a:xfrm>
            <a:off x="6858000" y="4032250"/>
            <a:ext cx="24384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eaLnBrk="0" hangingPunct="0">
              <a:defRPr sz="2400">
                <a:solidFill>
                  <a:schemeClr val="accent2"/>
                </a:solidFill>
                <a:latin typeface="Arial" charset="0"/>
                <a:ea typeface="ＭＳ Ｐゴシック" charset="0"/>
                <a:cs typeface="ＭＳ Ｐゴシック" charset="0"/>
              </a:defRPr>
            </a:lvl1pPr>
            <a:lvl2pPr marL="37931725" indent="-37474525" defTabSz="457200" eaLnBrk="0" hangingPunct="0">
              <a:defRPr sz="2400">
                <a:solidFill>
                  <a:schemeClr val="accent2"/>
                </a:solidFill>
                <a:latin typeface="Arial" charset="0"/>
                <a:ea typeface="ＭＳ Ｐゴシック" charset="0"/>
              </a:defRPr>
            </a:lvl2pPr>
            <a:lvl3pPr eaLnBrk="0" hangingPunct="0">
              <a:defRPr sz="2400">
                <a:solidFill>
                  <a:schemeClr val="accent2"/>
                </a:solidFill>
                <a:latin typeface="Arial" charset="0"/>
                <a:ea typeface="ＭＳ Ｐゴシック" charset="0"/>
              </a:defRPr>
            </a:lvl3pPr>
            <a:lvl4pPr eaLnBrk="0" hangingPunct="0">
              <a:defRPr sz="2400">
                <a:solidFill>
                  <a:schemeClr val="accent2"/>
                </a:solidFill>
                <a:latin typeface="Arial" charset="0"/>
                <a:ea typeface="ＭＳ Ｐゴシック" charset="0"/>
              </a:defRPr>
            </a:lvl4pPr>
            <a:lvl5pPr eaLnBrk="0" hangingPunct="0">
              <a:defRPr sz="2400">
                <a:solidFill>
                  <a:schemeClr val="accent2"/>
                </a:solidFill>
                <a:latin typeface="Arial" charset="0"/>
                <a:ea typeface="ＭＳ Ｐゴシック" charset="0"/>
              </a:defRPr>
            </a:lvl5pPr>
            <a:lvl6pPr marL="457200" eaLnBrk="0" fontAlgn="base" hangingPunct="0">
              <a:spcBef>
                <a:spcPct val="0"/>
              </a:spcBef>
              <a:spcAft>
                <a:spcPct val="0"/>
              </a:spcAft>
              <a:defRPr sz="2400">
                <a:solidFill>
                  <a:schemeClr val="accent2"/>
                </a:solidFill>
                <a:latin typeface="Arial" charset="0"/>
                <a:ea typeface="ＭＳ Ｐゴシック" charset="0"/>
              </a:defRPr>
            </a:lvl6pPr>
            <a:lvl7pPr marL="914400" eaLnBrk="0" fontAlgn="base" hangingPunct="0">
              <a:spcBef>
                <a:spcPct val="0"/>
              </a:spcBef>
              <a:spcAft>
                <a:spcPct val="0"/>
              </a:spcAft>
              <a:defRPr sz="2400">
                <a:solidFill>
                  <a:schemeClr val="accent2"/>
                </a:solidFill>
                <a:latin typeface="Arial" charset="0"/>
                <a:ea typeface="ＭＳ Ｐゴシック" charset="0"/>
              </a:defRPr>
            </a:lvl7pPr>
            <a:lvl8pPr marL="1371600" eaLnBrk="0" fontAlgn="base" hangingPunct="0">
              <a:spcBef>
                <a:spcPct val="0"/>
              </a:spcBef>
              <a:spcAft>
                <a:spcPct val="0"/>
              </a:spcAft>
              <a:defRPr sz="2400">
                <a:solidFill>
                  <a:schemeClr val="accent2"/>
                </a:solidFill>
                <a:latin typeface="Arial" charset="0"/>
                <a:ea typeface="ＭＳ Ｐゴシック" charset="0"/>
              </a:defRPr>
            </a:lvl8pPr>
            <a:lvl9pPr marL="1828800" eaLnBrk="0" fontAlgn="base" hangingPunct="0">
              <a:spcBef>
                <a:spcPct val="0"/>
              </a:spcBef>
              <a:spcAft>
                <a:spcPct val="0"/>
              </a:spcAft>
              <a:defRPr sz="2400">
                <a:solidFill>
                  <a:schemeClr val="accent2"/>
                </a:solidFill>
                <a:latin typeface="Arial" charset="0"/>
                <a:ea typeface="ＭＳ Ｐゴシック" charset="0"/>
              </a:defRPr>
            </a:lvl9pPr>
          </a:lstStyle>
          <a:p>
            <a:pPr algn="r" eaLnBrk="1" hangingPunct="1"/>
            <a:endParaRPr lang="en-US" sz="2000">
              <a:solidFill>
                <a:srgbClr val="000000"/>
              </a:solidFill>
              <a:latin typeface="Calibri" charset="0"/>
              <a:cs typeface="Calibri" charset="0"/>
            </a:endParaRPr>
          </a:p>
        </p:txBody>
      </p:sp>
      <p:sp>
        <p:nvSpPr>
          <p:cNvPr id="9" name="Footer Placeholder 2">
            <a:extLst>
              <a:ext uri="{FF2B5EF4-FFF2-40B4-BE49-F238E27FC236}">
                <a16:creationId xmlns:a16="http://schemas.microsoft.com/office/drawing/2014/main" id="{BAE1222A-5E20-784B-9D05-417F5663D855}"/>
              </a:ext>
            </a:extLst>
          </p:cNvPr>
          <p:cNvSpPr txBox="1">
            <a:spLocks/>
          </p:cNvSpPr>
          <p:nvPr userDrawn="1"/>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2"/>
              </a:rPr>
              <a:t>Naledi.Saul@ucsf.edu</a:t>
            </a:r>
            <a:r>
              <a:rPr lang="en-US" sz="900" i="1" dirty="0">
                <a:solidFill>
                  <a:schemeClr val="tx1"/>
                </a:solidFill>
              </a:rPr>
              <a:t>. Please do not reprint without permission. </a:t>
            </a:r>
          </a:p>
        </p:txBody>
      </p:sp>
    </p:spTree>
    <p:extLst>
      <p:ext uri="{BB962C8B-B14F-4D97-AF65-F5344CB8AC3E}">
        <p14:creationId xmlns:p14="http://schemas.microsoft.com/office/powerpoint/2010/main" val="588581194"/>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xmlns:p14="http://schemas.microsoft.com/office/powerpoint/2010/main" advClick="0" advTm="3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290101"/>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864149"/>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5038242"/>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6/8/20</a:t>
            </a:fld>
            <a:endParaRPr lang="en-US" dirty="0"/>
          </a:p>
        </p:txBody>
      </p:sp>
      <p:sp>
        <p:nvSpPr>
          <p:cNvPr id="3" name="Text Placeholder 2"/>
          <p:cNvSpPr>
            <a:spLocks noGrp="1"/>
          </p:cNvSpPr>
          <p:nvPr>
            <p:ph type="body" sz="quarter" idx="10"/>
          </p:nvPr>
        </p:nvSpPr>
        <p:spPr>
          <a:xfrm>
            <a:off x="747714" y="3624712"/>
            <a:ext cx="6477000" cy="408283"/>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a:t>Click to edit Master text styles</a:t>
            </a:r>
          </a:p>
        </p:txBody>
      </p:sp>
      <p:pic>
        <p:nvPicPr>
          <p:cNvPr id="4" name="Picture 3"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253" y="599219"/>
            <a:ext cx="4237502" cy="711726"/>
          </a:xfrm>
          <a:prstGeom prst="rect">
            <a:avLst/>
          </a:prstGeom>
        </p:spPr>
      </p:pic>
    </p:spTree>
    <p:extLst>
      <p:ext uri="{BB962C8B-B14F-4D97-AF65-F5344CB8AC3E}">
        <p14:creationId xmlns:p14="http://schemas.microsoft.com/office/powerpoint/2010/main" val="12914079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3" y="2499598"/>
            <a:ext cx="6550481"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6/8/20</a:t>
            </a:fld>
            <a:endParaRPr lang="en-US" dirty="0"/>
          </a:p>
        </p:txBody>
      </p:sp>
      <p:sp>
        <p:nvSpPr>
          <p:cNvPr id="3" name="Text Placeholder 2"/>
          <p:cNvSpPr>
            <a:spLocks noGrp="1"/>
          </p:cNvSpPr>
          <p:nvPr>
            <p:ph type="body" sz="quarter" idx="10"/>
          </p:nvPr>
        </p:nvSpPr>
        <p:spPr>
          <a:xfrm>
            <a:off x="746125" y="3371298"/>
            <a:ext cx="6478588" cy="304271"/>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037" y="539979"/>
            <a:ext cx="3645659" cy="61232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6/8/20</a:t>
            </a:fld>
            <a:endParaRPr lang="en-US" dirty="0"/>
          </a:p>
        </p:txBody>
      </p:sp>
      <p:sp>
        <p:nvSpPr>
          <p:cNvPr id="4" name="Text Placeholder 3"/>
          <p:cNvSpPr>
            <a:spLocks noGrp="1"/>
          </p:cNvSpPr>
          <p:nvPr>
            <p:ph type="body" sz="quarter" idx="10"/>
          </p:nvPr>
        </p:nvSpPr>
        <p:spPr>
          <a:xfrm>
            <a:off x="745587" y="3372302"/>
            <a:ext cx="6451600" cy="271463"/>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3" name="Picture 2" descr="UCSF_Sublogo_Student Health Counseling_SAA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6300" y="561643"/>
            <a:ext cx="2727980" cy="592801"/>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6/8/20</a:t>
            </a:fld>
            <a:endParaRPr lang="en-US" dirty="0"/>
          </a:p>
        </p:txBody>
      </p:sp>
      <p:sp>
        <p:nvSpPr>
          <p:cNvPr id="4" name="Text Placeholder 3"/>
          <p:cNvSpPr>
            <a:spLocks noGrp="1"/>
          </p:cNvSpPr>
          <p:nvPr>
            <p:ph type="body" sz="quarter" idx="10"/>
          </p:nvPr>
        </p:nvSpPr>
        <p:spPr>
          <a:xfrm>
            <a:off x="744769" y="3370952"/>
            <a:ext cx="6478043" cy="284563"/>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2733" y="614481"/>
            <a:ext cx="3266391" cy="548618"/>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ltGray">
          <a:xfrm>
            <a:off x="365125" y="305596"/>
            <a:ext cx="6859588" cy="4294188"/>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6/8/20</a:t>
            </a:fld>
            <a:endParaRPr lang="en-US" dirty="0"/>
          </a:p>
        </p:txBody>
      </p:sp>
      <p:sp>
        <p:nvSpPr>
          <p:cNvPr id="4" name="Text Placeholder 3"/>
          <p:cNvSpPr>
            <a:spLocks noGrp="1"/>
          </p:cNvSpPr>
          <p:nvPr>
            <p:ph type="body" sz="quarter" idx="10"/>
          </p:nvPr>
        </p:nvSpPr>
        <p:spPr>
          <a:xfrm>
            <a:off x="746125" y="3370683"/>
            <a:ext cx="6478588" cy="338667"/>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1459" y="588857"/>
            <a:ext cx="3772584" cy="633638"/>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290101"/>
            <a:ext cx="6595720"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864149"/>
            <a:ext cx="6570016"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5038242"/>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6/8/20</a:t>
            </a:fld>
            <a:endParaRPr lang="en-US" dirty="0"/>
          </a:p>
        </p:txBody>
      </p:sp>
      <p:sp>
        <p:nvSpPr>
          <p:cNvPr id="3" name="Text Placeholder 2"/>
          <p:cNvSpPr>
            <a:spLocks noGrp="1"/>
          </p:cNvSpPr>
          <p:nvPr>
            <p:ph type="body" sz="quarter" idx="10"/>
          </p:nvPr>
        </p:nvSpPr>
        <p:spPr>
          <a:xfrm>
            <a:off x="747713" y="3625035"/>
            <a:ext cx="6477000" cy="161396"/>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4" name="Picture 3"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945" y="566222"/>
            <a:ext cx="4216093" cy="708129"/>
          </a:xfrm>
          <a:prstGeom prst="rect">
            <a:avLst/>
          </a:prstGeom>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5715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85391" y="322484"/>
            <a:ext cx="6859588" cy="4294188"/>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6/8/20</a:t>
            </a:fld>
            <a:endParaRPr lang="en-US" dirty="0"/>
          </a:p>
        </p:txBody>
      </p:sp>
      <p:sp>
        <p:nvSpPr>
          <p:cNvPr id="4" name="Text Placeholder 3"/>
          <p:cNvSpPr>
            <a:spLocks noGrp="1"/>
          </p:cNvSpPr>
          <p:nvPr>
            <p:ph type="body" sz="quarter" idx="10"/>
          </p:nvPr>
        </p:nvSpPr>
        <p:spPr>
          <a:xfrm>
            <a:off x="744351" y="3372174"/>
            <a:ext cx="6472238" cy="36181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2169" y="613206"/>
            <a:ext cx="3306088" cy="555287"/>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5715000"/>
          </a:xfrm>
          <a:prstGeom prst="rect">
            <a:avLst/>
          </a:prstGeom>
        </p:spPr>
      </p:pic>
      <p:sp>
        <p:nvSpPr>
          <p:cNvPr id="6" name="Rectangle 5"/>
          <p:cNvSpPr/>
          <p:nvPr userDrawn="1"/>
        </p:nvSpPr>
        <p:spPr bwMode="invGray">
          <a:xfrm>
            <a:off x="0" y="-1"/>
            <a:ext cx="9144000" cy="5715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6/8/20</a:t>
            </a:fld>
            <a:endParaRPr lang="en-US" dirty="0"/>
          </a:p>
        </p:txBody>
      </p:sp>
      <p:sp>
        <p:nvSpPr>
          <p:cNvPr id="17"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520840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cxnSp>
        <p:nvCxnSpPr>
          <p:cNvPr id="13" name="Straight Connector 12"/>
          <p:cNvCxnSpPr/>
          <p:nvPr userDrawn="1"/>
        </p:nvCxnSpPr>
        <p:spPr>
          <a:xfrm>
            <a:off x="365125" y="520840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hasCustomPrompt="1"/>
          </p:nvPr>
        </p:nvSpPr>
        <p:spPr>
          <a:xfrm>
            <a:off x="346341" y="1625617"/>
            <a:ext cx="8089901" cy="1434239"/>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402787"/>
            <a:ext cx="8325548" cy="601583"/>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81" y="5327387"/>
            <a:ext cx="799313" cy="27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41" y="-239825"/>
            <a:ext cx="8089901" cy="4093428"/>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101287"/>
            <a:ext cx="8325548" cy="601583"/>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28D28A0-0B10-49E3-B98C-F13B15972263}" type="datetime1">
              <a:rPr lang="en-US" smtClean="0"/>
              <a:t>6/8/20</a:t>
            </a:fld>
            <a:endParaRPr lang="en-US" dirty="0"/>
          </a:p>
        </p:txBody>
      </p:sp>
      <p:sp>
        <p:nvSpPr>
          <p:cNvPr id="9"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9" y="365764"/>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303127"/>
            <a:ext cx="8325548" cy="3342918"/>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9F6946C-7957-4FE0-A225-75CA733E28BC}" type="datetime1">
              <a:rPr lang="en-US" smtClean="0"/>
              <a:t>6/8/20</a:t>
            </a:fld>
            <a:endParaRPr lang="en-US" dirty="0"/>
          </a:p>
        </p:txBody>
      </p:sp>
      <p:sp>
        <p:nvSpPr>
          <p:cNvPr id="9"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9" y="365764"/>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684827"/>
            <a:ext cx="8325548" cy="3342918"/>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8" y="1303072"/>
            <a:ext cx="8087171" cy="261610"/>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D8ECEF0-CB47-4EA5-B6EB-9C58888664FE}" type="datetime1">
              <a:rPr lang="en-US" smtClean="0"/>
              <a:t>6/8/20</a:t>
            </a:fld>
            <a:endParaRPr lang="en-US" dirty="0"/>
          </a:p>
        </p:txBody>
      </p:sp>
      <p:sp>
        <p:nvSpPr>
          <p:cNvPr id="9"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65763"/>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71" y="1302198"/>
            <a:ext cx="3989387" cy="331501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3" y="844959"/>
            <a:ext cx="8077645" cy="319318"/>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30" y="1297255"/>
            <a:ext cx="4013199" cy="331501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FD22769-B73C-414A-8867-3CE0DE637C76}" type="datetime1">
              <a:rPr lang="en-US" smtClean="0"/>
              <a:t>6/8/20</a:t>
            </a:fld>
            <a:endParaRPr lang="en-US" dirty="0"/>
          </a:p>
        </p:txBody>
      </p:sp>
      <p:sp>
        <p:nvSpPr>
          <p:cNvPr id="11"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61808"/>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8" y="843327"/>
            <a:ext cx="8077645" cy="319318"/>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F556D52-286A-460A-8B31-C56630A107D8}" type="datetime1">
              <a:rPr lang="en-US" smtClean="0"/>
              <a:t>6/8/20</a:t>
            </a:fld>
            <a:endParaRPr lang="en-US" dirty="0"/>
          </a:p>
        </p:txBody>
      </p:sp>
      <p:sp>
        <p:nvSpPr>
          <p:cNvPr id="8"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C768DDD-C57D-4775-A14F-6AFABE7D7161}" type="datetime1">
              <a:rPr lang="en-US" smtClean="0"/>
              <a:t>6/8/20</a:t>
            </a:fld>
            <a:endParaRPr lang="en-US" dirty="0"/>
          </a:p>
        </p:txBody>
      </p:sp>
      <p:sp>
        <p:nvSpPr>
          <p:cNvPr id="6"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52096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01C2F7C-A299-487F-8450-8A4957FDF6BE}" type="datetime1">
              <a:rPr lang="en-US" smtClean="0"/>
              <a:t>6/8/20</a:t>
            </a:fld>
            <a:endParaRPr lang="en-US" dirty="0"/>
          </a:p>
        </p:txBody>
      </p:sp>
      <p:sp>
        <p:nvSpPr>
          <p:cNvPr id="8"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31171066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290101"/>
            <a:ext cx="6595720"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864149"/>
            <a:ext cx="6570016"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5038242"/>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6/8/20</a:t>
            </a:fld>
            <a:endParaRPr lang="en-US" dirty="0"/>
          </a:p>
        </p:txBody>
      </p:sp>
      <p:sp>
        <p:nvSpPr>
          <p:cNvPr id="3" name="Text Placeholder 2"/>
          <p:cNvSpPr>
            <a:spLocks noGrp="1"/>
          </p:cNvSpPr>
          <p:nvPr>
            <p:ph type="body" sz="quarter" idx="10"/>
          </p:nvPr>
        </p:nvSpPr>
        <p:spPr>
          <a:xfrm>
            <a:off x="747713" y="3625035"/>
            <a:ext cx="6477000" cy="161396"/>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12" name="TextBox 11"/>
          <p:cNvSpPr txBox="1"/>
          <p:nvPr userDrawn="1"/>
        </p:nvSpPr>
        <p:spPr bwMode="auto">
          <a:xfrm>
            <a:off x="6688975" y="630514"/>
            <a:ext cx="817830"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School</a:t>
            </a:r>
            <a:br>
              <a:rPr lang="en-US" sz="1000" dirty="0">
                <a:solidFill>
                  <a:schemeClr val="bg1"/>
                </a:solidFill>
                <a:latin typeface="+mj-lt"/>
              </a:rPr>
            </a:br>
            <a:r>
              <a:rPr lang="en-US" sz="1000" dirty="0">
                <a:solidFill>
                  <a:schemeClr val="bg1"/>
                </a:solidFill>
                <a:latin typeface="+mj-lt"/>
              </a:rPr>
              <a:t>of Medicine</a:t>
            </a:r>
          </a:p>
        </p:txBody>
      </p:sp>
      <p:cxnSp>
        <p:nvCxnSpPr>
          <p:cNvPr id="13" name="Straight Connector 12"/>
          <p:cNvCxnSpPr/>
          <p:nvPr userDrawn="1"/>
        </p:nvCxnSpPr>
        <p:spPr>
          <a:xfrm>
            <a:off x="7570536" y="612364"/>
            <a:ext cx="0" cy="38862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7" y="630514"/>
            <a:ext cx="975995"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AIDS Research</a:t>
            </a:r>
            <a:r>
              <a:rPr lang="en-US" sz="1000" baseline="0" dirty="0">
                <a:solidFill>
                  <a:schemeClr val="bg1"/>
                </a:solidFill>
                <a:latin typeface="+mj-lt"/>
              </a:rPr>
              <a:t> Institute at UCSF</a:t>
            </a:r>
            <a:endParaRPr lang="en-US" sz="1000" dirty="0">
              <a:solidFill>
                <a:schemeClr val="bg1"/>
              </a:solidFill>
              <a:latin typeface="+mj-lt"/>
            </a:endParaRPr>
          </a:p>
        </p:txBody>
      </p:sp>
      <p:pic>
        <p:nvPicPr>
          <p:cNvPr id="4" name="Picture 3"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175" y="578615"/>
            <a:ext cx="4013697" cy="674136"/>
          </a:xfrm>
          <a:prstGeom prst="rect">
            <a:avLst/>
          </a:prstGeom>
        </p:spPr>
      </p:pic>
    </p:spTree>
    <p:extLst>
      <p:ext uri="{BB962C8B-B14F-4D97-AF65-F5344CB8AC3E}">
        <p14:creationId xmlns:p14="http://schemas.microsoft.com/office/powerpoint/2010/main" val="170601550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3" name="Picture 2"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4639" y="2213914"/>
            <a:ext cx="4725980" cy="793769"/>
          </a:xfrm>
          <a:prstGeom prst="rect">
            <a:avLst/>
          </a:prstGeom>
        </p:spPr>
      </p:pic>
    </p:spTree>
    <p:extLst>
      <p:ext uri="{BB962C8B-B14F-4D97-AF65-F5344CB8AC3E}">
        <p14:creationId xmlns:p14="http://schemas.microsoft.com/office/powerpoint/2010/main" val="284920019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135283"/>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532940"/>
            <a:ext cx="6204666" cy="1205177"/>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135283"/>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563" y="2808883"/>
            <a:ext cx="4366438" cy="733381"/>
          </a:xfrm>
          <a:prstGeom prst="rect">
            <a:avLst/>
          </a:prstGeom>
        </p:spPr>
      </p:pic>
    </p:spTree>
    <p:extLst>
      <p:ext uri="{BB962C8B-B14F-4D97-AF65-F5344CB8AC3E}">
        <p14:creationId xmlns:p14="http://schemas.microsoft.com/office/powerpoint/2010/main" val="337599529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181983"/>
            <a:ext cx="4210268" cy="2535621"/>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3"/>
            <a:ext cx="9144004" cy="3224083"/>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1" y="1342627"/>
            <a:ext cx="4389119" cy="2270760"/>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40" y="3613389"/>
            <a:ext cx="5044967" cy="2101613"/>
          </a:xfrm>
          <a:prstGeom prst="rect">
            <a:avLst/>
          </a:prstGeom>
        </p:spPr>
      </p:pic>
      <p:sp>
        <p:nvSpPr>
          <p:cNvPr id="16" name="Rectangle 15"/>
          <p:cNvSpPr/>
          <p:nvPr userDrawn="1"/>
        </p:nvSpPr>
        <p:spPr bwMode="auto">
          <a:xfrm>
            <a:off x="2723103" y="1342627"/>
            <a:ext cx="3675888" cy="30632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437045"/>
            <a:ext cx="2223280" cy="744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2123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3" y="2499598"/>
            <a:ext cx="6550481"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6/8/20</a:t>
            </a:fld>
            <a:endParaRPr lang="en-US" dirty="0"/>
          </a:p>
        </p:txBody>
      </p:sp>
      <p:sp>
        <p:nvSpPr>
          <p:cNvPr id="3" name="Text Placeholder 2"/>
          <p:cNvSpPr>
            <a:spLocks noGrp="1"/>
          </p:cNvSpPr>
          <p:nvPr>
            <p:ph type="body" sz="quarter" idx="10"/>
          </p:nvPr>
        </p:nvSpPr>
        <p:spPr>
          <a:xfrm>
            <a:off x="746125" y="3371298"/>
            <a:ext cx="6478588" cy="304271"/>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464" y="566543"/>
            <a:ext cx="3487517" cy="585759"/>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290101"/>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864149"/>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5038242"/>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72F3927-F806-4A5F-B3A7-3A5008CDE1B8}" type="datetime1">
              <a:rPr lang="en-US" smtClean="0"/>
              <a:t>6/8/20</a:t>
            </a:fld>
            <a:endParaRPr lang="en-US" dirty="0"/>
          </a:p>
        </p:txBody>
      </p:sp>
      <p:sp>
        <p:nvSpPr>
          <p:cNvPr id="3" name="Text Placeholder 2"/>
          <p:cNvSpPr>
            <a:spLocks noGrp="1"/>
          </p:cNvSpPr>
          <p:nvPr>
            <p:ph type="body" sz="quarter" idx="10"/>
          </p:nvPr>
        </p:nvSpPr>
        <p:spPr>
          <a:xfrm>
            <a:off x="747713" y="3626750"/>
            <a:ext cx="6477000" cy="38364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4" name="Picture 3"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215" y="525116"/>
            <a:ext cx="4332225" cy="727636"/>
          </a:xfrm>
          <a:prstGeom prst="rect">
            <a:avLst/>
          </a:prstGeom>
        </p:spPr>
      </p:pic>
    </p:spTree>
    <p:extLst>
      <p:ext uri="{BB962C8B-B14F-4D97-AF65-F5344CB8AC3E}">
        <p14:creationId xmlns:p14="http://schemas.microsoft.com/office/powerpoint/2010/main" val="81084707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6/8/20</a:t>
            </a:fld>
            <a:endParaRPr lang="en-US" dirty="0"/>
          </a:p>
        </p:txBody>
      </p:sp>
      <p:sp>
        <p:nvSpPr>
          <p:cNvPr id="4" name="Text Placeholder 3"/>
          <p:cNvSpPr>
            <a:spLocks noGrp="1"/>
          </p:cNvSpPr>
          <p:nvPr>
            <p:ph type="body" sz="quarter" idx="10"/>
          </p:nvPr>
        </p:nvSpPr>
        <p:spPr>
          <a:xfrm>
            <a:off x="745587" y="3372302"/>
            <a:ext cx="6451600" cy="271463"/>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2612" y="539095"/>
            <a:ext cx="3824409" cy="642343"/>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6/8/20</a:t>
            </a:fld>
            <a:endParaRPr lang="en-US" dirty="0"/>
          </a:p>
        </p:txBody>
      </p:sp>
      <p:sp>
        <p:nvSpPr>
          <p:cNvPr id="4" name="Text Placeholder 3"/>
          <p:cNvSpPr>
            <a:spLocks noGrp="1"/>
          </p:cNvSpPr>
          <p:nvPr>
            <p:ph type="body" sz="quarter" idx="10"/>
          </p:nvPr>
        </p:nvSpPr>
        <p:spPr>
          <a:xfrm>
            <a:off x="744769" y="3370952"/>
            <a:ext cx="6478043" cy="284563"/>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40" y="582785"/>
            <a:ext cx="3455086" cy="580312"/>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ltGray">
          <a:xfrm>
            <a:off x="365125" y="305596"/>
            <a:ext cx="6859588" cy="4294188"/>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6/8/20</a:t>
            </a:fld>
            <a:endParaRPr lang="en-US" dirty="0"/>
          </a:p>
        </p:txBody>
      </p:sp>
      <p:sp>
        <p:nvSpPr>
          <p:cNvPr id="4" name="Text Placeholder 3"/>
          <p:cNvSpPr>
            <a:spLocks noGrp="1"/>
          </p:cNvSpPr>
          <p:nvPr>
            <p:ph type="body" sz="quarter" idx="10"/>
          </p:nvPr>
        </p:nvSpPr>
        <p:spPr>
          <a:xfrm>
            <a:off x="746125" y="3370683"/>
            <a:ext cx="6478588" cy="338667"/>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069" y="581366"/>
            <a:ext cx="3720739" cy="624930"/>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5715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65125" y="305596"/>
            <a:ext cx="6859588" cy="4294188"/>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6/8/20</a:t>
            </a:fld>
            <a:endParaRPr lang="en-US" dirty="0"/>
          </a:p>
        </p:txBody>
      </p:sp>
      <p:sp>
        <p:nvSpPr>
          <p:cNvPr id="4" name="Text Placeholder 3"/>
          <p:cNvSpPr>
            <a:spLocks noGrp="1"/>
          </p:cNvSpPr>
          <p:nvPr>
            <p:ph type="body" sz="quarter" idx="10"/>
          </p:nvPr>
        </p:nvSpPr>
        <p:spPr>
          <a:xfrm>
            <a:off x="744351" y="3372174"/>
            <a:ext cx="6472238" cy="36181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7936" y="543817"/>
            <a:ext cx="3526358" cy="592283"/>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5715000"/>
          </a:xfrm>
          <a:prstGeom prst="rect">
            <a:avLst/>
          </a:prstGeom>
        </p:spPr>
      </p:pic>
      <p:sp>
        <p:nvSpPr>
          <p:cNvPr id="6" name="Rectangle 5"/>
          <p:cNvSpPr/>
          <p:nvPr userDrawn="1"/>
        </p:nvSpPr>
        <p:spPr bwMode="invGray">
          <a:xfrm>
            <a:off x="0" y="-1"/>
            <a:ext cx="9144000" cy="5715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15" name="Straight Connector 14"/>
          <p:cNvCxnSpPr/>
          <p:nvPr userDrawn="1"/>
        </p:nvCxnSpPr>
        <p:spPr>
          <a:xfrm>
            <a:off x="365125" y="520840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0" name="Rectangle 19"/>
          <p:cNvSpPr/>
          <p:nvPr userDrawn="1"/>
        </p:nvSpPr>
        <p:spPr bwMode="invGray">
          <a:xfrm>
            <a:off x="0" y="5208400"/>
            <a:ext cx="9144000" cy="50660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6/8/20</a:t>
            </a:fld>
            <a:endParaRPr lang="en-US" dirty="0"/>
          </a:p>
        </p:txBody>
      </p:sp>
      <p:sp>
        <p:nvSpPr>
          <p:cNvPr id="17"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grpSp>
        <p:nvGrpSpPr>
          <p:cNvPr id="7" name="Group 4"/>
          <p:cNvGrpSpPr>
            <a:grpSpLocks noChangeAspect="1"/>
          </p:cNvGrpSpPr>
          <p:nvPr/>
        </p:nvGrpSpPr>
        <p:grpSpPr bwMode="auto">
          <a:xfrm>
            <a:off x="8131182" y="5330032"/>
            <a:ext cx="650875" cy="263260"/>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81" y="5327387"/>
            <a:ext cx="799313" cy="27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41" y="1625617"/>
            <a:ext cx="8089901" cy="1434239"/>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402787"/>
            <a:ext cx="8325548" cy="601583"/>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3" y="2499598"/>
            <a:ext cx="6550481"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6/8/20</a:t>
            </a:fld>
            <a:endParaRPr lang="en-US" dirty="0"/>
          </a:p>
        </p:txBody>
      </p:sp>
      <p:sp>
        <p:nvSpPr>
          <p:cNvPr id="3" name="Text Placeholder 2"/>
          <p:cNvSpPr>
            <a:spLocks noGrp="1"/>
          </p:cNvSpPr>
          <p:nvPr>
            <p:ph type="body" sz="quarter" idx="10"/>
          </p:nvPr>
        </p:nvSpPr>
        <p:spPr>
          <a:xfrm>
            <a:off x="746125" y="3371298"/>
            <a:ext cx="6478588" cy="304271"/>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375" y="587710"/>
            <a:ext cx="3719151" cy="624663"/>
          </a:xfrm>
          <a:prstGeom prst="rect">
            <a:avLst/>
          </a:prstGeom>
        </p:spPr>
      </p:pic>
    </p:spTree>
    <p:extLst>
      <p:ext uri="{BB962C8B-B14F-4D97-AF65-F5344CB8AC3E}">
        <p14:creationId xmlns:p14="http://schemas.microsoft.com/office/powerpoint/2010/main" val="199384890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41" y="-239825"/>
            <a:ext cx="8089901" cy="4093428"/>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101287"/>
            <a:ext cx="8325548" cy="601583"/>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E6E1587-BC69-4B74-AFFA-2A7C92D282DA}" type="datetime1">
              <a:rPr lang="en-US" smtClean="0"/>
              <a:t>6/8/20</a:t>
            </a:fld>
            <a:endParaRPr lang="en-US" dirty="0"/>
          </a:p>
        </p:txBody>
      </p:sp>
      <p:sp>
        <p:nvSpPr>
          <p:cNvPr id="9"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9" y="365764"/>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303127"/>
            <a:ext cx="8325548" cy="3342918"/>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8C5C635-FA56-4672-BA77-6AA531D97063}" type="datetime1">
              <a:rPr lang="en-US" smtClean="0"/>
              <a:t>6/8/20</a:t>
            </a:fld>
            <a:endParaRPr lang="en-US" dirty="0"/>
          </a:p>
        </p:txBody>
      </p:sp>
      <p:sp>
        <p:nvSpPr>
          <p:cNvPr id="9"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9" y="365764"/>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684827"/>
            <a:ext cx="8325548" cy="3342918"/>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8" y="1303072"/>
            <a:ext cx="8087171" cy="261610"/>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E25C4B3-F886-41B6-9CDF-2EEF0C9BB989}" type="datetime1">
              <a:rPr lang="en-US" smtClean="0"/>
              <a:t>6/8/20</a:t>
            </a:fld>
            <a:endParaRPr lang="en-US" dirty="0"/>
          </a:p>
        </p:txBody>
      </p:sp>
      <p:sp>
        <p:nvSpPr>
          <p:cNvPr id="9"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65763"/>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71" y="1302198"/>
            <a:ext cx="3989387" cy="331501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3" y="844959"/>
            <a:ext cx="8077645" cy="319318"/>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30" y="1297255"/>
            <a:ext cx="4013199" cy="331501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4EC454B-8AA2-4785-AE0D-AE23F3ECCADE}" type="datetime1">
              <a:rPr lang="en-US" smtClean="0"/>
              <a:t>6/8/20</a:t>
            </a:fld>
            <a:endParaRPr lang="en-US" dirty="0"/>
          </a:p>
        </p:txBody>
      </p:sp>
      <p:sp>
        <p:nvSpPr>
          <p:cNvPr id="11"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65763"/>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8" y="843327"/>
            <a:ext cx="8077645" cy="319318"/>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163C71C-E15B-4273-8FC5-6D8F0B255339}" type="datetime1">
              <a:rPr lang="en-US" smtClean="0"/>
              <a:t>6/8/20</a:t>
            </a:fld>
            <a:endParaRPr lang="en-US" dirty="0"/>
          </a:p>
        </p:txBody>
      </p:sp>
      <p:sp>
        <p:nvSpPr>
          <p:cNvPr id="8"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99020C2-B8CC-43A5-BD38-18054C1AB93F}" type="datetime1">
              <a:rPr lang="en-US" smtClean="0"/>
              <a:t>6/8/20</a:t>
            </a:fld>
            <a:endParaRPr lang="en-US" dirty="0"/>
          </a:p>
        </p:txBody>
      </p:sp>
      <p:sp>
        <p:nvSpPr>
          <p:cNvPr id="6"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52096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5668621-AC61-413F-988E-AE3E49B130F0}" type="datetime1">
              <a:rPr lang="en-US" smtClean="0"/>
              <a:t>6/8/20</a:t>
            </a:fld>
            <a:endParaRPr lang="en-US" dirty="0"/>
          </a:p>
        </p:txBody>
      </p:sp>
      <p:sp>
        <p:nvSpPr>
          <p:cNvPr id="8"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5032818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3" name="Picture 2"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6194" y="2212261"/>
            <a:ext cx="4060668" cy="682024"/>
          </a:xfrm>
          <a:prstGeom prst="rect">
            <a:avLst/>
          </a:prstGeom>
        </p:spPr>
      </p:pic>
    </p:spTree>
    <p:extLst>
      <p:ext uri="{BB962C8B-B14F-4D97-AF65-F5344CB8AC3E}">
        <p14:creationId xmlns:p14="http://schemas.microsoft.com/office/powerpoint/2010/main" val="248826655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135283"/>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532940"/>
            <a:ext cx="6204666" cy="1205177"/>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135283"/>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UCSF_Sublogo_Career Professional Development_SAA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298" y="2748604"/>
            <a:ext cx="4693175" cy="788259"/>
          </a:xfrm>
          <a:prstGeom prst="rect">
            <a:avLst/>
          </a:prstGeom>
        </p:spPr>
      </p:pic>
    </p:spTree>
    <p:extLst>
      <p:ext uri="{BB962C8B-B14F-4D97-AF65-F5344CB8AC3E}">
        <p14:creationId xmlns:p14="http://schemas.microsoft.com/office/powerpoint/2010/main" val="11418007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3" y="2499598"/>
            <a:ext cx="6550481"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6/8/20</a:t>
            </a:fld>
            <a:endParaRPr lang="en-US" dirty="0"/>
          </a:p>
        </p:txBody>
      </p:sp>
      <p:sp>
        <p:nvSpPr>
          <p:cNvPr id="3" name="Text Placeholder 2"/>
          <p:cNvSpPr>
            <a:spLocks noGrp="1"/>
          </p:cNvSpPr>
          <p:nvPr>
            <p:ph type="body" sz="quarter" idx="10"/>
          </p:nvPr>
        </p:nvSpPr>
        <p:spPr>
          <a:xfrm>
            <a:off x="746125" y="3371298"/>
            <a:ext cx="6478588" cy="304271"/>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15" name="TextBox 14"/>
          <p:cNvSpPr txBox="1"/>
          <p:nvPr userDrawn="1"/>
        </p:nvSpPr>
        <p:spPr bwMode="auto">
          <a:xfrm>
            <a:off x="5297870" y="630513"/>
            <a:ext cx="765029"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School</a:t>
            </a:r>
            <a:br>
              <a:rPr lang="en-US" sz="900" dirty="0">
                <a:solidFill>
                  <a:schemeClr val="bg1"/>
                </a:solidFill>
                <a:latin typeface="+mj-lt"/>
              </a:rPr>
            </a:br>
            <a:r>
              <a:rPr lang="en-US" sz="900" dirty="0">
                <a:solidFill>
                  <a:schemeClr val="bg1"/>
                </a:solidFill>
                <a:latin typeface="+mj-lt"/>
              </a:rPr>
              <a:t>of Medicine</a:t>
            </a:r>
          </a:p>
        </p:txBody>
      </p:sp>
      <p:cxnSp>
        <p:nvCxnSpPr>
          <p:cNvPr id="16" name="Straight Connector 15"/>
          <p:cNvCxnSpPr/>
          <p:nvPr userDrawn="1"/>
        </p:nvCxnSpPr>
        <p:spPr>
          <a:xfrm>
            <a:off x="6062893" y="612364"/>
            <a:ext cx="0" cy="3429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302" y="630513"/>
            <a:ext cx="975995"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AIDS Research</a:t>
            </a:r>
            <a:r>
              <a:rPr lang="en-US" sz="900" baseline="0" dirty="0">
                <a:solidFill>
                  <a:schemeClr val="bg1"/>
                </a:solidFill>
                <a:latin typeface="+mj-lt"/>
              </a:rPr>
              <a:t> Institute at UCSF</a:t>
            </a:r>
            <a:endParaRPr lang="en-US" sz="900" dirty="0">
              <a:solidFill>
                <a:schemeClr val="bg1"/>
              </a:solidFill>
              <a:latin typeface="+mj-lt"/>
            </a:endParaRPr>
          </a:p>
        </p:txBody>
      </p:sp>
      <p:pic>
        <p:nvPicPr>
          <p:cNvPr id="5" name="Picture 4" descr="UCSF_Sublogo_Career Professional Development_SAA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812" y="545917"/>
            <a:ext cx="3436782" cy="577238"/>
          </a:xfrm>
          <a:prstGeom prst="rect">
            <a:avLst/>
          </a:prstGeom>
        </p:spPr>
      </p:pic>
    </p:spTree>
    <p:extLst>
      <p:ext uri="{BB962C8B-B14F-4D97-AF65-F5344CB8AC3E}">
        <p14:creationId xmlns:p14="http://schemas.microsoft.com/office/powerpoint/2010/main" val="423796880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181983"/>
            <a:ext cx="4210268" cy="2535621"/>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3"/>
            <a:ext cx="9144004" cy="3224083"/>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1" y="1342627"/>
            <a:ext cx="4389119" cy="2270760"/>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40" y="3613389"/>
            <a:ext cx="5044967" cy="2101613"/>
          </a:xfrm>
          <a:prstGeom prst="rect">
            <a:avLst/>
          </a:prstGeom>
        </p:spPr>
      </p:pic>
      <p:sp>
        <p:nvSpPr>
          <p:cNvPr id="22" name="Rectangle 21"/>
          <p:cNvSpPr/>
          <p:nvPr userDrawn="1"/>
        </p:nvSpPr>
        <p:spPr bwMode="auto">
          <a:xfrm>
            <a:off x="2723103" y="1342627"/>
            <a:ext cx="3675888" cy="30632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437045"/>
            <a:ext cx="2223280" cy="744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371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3" y="2499598"/>
            <a:ext cx="6550481"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6/8/20</a:t>
            </a:fld>
            <a:endParaRPr lang="en-US" dirty="0"/>
          </a:p>
        </p:txBody>
      </p:sp>
      <p:sp>
        <p:nvSpPr>
          <p:cNvPr id="3" name="Text Placeholder 2"/>
          <p:cNvSpPr>
            <a:spLocks noGrp="1"/>
          </p:cNvSpPr>
          <p:nvPr>
            <p:ph type="body" sz="quarter" idx="10"/>
          </p:nvPr>
        </p:nvSpPr>
        <p:spPr>
          <a:xfrm>
            <a:off x="746125" y="3371298"/>
            <a:ext cx="6478588" cy="304271"/>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647" y="565049"/>
            <a:ext cx="3174888" cy="533250"/>
          </a:xfrm>
          <a:prstGeom prst="rect">
            <a:avLst/>
          </a:prstGeom>
        </p:spPr>
      </p:pic>
    </p:spTree>
    <p:extLst>
      <p:ext uri="{BB962C8B-B14F-4D97-AF65-F5344CB8AC3E}">
        <p14:creationId xmlns:p14="http://schemas.microsoft.com/office/powerpoint/2010/main" val="297175692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6/8/20</a:t>
            </a:fld>
            <a:endParaRPr lang="en-US" dirty="0"/>
          </a:p>
        </p:txBody>
      </p:sp>
      <p:sp>
        <p:nvSpPr>
          <p:cNvPr id="4" name="Text Placeholder 3"/>
          <p:cNvSpPr>
            <a:spLocks noGrp="1"/>
          </p:cNvSpPr>
          <p:nvPr>
            <p:ph type="body" sz="quarter" idx="10"/>
          </p:nvPr>
        </p:nvSpPr>
        <p:spPr>
          <a:xfrm>
            <a:off x="745587" y="3372302"/>
            <a:ext cx="6451600" cy="271463"/>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854" y="566015"/>
            <a:ext cx="3445742" cy="578743"/>
          </a:xfrm>
          <a:prstGeom prst="rect">
            <a:avLst/>
          </a:prstGeom>
        </p:spPr>
      </p:pic>
    </p:spTree>
    <p:extLst>
      <p:ext uri="{BB962C8B-B14F-4D97-AF65-F5344CB8AC3E}">
        <p14:creationId xmlns:p14="http://schemas.microsoft.com/office/powerpoint/2010/main" val="35486567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bwMode="auto">
          <a:xfrm>
            <a:off x="365125" y="305596"/>
            <a:ext cx="6859588" cy="4294188"/>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7" y="618412"/>
            <a:ext cx="1041033" cy="568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715000"/>
          </a:xfrm>
          <a:prstGeom prst="rect">
            <a:avLst/>
          </a:prstGeom>
        </p:spPr>
      </p:pic>
      <p:sp>
        <p:nvSpPr>
          <p:cNvPr id="10" name="Rectangle 9"/>
          <p:cNvSpPr/>
          <p:nvPr userDrawn="1"/>
        </p:nvSpPr>
        <p:spPr bwMode="invGray">
          <a:xfrm>
            <a:off x="365125" y="305596"/>
            <a:ext cx="6859588" cy="4294188"/>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925547"/>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499598"/>
            <a:ext cx="6550480" cy="42319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089794"/>
            <a:ext cx="1925338" cy="198838"/>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6/8/20</a:t>
            </a:fld>
            <a:endParaRPr lang="en-US" dirty="0"/>
          </a:p>
        </p:txBody>
      </p:sp>
      <p:sp>
        <p:nvSpPr>
          <p:cNvPr id="4" name="Text Placeholder 3"/>
          <p:cNvSpPr>
            <a:spLocks noGrp="1"/>
          </p:cNvSpPr>
          <p:nvPr>
            <p:ph type="body" sz="quarter" idx="10"/>
          </p:nvPr>
        </p:nvSpPr>
        <p:spPr>
          <a:xfrm>
            <a:off x="744769" y="3370952"/>
            <a:ext cx="6478043" cy="284563"/>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5" name="Picture 4" descr="UCSF_Sublogo_Career Professional Development_SAA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291" y="608288"/>
            <a:ext cx="3142457" cy="527803"/>
          </a:xfrm>
          <a:prstGeom prst="rect">
            <a:avLst/>
          </a:prstGeom>
        </p:spPr>
      </p:pic>
    </p:spTree>
    <p:extLst>
      <p:ext uri="{BB962C8B-B14F-4D97-AF65-F5344CB8AC3E}">
        <p14:creationId xmlns:p14="http://schemas.microsoft.com/office/powerpoint/2010/main" val="29893839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6.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6.e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362498"/>
            <a:ext cx="8089900" cy="57708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96" y="1304647"/>
            <a:ext cx="8089901" cy="1384994"/>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dirty="0"/>
              <a:t>Presentation Title and/or Sub Brand Name Here</a:t>
            </a:r>
          </a:p>
        </p:txBody>
      </p:sp>
      <p:sp>
        <p:nvSpPr>
          <p:cNvPr id="12"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520840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p:nvCxnSpPr>
        <p:spPr>
          <a:xfrm>
            <a:off x="365125" y="520840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4" name="Rectangle 3"/>
          <p:cNvSpPr/>
          <p:nvPr userDrawn="1"/>
        </p:nvSpPr>
        <p:spPr bwMode="auto">
          <a:xfrm>
            <a:off x="-1" y="4550834"/>
            <a:ext cx="9049187" cy="74083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3" name="Picture 12">
            <a:extLst>
              <a:ext uri="{FF2B5EF4-FFF2-40B4-BE49-F238E27FC236}">
                <a16:creationId xmlns:a16="http://schemas.microsoft.com/office/drawing/2014/main" id="{B44A617B-3BDB-DE45-99E5-9B4DE1D83406}"/>
              </a:ext>
            </a:extLst>
          </p:cNvPr>
          <p:cNvPicPr>
            <a:picLocks noChangeAspect="1"/>
          </p:cNvPicPr>
          <p:nvPr userDrawn="1"/>
        </p:nvPicPr>
        <p:blipFill>
          <a:blip r:embed="rId26"/>
          <a:stretch>
            <a:fillRect/>
          </a:stretch>
        </p:blipFill>
        <p:spPr>
          <a:xfrm>
            <a:off x="7093131" y="5255760"/>
            <a:ext cx="1993721" cy="430599"/>
          </a:xfrm>
          <a:prstGeom prst="rect">
            <a:avLst/>
          </a:prstGeom>
        </p:spPr>
      </p:pic>
    </p:spTree>
  </p:cSld>
  <p:clrMap bg1="lt1" tx1="dk1" bg2="lt2" tx2="dk2" accent1="accent1" accent2="accent2" accent3="accent3" accent4="accent4" accent5="accent5" accent6="accent6" hlink="hlink" folHlink="folHlink"/>
  <p:sldLayoutIdLst>
    <p:sldLayoutId id="2147484014" r:id="rId1"/>
    <p:sldLayoutId id="2147484016" r:id="rId2"/>
    <p:sldLayoutId id="2147483933" r:id="rId3"/>
    <p:sldLayoutId id="2147484012" r:id="rId4"/>
    <p:sldLayoutId id="2147483934" r:id="rId5"/>
    <p:sldLayoutId id="2147484013" r:id="rId6"/>
    <p:sldLayoutId id="2147484015" r:id="rId7"/>
    <p:sldLayoutId id="2147483935" r:id="rId8"/>
    <p:sldLayoutId id="2147483936" r:id="rId9"/>
    <p:sldLayoutId id="2147483937" r:id="rId10"/>
    <p:sldLayoutId id="2147483938" r:id="rId11"/>
    <p:sldLayoutId id="2147483939" r:id="rId12"/>
    <p:sldLayoutId id="2147483940" r:id="rId13"/>
    <p:sldLayoutId id="2147483941" r:id="rId14"/>
    <p:sldLayoutId id="2147483950"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4017" r:id="rId24"/>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361969"/>
            <a:ext cx="8089900" cy="57708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96" y="1296184"/>
            <a:ext cx="8089901" cy="1384994"/>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6/8/20</a:t>
            </a:fld>
            <a:endParaRPr lang="en-US" dirty="0"/>
          </a:p>
        </p:txBody>
      </p:sp>
      <p:sp>
        <p:nvSpPr>
          <p:cNvPr id="11"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520840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p:nvCxnSpPr>
        <p:spPr>
          <a:xfrm>
            <a:off x="365125" y="520840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xmlns="">
                <a:noFill/>
              </a14:hiddenFill>
            </a:ext>
          </a:extLst>
        </p:spPr>
      </p:cxnSp>
      <p:pic>
        <p:nvPicPr>
          <p:cNvPr id="10" name="Picture 41"/>
          <p:cNvPicPr>
            <a:picLocks noChangeAspect="1" noChangeArrowheads="1"/>
          </p:cNvPicPr>
          <p:nvPr/>
        </p:nvPicPr>
        <p:blipFill rotWithShape="1">
          <a:blip r:embed="rId20">
            <a:extLst>
              <a:ext uri="{28A0092B-C50C-407E-A947-70E740481C1C}">
                <a14:useLocalDpi xmlns:a14="http://schemas.microsoft.com/office/drawing/2010/main" val="0"/>
              </a:ext>
            </a:extLst>
          </a:blip>
          <a:srcRect b="35957"/>
          <a:stretch/>
        </p:blipFill>
        <p:spPr bwMode="invGray">
          <a:xfrm>
            <a:off x="8131181" y="5327387"/>
            <a:ext cx="799313" cy="27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bwMode="invGray">
          <a:xfrm>
            <a:off x="0" y="5208400"/>
            <a:ext cx="9144000" cy="50660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Placeholder 1"/>
          <p:cNvSpPr>
            <a:spLocks noGrp="1"/>
          </p:cNvSpPr>
          <p:nvPr>
            <p:ph type="title"/>
          </p:nvPr>
        </p:nvSpPr>
        <p:spPr>
          <a:xfrm>
            <a:off x="655950" y="361969"/>
            <a:ext cx="8089900" cy="57708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96" y="1296184"/>
            <a:ext cx="8089901" cy="1384994"/>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44" y="5376970"/>
            <a:ext cx="927193" cy="12936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092B5C8-A02F-48BB-85A9-4E6693BB4284}" type="datetime1">
              <a:rPr lang="en-US" smtClean="0"/>
              <a:t>6/8/20</a:t>
            </a:fld>
            <a:endParaRPr lang="en-US" dirty="0"/>
          </a:p>
        </p:txBody>
      </p:sp>
      <p:sp>
        <p:nvSpPr>
          <p:cNvPr id="11" name="Footer Placeholder 5"/>
          <p:cNvSpPr>
            <a:spLocks noGrp="1"/>
          </p:cNvSpPr>
          <p:nvPr>
            <p:ph type="ftr" sz="quarter" idx="3"/>
          </p:nvPr>
        </p:nvSpPr>
        <p:spPr>
          <a:xfrm>
            <a:off x="729168" y="5391777"/>
            <a:ext cx="4310907" cy="11498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5377923"/>
            <a:ext cx="246061" cy="129361"/>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p:nvPicPr>
        <p:blipFill rotWithShape="1">
          <a:blip r:embed="rId20">
            <a:extLst>
              <a:ext uri="{28A0092B-C50C-407E-A947-70E740481C1C}">
                <a14:useLocalDpi xmlns:a14="http://schemas.microsoft.com/office/drawing/2010/main" val="0"/>
              </a:ext>
            </a:extLst>
          </a:blip>
          <a:srcRect b="35957"/>
          <a:stretch/>
        </p:blipFill>
        <p:spPr bwMode="invGray">
          <a:xfrm>
            <a:off x="8131181" y="5327387"/>
            <a:ext cx="799313" cy="27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mailto:Naledi.Saul@ucsf.edu"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5.png"/><Relationship Id="rId7" Type="http://schemas.openxmlformats.org/officeDocument/2006/relationships/image" Target="../media/image28.jp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7.png"/><Relationship Id="rId11" Type="http://schemas.openxmlformats.org/officeDocument/2006/relationships/image" Target="../media/image31.jpg"/><Relationship Id="rId5" Type="http://schemas.openxmlformats.org/officeDocument/2006/relationships/image" Target="../media/image26.jpg"/><Relationship Id="rId10" Type="http://schemas.openxmlformats.org/officeDocument/2006/relationships/image" Target="../media/image30.jpg"/><Relationship Id="rId4" Type="http://schemas.microsoft.com/office/2007/relationships/hdphoto" Target="../media/hdphoto3.wdp"/><Relationship Id="rId9"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3.jpg"/><Relationship Id="rId7" Type="http://schemas.openxmlformats.org/officeDocument/2006/relationships/diagramQuickStyle" Target="../diagrams/quickStyle1.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mailto:Naledi.Saul@ucsf.edu" TargetMode="External"/><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3.jpg"/><Relationship Id="rId7" Type="http://schemas.openxmlformats.org/officeDocument/2006/relationships/diagramLayout" Target="../diagrams/layout2.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Data" Target="../diagrams/data2.xml"/><Relationship Id="rId5" Type="http://schemas.openxmlformats.org/officeDocument/2006/relationships/image" Target="../media/image34.jpg"/><Relationship Id="rId10" Type="http://schemas.microsoft.com/office/2007/relationships/diagramDrawing" Target="../diagrams/drawing2.xml"/><Relationship Id="rId4" Type="http://schemas.openxmlformats.org/officeDocument/2006/relationships/hyperlink" Target="mailto:Naledi.Saul@ucsf.edu" TargetMode="External"/><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3.jpg"/><Relationship Id="rId7" Type="http://schemas.openxmlformats.org/officeDocument/2006/relationships/diagramLayout" Target="../diagrams/layout3.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Data" Target="../diagrams/data3.xml"/><Relationship Id="rId5" Type="http://schemas.openxmlformats.org/officeDocument/2006/relationships/image" Target="../media/image34.jpg"/><Relationship Id="rId10" Type="http://schemas.microsoft.com/office/2007/relationships/diagramDrawing" Target="../diagrams/drawing3.xml"/><Relationship Id="rId4" Type="http://schemas.openxmlformats.org/officeDocument/2006/relationships/hyperlink" Target="mailto:Naledi.Saul@ucsf.edu" TargetMode="External"/><Relationship Id="rId9" Type="http://schemas.openxmlformats.org/officeDocument/2006/relationships/diagramColors" Target="../diagrams/colors3.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3.jpg"/><Relationship Id="rId7" Type="http://schemas.openxmlformats.org/officeDocument/2006/relationships/diagramLayout" Target="../diagrams/layout4.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Data" Target="../diagrams/data4.xml"/><Relationship Id="rId5" Type="http://schemas.openxmlformats.org/officeDocument/2006/relationships/image" Target="../media/image34.jpg"/><Relationship Id="rId10" Type="http://schemas.microsoft.com/office/2007/relationships/diagramDrawing" Target="../diagrams/drawing4.xml"/><Relationship Id="rId4" Type="http://schemas.openxmlformats.org/officeDocument/2006/relationships/hyperlink" Target="mailto:Naledi.Saul@ucsf.edu" TargetMode="External"/><Relationship Id="rId9" Type="http://schemas.openxmlformats.org/officeDocument/2006/relationships/diagramColors" Target="../diagrams/colors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hyperlink" Target="mailto:Naledi.Saul@ucsf.edu"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hyperlink" Target="http://dx.doi.org/10.1521/soco.2016.34.2.14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hyperlink" Target="mailto:Naledi.Saul@ucsf.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hyperlink" Target="mailto:Naledi.Saul@ucsf.edu" TargetMode="Externa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hyperlink" Target="mailto:Naledi.Saul@ucsf.edu"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B531A6-5AAF-F64F-9A64-B9ECE283D896}"/>
              </a:ext>
            </a:extLst>
          </p:cNvPr>
          <p:cNvPicPr>
            <a:picLocks noChangeAspect="1"/>
          </p:cNvPicPr>
          <p:nvPr/>
        </p:nvPicPr>
        <p:blipFill rotWithShape="1">
          <a:blip r:embed="rId3"/>
          <a:srcRect l="83549"/>
          <a:stretch/>
        </p:blipFill>
        <p:spPr>
          <a:xfrm>
            <a:off x="-14691" y="0"/>
            <a:ext cx="9146659" cy="5199424"/>
          </a:xfrm>
          <a:prstGeom prst="rect">
            <a:avLst/>
          </a:prstGeom>
          <a:solidFill>
            <a:srgbClr val="F44472"/>
          </a:solidFill>
        </p:spPr>
      </p:pic>
      <p:sp>
        <p:nvSpPr>
          <p:cNvPr id="5" name="TextBox 4">
            <a:extLst>
              <a:ext uri="{FF2B5EF4-FFF2-40B4-BE49-F238E27FC236}">
                <a16:creationId xmlns:a16="http://schemas.microsoft.com/office/drawing/2014/main" id="{DE43B014-20C8-214B-A3DE-F9C3AEB9077B}"/>
              </a:ext>
            </a:extLst>
          </p:cNvPr>
          <p:cNvSpPr txBox="1"/>
          <p:nvPr/>
        </p:nvSpPr>
        <p:spPr bwMode="auto">
          <a:xfrm>
            <a:off x="-14692" y="4645699"/>
            <a:ext cx="9284197" cy="600164"/>
          </a:xfrm>
          <a:prstGeom prst="rect">
            <a:avLst/>
          </a:prstGeom>
          <a:solidFill>
            <a:srgbClr val="C00000"/>
          </a:solidFill>
          <a:ln w="19050" algn="ctr">
            <a:solidFill>
              <a:schemeClr val="bg2"/>
            </a:solidFill>
            <a:miter lim="800000"/>
            <a:headEnd/>
            <a:tailEnd/>
          </a:ln>
        </p:spPr>
        <p:txBody>
          <a:bodyPr wrap="square" lIns="0" tIns="0" rIns="0" bIns="0" rtlCol="0">
            <a:spAutoFit/>
          </a:bodyPr>
          <a:lstStyle/>
          <a:p>
            <a:pPr algn="r"/>
            <a:r>
              <a:rPr lang="en-US" sz="1300" dirty="0">
                <a:solidFill>
                  <a:srgbClr val="FFFFFF"/>
                </a:solidFill>
                <a:latin typeface="Helvetica"/>
                <a:cs typeface="Helvetica"/>
              </a:rPr>
              <a:t>					</a:t>
            </a:r>
          </a:p>
          <a:p>
            <a:pPr algn="r"/>
            <a:r>
              <a:rPr lang="en-US" sz="1300" dirty="0">
                <a:solidFill>
                  <a:srgbClr val="FFFFFF"/>
                </a:solidFill>
                <a:latin typeface="Helvetica"/>
                <a:cs typeface="Helvetica"/>
              </a:rPr>
              <a:t>	</a:t>
            </a:r>
          </a:p>
          <a:p>
            <a:pPr algn="r"/>
            <a:r>
              <a:rPr lang="en-US" sz="1300" dirty="0">
                <a:solidFill>
                  <a:srgbClr val="FFFFFF"/>
                </a:solidFill>
                <a:latin typeface="Helvetica"/>
                <a:cs typeface="Helvetica"/>
              </a:rPr>
              <a:t>				</a:t>
            </a:r>
          </a:p>
        </p:txBody>
      </p:sp>
      <p:sp>
        <p:nvSpPr>
          <p:cNvPr id="4" name="Title 3">
            <a:extLst>
              <a:ext uri="{FF2B5EF4-FFF2-40B4-BE49-F238E27FC236}">
                <a16:creationId xmlns:a16="http://schemas.microsoft.com/office/drawing/2014/main" id="{1FFB9A17-79AC-BA46-ACFE-EDA3C43C6AAF}"/>
              </a:ext>
            </a:extLst>
          </p:cNvPr>
          <p:cNvSpPr>
            <a:spLocks noGrp="1"/>
          </p:cNvSpPr>
          <p:nvPr>
            <p:ph type="title"/>
          </p:nvPr>
        </p:nvSpPr>
        <p:spPr>
          <a:xfrm>
            <a:off x="-143435" y="5218710"/>
            <a:ext cx="9550343" cy="615553"/>
          </a:xfrm>
          <a:solidFill>
            <a:srgbClr val="000000"/>
          </a:solidFill>
          <a:ln>
            <a:solidFill>
              <a:schemeClr val="bg2"/>
            </a:solidFill>
          </a:ln>
        </p:spPr>
        <p:txBody>
          <a:bodyPr/>
          <a:lstStyle/>
          <a:p>
            <a:r>
              <a:rPr lang="en-US" sz="2000" cap="none" dirty="0">
                <a:solidFill>
                  <a:schemeClr val="bg1"/>
                </a:solidFill>
                <a:latin typeface="Helvetica Neue Light"/>
                <a:cs typeface="Helvetica Neue Light"/>
              </a:rPr>
              <a:t>    Naledi Saul, Director</a:t>
            </a:r>
            <a:br>
              <a:rPr lang="en-US" sz="2000" cap="none" dirty="0">
                <a:solidFill>
                  <a:schemeClr val="bg1"/>
                </a:solidFill>
                <a:latin typeface="Helvetica Neue Light"/>
                <a:cs typeface="Helvetica Neue Light"/>
              </a:rPr>
            </a:br>
            <a:endParaRPr lang="en-US" sz="2000" cap="none" dirty="0">
              <a:solidFill>
                <a:schemeClr val="bg1"/>
              </a:solidFill>
              <a:latin typeface="Helvetica Neue Light"/>
              <a:cs typeface="Helvetica Neue Light"/>
            </a:endParaRPr>
          </a:p>
        </p:txBody>
      </p:sp>
      <p:pic>
        <p:nvPicPr>
          <p:cNvPr id="3" name="Picture 2">
            <a:extLst>
              <a:ext uri="{FF2B5EF4-FFF2-40B4-BE49-F238E27FC236}">
                <a16:creationId xmlns:a16="http://schemas.microsoft.com/office/drawing/2014/main" id="{14F31320-A83F-704F-A3AB-0EEB54FA69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100000" l="3556" r="90000">
                        <a14:foregroundMark x1="22667" y1="89111" x2="22667" y2="89111"/>
                        <a14:foregroundMark x1="35667" y1="89259" x2="35667" y2="89259"/>
                        <a14:foregroundMark x1="68611" y1="88815" x2="68611" y2="88815"/>
                        <a14:foregroundMark x1="9444" y1="56000" x2="3556" y2="56148"/>
                      </a14:backgroundRemoval>
                    </a14:imgEffect>
                  </a14:imgLayer>
                </a14:imgProps>
              </a:ext>
            </a:extLst>
          </a:blip>
          <a:stretch>
            <a:fillRect/>
          </a:stretch>
        </p:blipFill>
        <p:spPr>
          <a:xfrm flipH="1">
            <a:off x="3920509" y="1100796"/>
            <a:ext cx="5486400" cy="4114800"/>
          </a:xfrm>
          <a:prstGeom prst="rect">
            <a:avLst/>
          </a:prstGeom>
        </p:spPr>
      </p:pic>
      <p:pic>
        <p:nvPicPr>
          <p:cNvPr id="8" name="Picture 7" descr="UCSF_Sublogo_Career Professional Development_SAA_white_RGB-2.png">
            <a:extLst>
              <a:ext uri="{FF2B5EF4-FFF2-40B4-BE49-F238E27FC236}">
                <a16:creationId xmlns:a16="http://schemas.microsoft.com/office/drawing/2014/main" id="{CC1F3E7C-3382-FB41-B777-4C589AF70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3353" y="5252092"/>
            <a:ext cx="1999829" cy="397930"/>
          </a:xfrm>
          <a:prstGeom prst="rect">
            <a:avLst/>
          </a:prstGeom>
        </p:spPr>
      </p:pic>
      <p:sp>
        <p:nvSpPr>
          <p:cNvPr id="2" name="TextBox 1">
            <a:extLst>
              <a:ext uri="{FF2B5EF4-FFF2-40B4-BE49-F238E27FC236}">
                <a16:creationId xmlns:a16="http://schemas.microsoft.com/office/drawing/2014/main" id="{D0E459EA-6FD9-F44E-AD96-FF36DDD6BF70}"/>
              </a:ext>
            </a:extLst>
          </p:cNvPr>
          <p:cNvSpPr txBox="1"/>
          <p:nvPr/>
        </p:nvSpPr>
        <p:spPr bwMode="auto">
          <a:xfrm>
            <a:off x="6104713" y="2543393"/>
            <a:ext cx="1007390" cy="153888"/>
          </a:xfrm>
          <a:prstGeom prst="rect">
            <a:avLst/>
          </a:prstGeom>
          <a:noFill/>
          <a:ln w="19050" algn="ctr">
            <a:noFill/>
            <a:miter lim="800000"/>
            <a:headEnd/>
            <a:tailEnd/>
          </a:ln>
        </p:spPr>
        <p:txBody>
          <a:bodyPr wrap="square" lIns="0" tIns="0" rIns="0" bIns="0" rtlCol="0">
            <a:spAutoFit/>
          </a:bodyPr>
          <a:lstStyle/>
          <a:p>
            <a:r>
              <a:rPr lang="en-US" sz="800" b="1" dirty="0">
                <a:solidFill>
                  <a:schemeClr val="bg1"/>
                </a:solidFill>
              </a:rPr>
              <a:t>Winning</a:t>
            </a:r>
            <a:r>
              <a:rPr lang="en-US" sz="1000" b="1" dirty="0">
                <a:solidFill>
                  <a:schemeClr val="bg1"/>
                </a:solidFill>
              </a:rPr>
              <a:t>!</a:t>
            </a:r>
          </a:p>
        </p:txBody>
      </p:sp>
      <p:sp>
        <p:nvSpPr>
          <p:cNvPr id="10" name="TextBox 9">
            <a:extLst>
              <a:ext uri="{FF2B5EF4-FFF2-40B4-BE49-F238E27FC236}">
                <a16:creationId xmlns:a16="http://schemas.microsoft.com/office/drawing/2014/main" id="{84A5B540-5FE5-F648-83A5-EBAD901BBFFF}"/>
              </a:ext>
            </a:extLst>
          </p:cNvPr>
          <p:cNvSpPr txBox="1"/>
          <p:nvPr/>
        </p:nvSpPr>
        <p:spPr bwMode="auto">
          <a:xfrm>
            <a:off x="7773420" y="4644060"/>
            <a:ext cx="1007390" cy="123111"/>
          </a:xfrm>
          <a:prstGeom prst="rect">
            <a:avLst/>
          </a:prstGeom>
          <a:noFill/>
          <a:ln w="19050" algn="ctr">
            <a:noFill/>
            <a:miter lim="800000"/>
            <a:headEnd/>
            <a:tailEnd/>
          </a:ln>
        </p:spPr>
        <p:txBody>
          <a:bodyPr wrap="square" lIns="0" tIns="0" rIns="0" bIns="0" rtlCol="0">
            <a:spAutoFit/>
          </a:bodyPr>
          <a:lstStyle/>
          <a:p>
            <a:r>
              <a:rPr lang="en-US" sz="800" b="1" dirty="0">
                <a:solidFill>
                  <a:srgbClr val="F44472"/>
                </a:solidFill>
              </a:rPr>
              <a:t>60 days!</a:t>
            </a:r>
          </a:p>
        </p:txBody>
      </p:sp>
      <p:sp>
        <p:nvSpPr>
          <p:cNvPr id="13" name="TextBox 12">
            <a:extLst>
              <a:ext uri="{FF2B5EF4-FFF2-40B4-BE49-F238E27FC236}">
                <a16:creationId xmlns:a16="http://schemas.microsoft.com/office/drawing/2014/main" id="{8F5B34D4-4CB4-C54F-8928-A9CC686EB601}"/>
              </a:ext>
            </a:extLst>
          </p:cNvPr>
          <p:cNvSpPr txBox="1"/>
          <p:nvPr/>
        </p:nvSpPr>
        <p:spPr bwMode="auto">
          <a:xfrm>
            <a:off x="8732682" y="5047545"/>
            <a:ext cx="1007390" cy="123111"/>
          </a:xfrm>
          <a:prstGeom prst="rect">
            <a:avLst/>
          </a:prstGeom>
          <a:noFill/>
          <a:ln w="19050" algn="ctr">
            <a:noFill/>
            <a:miter lim="800000"/>
            <a:headEnd/>
            <a:tailEnd/>
          </a:ln>
        </p:spPr>
        <p:txBody>
          <a:bodyPr wrap="square" lIns="0" tIns="0" rIns="0" bIns="0" rtlCol="0">
            <a:spAutoFit/>
          </a:bodyPr>
          <a:lstStyle/>
          <a:p>
            <a:r>
              <a:rPr lang="en-US" sz="800" b="1" dirty="0">
                <a:solidFill>
                  <a:schemeClr val="bg1"/>
                </a:solidFill>
              </a:rPr>
              <a:t>30 days!</a:t>
            </a:r>
          </a:p>
        </p:txBody>
      </p:sp>
      <p:sp>
        <p:nvSpPr>
          <p:cNvPr id="15" name="TextBox 14">
            <a:extLst>
              <a:ext uri="{FF2B5EF4-FFF2-40B4-BE49-F238E27FC236}">
                <a16:creationId xmlns:a16="http://schemas.microsoft.com/office/drawing/2014/main" id="{AF302C4D-91BF-A847-9F03-DE4079BDC7A1}"/>
              </a:ext>
            </a:extLst>
          </p:cNvPr>
          <p:cNvSpPr txBox="1"/>
          <p:nvPr/>
        </p:nvSpPr>
        <p:spPr bwMode="auto">
          <a:xfrm>
            <a:off x="6615283" y="3947618"/>
            <a:ext cx="1007390" cy="123111"/>
          </a:xfrm>
          <a:prstGeom prst="rect">
            <a:avLst/>
          </a:prstGeom>
          <a:noFill/>
          <a:ln w="19050" algn="ctr">
            <a:noFill/>
            <a:miter lim="800000"/>
            <a:headEnd/>
            <a:tailEnd/>
          </a:ln>
        </p:spPr>
        <p:txBody>
          <a:bodyPr wrap="square" lIns="0" tIns="0" rIns="0" bIns="0" rtlCol="0">
            <a:spAutoFit/>
          </a:bodyPr>
          <a:lstStyle/>
          <a:p>
            <a:r>
              <a:rPr lang="en-US" sz="800" b="1" dirty="0">
                <a:solidFill>
                  <a:srgbClr val="F44472"/>
                </a:solidFill>
              </a:rPr>
              <a:t>90 days!</a:t>
            </a:r>
          </a:p>
        </p:txBody>
      </p:sp>
      <p:sp>
        <p:nvSpPr>
          <p:cNvPr id="54" name="Rectangle 53">
            <a:extLst>
              <a:ext uri="{FF2B5EF4-FFF2-40B4-BE49-F238E27FC236}">
                <a16:creationId xmlns:a16="http://schemas.microsoft.com/office/drawing/2014/main" id="{0A21E570-B5D8-CF40-BCB8-54DB9CCE7F6E}"/>
              </a:ext>
            </a:extLst>
          </p:cNvPr>
          <p:cNvSpPr/>
          <p:nvPr/>
        </p:nvSpPr>
        <p:spPr bwMode="auto">
          <a:xfrm>
            <a:off x="538289" y="527288"/>
            <a:ext cx="1649562" cy="1644102"/>
          </a:xfrm>
          <a:prstGeom prst="rect">
            <a:avLst/>
          </a:prstGeom>
          <a:solidFill>
            <a:schemeClr val="accent1"/>
          </a:solidFill>
          <a:ln w="19050"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55" name="Rectangle 54">
            <a:extLst>
              <a:ext uri="{FF2B5EF4-FFF2-40B4-BE49-F238E27FC236}">
                <a16:creationId xmlns:a16="http://schemas.microsoft.com/office/drawing/2014/main" id="{F658D077-10FC-A44F-B035-A5BE6EF44D13}"/>
              </a:ext>
            </a:extLst>
          </p:cNvPr>
          <p:cNvSpPr/>
          <p:nvPr/>
        </p:nvSpPr>
        <p:spPr>
          <a:xfrm>
            <a:off x="2884240" y="-34609"/>
            <a:ext cx="6186309" cy="1015663"/>
          </a:xfrm>
          <a:prstGeom prst="rect">
            <a:avLst/>
          </a:prstGeom>
        </p:spPr>
        <p:txBody>
          <a:bodyPr wrap="none">
            <a:spAutoFit/>
          </a:bodyPr>
          <a:lstStyle/>
          <a:p>
            <a:r>
              <a:rPr lang="en-US" sz="6000" dirty="0">
                <a:solidFill>
                  <a:srgbClr val="ED3A50"/>
                </a:solidFill>
                <a:latin typeface="Helvetica Neue" panose="02000503000000020004" pitchFamily="2" charset="0"/>
                <a:ea typeface="Helvetica Neue" panose="02000503000000020004" pitchFamily="2" charset="0"/>
                <a:cs typeface="Helvetica Neue" panose="02000503000000020004" pitchFamily="2" charset="0"/>
              </a:rPr>
              <a:t>The First 90 Days</a:t>
            </a:r>
          </a:p>
        </p:txBody>
      </p:sp>
      <p:sp>
        <p:nvSpPr>
          <p:cNvPr id="56" name="Title 1">
            <a:extLst>
              <a:ext uri="{FF2B5EF4-FFF2-40B4-BE49-F238E27FC236}">
                <a16:creationId xmlns:a16="http://schemas.microsoft.com/office/drawing/2014/main" id="{F38826A1-4A81-7F40-8E61-DD43EA890D6B}"/>
              </a:ext>
            </a:extLst>
          </p:cNvPr>
          <p:cNvSpPr txBox="1">
            <a:spLocks/>
          </p:cNvSpPr>
          <p:nvPr/>
        </p:nvSpPr>
        <p:spPr>
          <a:xfrm>
            <a:off x="3830320" y="861313"/>
            <a:ext cx="6879728" cy="357790"/>
          </a:xfrm>
          <a:prstGeom prst="rect">
            <a:avLst/>
          </a:prstGeom>
        </p:spPr>
        <p:txBody>
          <a:bodyPr vert="horz" wrap="square" lIns="82296" tIns="41148" rIns="82296" bIns="41148"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2100" dirty="0">
                <a:solidFill>
                  <a:schemeClr val="bg1"/>
                </a:solidFill>
              </a:rPr>
              <a:t>How to Establish Yourself in a New Position</a:t>
            </a:r>
          </a:p>
        </p:txBody>
      </p:sp>
      <p:sp>
        <p:nvSpPr>
          <p:cNvPr id="14" name="Heart 13">
            <a:extLst>
              <a:ext uri="{FF2B5EF4-FFF2-40B4-BE49-F238E27FC236}">
                <a16:creationId xmlns:a16="http://schemas.microsoft.com/office/drawing/2014/main" id="{3A0F1EAD-C5E5-9E4E-8FA2-7936970E1BB8}"/>
              </a:ext>
            </a:extLst>
          </p:cNvPr>
          <p:cNvSpPr/>
          <p:nvPr/>
        </p:nvSpPr>
        <p:spPr bwMode="auto">
          <a:xfrm>
            <a:off x="2933505" y="2488382"/>
            <a:ext cx="1793629" cy="1520791"/>
          </a:xfrm>
          <a:prstGeom prst="heart">
            <a:avLst/>
          </a:prstGeom>
          <a:solidFill>
            <a:schemeClr val="accent1"/>
          </a:solidFill>
          <a:ln w="19050"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a:p>
            <a:pPr algn="ctr">
              <a:lnSpc>
                <a:spcPct val="90000"/>
              </a:lnSpc>
            </a:pPr>
            <a:r>
              <a:rPr lang="en-US" sz="1600" b="1" dirty="0">
                <a:solidFill>
                  <a:schemeClr val="bg1"/>
                </a:solidFill>
                <a:latin typeface="+mj-lt"/>
              </a:rPr>
              <a:t>…during</a:t>
            </a:r>
          </a:p>
          <a:p>
            <a:pPr algn="ctr">
              <a:lnSpc>
                <a:spcPct val="90000"/>
              </a:lnSpc>
            </a:pPr>
            <a:r>
              <a:rPr lang="en-US" sz="1600" b="1" dirty="0">
                <a:solidFill>
                  <a:schemeClr val="bg1"/>
                </a:solidFill>
                <a:latin typeface="+mj-lt"/>
              </a:rPr>
              <a:t>COVID</a:t>
            </a:r>
          </a:p>
          <a:p>
            <a:pPr algn="ctr">
              <a:lnSpc>
                <a:spcPct val="90000"/>
              </a:lnSpc>
            </a:pPr>
            <a:endParaRPr lang="en-US" sz="1600" b="1" dirty="0">
              <a:solidFill>
                <a:schemeClr val="bg1"/>
              </a:solidFill>
              <a:latin typeface="+mj-lt"/>
            </a:endParaRPr>
          </a:p>
        </p:txBody>
      </p:sp>
    </p:spTree>
    <p:extLst>
      <p:ext uri="{BB962C8B-B14F-4D97-AF65-F5344CB8AC3E}">
        <p14:creationId xmlns:p14="http://schemas.microsoft.com/office/powerpoint/2010/main" val="3862234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71876" y="-200875"/>
            <a:ext cx="597605" cy="2385044"/>
            <a:chOff x="5538764" y="756455"/>
            <a:chExt cx="597605" cy="2385044"/>
          </a:xfrm>
          <a:solidFill>
            <a:schemeClr val="accent1">
              <a:lumMod val="90000"/>
              <a:lumOff val="10000"/>
            </a:schemeClr>
          </a:solidFill>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Boss</a:t>
              </a:r>
              <a:endParaRPr lang="en-US" dirty="0">
                <a:solidFill>
                  <a:schemeClr val="tx1">
                    <a:lumMod val="75000"/>
                    <a:lumOff val="25000"/>
                  </a:schemeClr>
                </a:solidFill>
              </a:endParaRPr>
            </a:p>
          </p:txBody>
        </p:sp>
      </p:grpSp>
      <p:grpSp>
        <p:nvGrpSpPr>
          <p:cNvPr id="16" name="Group 15">
            <a:extLst>
              <a:ext uri="{FF2B5EF4-FFF2-40B4-BE49-F238E27FC236}">
                <a16:creationId xmlns:a16="http://schemas.microsoft.com/office/drawing/2014/main" id="{BCBB79BB-E9CD-1B43-9EF9-7E78A57B401E}"/>
              </a:ext>
            </a:extLst>
          </p:cNvPr>
          <p:cNvGrpSpPr/>
          <p:nvPr/>
        </p:nvGrpSpPr>
        <p:grpSpPr>
          <a:xfrm>
            <a:off x="-100698" y="531678"/>
            <a:ext cx="623013" cy="2174024"/>
            <a:chOff x="3273262" y="1487718"/>
            <a:chExt cx="623013" cy="2174024"/>
          </a:xfrm>
          <a:solidFill>
            <a:schemeClr val="accent1">
              <a:lumMod val="90000"/>
              <a:lumOff val="10000"/>
            </a:schemeClr>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46507" y="2311973"/>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2147" y="-14213"/>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522316" y="2184169"/>
            <a:ext cx="3033547" cy="585257"/>
            <a:chOff x="3888902" y="3131820"/>
            <a:chExt cx="3033547" cy="585257"/>
          </a:xfrm>
          <a:solidFill>
            <a:schemeClr val="accent2"/>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2" y="3131820"/>
              <a:ext cx="2175378"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bg1"/>
                  </a:solidFill>
                  <a:latin typeface="Helvetica Neue Light"/>
                  <a:cs typeface="Helvetica Neue Light"/>
                </a:rPr>
                <a:t>Your Team</a:t>
              </a:r>
              <a:endParaRPr lang="en-US" dirty="0">
                <a:solidFill>
                  <a:schemeClr val="bg1"/>
                </a:solidFill>
              </a:endParaRPr>
            </a:p>
          </p:txBody>
        </p:sp>
      </p:grpSp>
      <p:sp>
        <p:nvSpPr>
          <p:cNvPr id="34" name="Rectangle 33">
            <a:extLst>
              <a:ext uri="{FF2B5EF4-FFF2-40B4-BE49-F238E27FC236}">
                <a16:creationId xmlns:a16="http://schemas.microsoft.com/office/drawing/2014/main" id="{45615393-986A-224A-A142-FBE16A5E1A8B}"/>
              </a:ext>
            </a:extLst>
          </p:cNvPr>
          <p:cNvSpPr/>
          <p:nvPr/>
        </p:nvSpPr>
        <p:spPr bwMode="auto">
          <a:xfrm>
            <a:off x="513927" y="470231"/>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Tree>
    <p:extLst>
      <p:ext uri="{BB962C8B-B14F-4D97-AF65-F5344CB8AC3E}">
        <p14:creationId xmlns:p14="http://schemas.microsoft.com/office/powerpoint/2010/main" val="157934612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C53A34C-67DF-9C4B-B5E9-49154BA722DE}"/>
              </a:ext>
            </a:extLst>
          </p:cNvPr>
          <p:cNvPicPr>
            <a:picLocks noChangeAspect="1"/>
          </p:cNvPicPr>
          <p:nvPr/>
        </p:nvPicPr>
        <p:blipFill rotWithShape="1">
          <a:blip r:embed="rId3"/>
          <a:srcRect l="-397" r="38" b="82159"/>
          <a:stretch/>
        </p:blipFill>
        <p:spPr>
          <a:xfrm flipH="1" flipV="1">
            <a:off x="26896" y="9979"/>
            <a:ext cx="9130598" cy="1921844"/>
          </a:xfrm>
          <a:prstGeom prst="rect">
            <a:avLst/>
          </a:prstGeom>
        </p:spPr>
      </p:pic>
      <p:pic>
        <p:nvPicPr>
          <p:cNvPr id="24" name="Picture 23">
            <a:extLst>
              <a:ext uri="{FF2B5EF4-FFF2-40B4-BE49-F238E27FC236}">
                <a16:creationId xmlns:a16="http://schemas.microsoft.com/office/drawing/2014/main" id="{B412501B-8640-0D4A-B7E6-3EFB681BC02A}"/>
              </a:ext>
            </a:extLst>
          </p:cNvPr>
          <p:cNvPicPr>
            <a:picLocks noChangeAspect="1"/>
          </p:cNvPicPr>
          <p:nvPr/>
        </p:nvPicPr>
        <p:blipFill rotWithShape="1">
          <a:blip r:embed="rId3"/>
          <a:srcRect l="-397" r="75041" b="75000"/>
          <a:stretch/>
        </p:blipFill>
        <p:spPr>
          <a:xfrm flipH="1">
            <a:off x="13335" y="2710288"/>
            <a:ext cx="2670698" cy="2584781"/>
          </a:xfrm>
          <a:prstGeom prst="rect">
            <a:avLst/>
          </a:prstGeom>
        </p:spPr>
      </p:pic>
      <p:pic>
        <p:nvPicPr>
          <p:cNvPr id="18" name="Picture 17">
            <a:extLst>
              <a:ext uri="{FF2B5EF4-FFF2-40B4-BE49-F238E27FC236}">
                <a16:creationId xmlns:a16="http://schemas.microsoft.com/office/drawing/2014/main" id="{3948D9E3-4F2F-B74D-8E6F-59D1B03F6E90}"/>
              </a:ext>
            </a:extLst>
          </p:cNvPr>
          <p:cNvPicPr>
            <a:picLocks noChangeAspect="1"/>
          </p:cNvPicPr>
          <p:nvPr/>
        </p:nvPicPr>
        <p:blipFill rotWithShape="1">
          <a:blip r:embed="rId3"/>
          <a:srcRect l="-397" r="38" b="21874"/>
          <a:stretch/>
        </p:blipFill>
        <p:spPr>
          <a:xfrm flipH="1">
            <a:off x="42308" y="1914589"/>
            <a:ext cx="9130598" cy="3323546"/>
          </a:xfrm>
          <a:prstGeom prst="rect">
            <a:avLst/>
          </a:prstGeom>
        </p:spPr>
      </p:pic>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4"/>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71876" y="-200875"/>
            <a:ext cx="597605" cy="2385044"/>
            <a:chOff x="5538764" y="756455"/>
            <a:chExt cx="597605" cy="2385044"/>
          </a:xfrm>
          <a:solidFill>
            <a:schemeClr val="accent1">
              <a:lumMod val="90000"/>
              <a:lumOff val="10000"/>
            </a:schemeClr>
          </a:solidFill>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Boss</a:t>
              </a:r>
              <a:endParaRPr lang="en-US" dirty="0">
                <a:solidFill>
                  <a:schemeClr val="tx1">
                    <a:lumMod val="75000"/>
                    <a:lumOff val="25000"/>
                  </a:schemeClr>
                </a:solidFill>
              </a:endParaRPr>
            </a:p>
          </p:txBody>
        </p:sp>
      </p:grpSp>
      <p:grpSp>
        <p:nvGrpSpPr>
          <p:cNvPr id="16" name="Group 15">
            <a:extLst>
              <a:ext uri="{FF2B5EF4-FFF2-40B4-BE49-F238E27FC236}">
                <a16:creationId xmlns:a16="http://schemas.microsoft.com/office/drawing/2014/main" id="{BCBB79BB-E9CD-1B43-9EF9-7E78A57B401E}"/>
              </a:ext>
            </a:extLst>
          </p:cNvPr>
          <p:cNvGrpSpPr/>
          <p:nvPr/>
        </p:nvGrpSpPr>
        <p:grpSpPr>
          <a:xfrm>
            <a:off x="-100698" y="531678"/>
            <a:ext cx="623013" cy="2174024"/>
            <a:chOff x="3273262" y="1487718"/>
            <a:chExt cx="623013" cy="2174024"/>
          </a:xfrm>
          <a:solidFill>
            <a:schemeClr val="accent1">
              <a:lumMod val="90000"/>
              <a:lumOff val="10000"/>
            </a:schemeClr>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46507" y="2311973"/>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2147" y="-14213"/>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522316" y="2184169"/>
            <a:ext cx="3033547" cy="585257"/>
            <a:chOff x="3888902" y="3131820"/>
            <a:chExt cx="3033547" cy="585257"/>
          </a:xfrm>
          <a:solidFill>
            <a:schemeClr val="accent2"/>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2" y="3131820"/>
              <a:ext cx="2175378"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bg1"/>
                  </a:solidFill>
                  <a:latin typeface="Helvetica Neue Light"/>
                  <a:cs typeface="Helvetica Neue Light"/>
                </a:rPr>
                <a:t>Your Team</a:t>
              </a:r>
              <a:endParaRPr lang="en-US" dirty="0">
                <a:solidFill>
                  <a:schemeClr val="bg1"/>
                </a:solidFill>
              </a:endParaRPr>
            </a:p>
          </p:txBody>
        </p:sp>
      </p:grpSp>
      <p:sp>
        <p:nvSpPr>
          <p:cNvPr id="34" name="Rectangle 33">
            <a:extLst>
              <a:ext uri="{FF2B5EF4-FFF2-40B4-BE49-F238E27FC236}">
                <a16:creationId xmlns:a16="http://schemas.microsoft.com/office/drawing/2014/main" id="{45615393-986A-224A-A142-FBE16A5E1A8B}"/>
              </a:ext>
            </a:extLst>
          </p:cNvPr>
          <p:cNvSpPr/>
          <p:nvPr/>
        </p:nvSpPr>
        <p:spPr bwMode="auto">
          <a:xfrm>
            <a:off x="513927" y="470231"/>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26" name="Content Placeholder 3">
            <a:extLst>
              <a:ext uri="{FF2B5EF4-FFF2-40B4-BE49-F238E27FC236}">
                <a16:creationId xmlns:a16="http://schemas.microsoft.com/office/drawing/2014/main" id="{A8BA0F69-40D5-EF41-B79C-94F179F38532}"/>
              </a:ext>
            </a:extLst>
          </p:cNvPr>
          <p:cNvSpPr txBox="1">
            <a:spLocks/>
          </p:cNvSpPr>
          <p:nvPr/>
        </p:nvSpPr>
        <p:spPr>
          <a:xfrm>
            <a:off x="3523655" y="55420"/>
            <a:ext cx="5799859" cy="1461422"/>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b="1">
                <a:solidFill>
                  <a:schemeClr val="accent2"/>
                </a:solidFill>
                <a:latin typeface="Helvetica Light" panose="020B0403020202020204" pitchFamily="34" charset="0"/>
              </a:rPr>
              <a:t>Did you know there are three types of people?</a:t>
            </a:r>
            <a:endParaRPr lang="en-US" b="1" dirty="0">
              <a:solidFill>
                <a:schemeClr val="accent2"/>
              </a:solidFill>
              <a:latin typeface="Helvetica Light" panose="020B0403020202020204" pitchFamily="34" charset="0"/>
            </a:endParaRPr>
          </a:p>
        </p:txBody>
      </p:sp>
    </p:spTree>
    <p:extLst>
      <p:ext uri="{BB962C8B-B14F-4D97-AF65-F5344CB8AC3E}">
        <p14:creationId xmlns:p14="http://schemas.microsoft.com/office/powerpoint/2010/main" val="156318432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679A810-F7B9-EC4F-AF38-C4422048926B}"/>
              </a:ext>
            </a:extLst>
          </p:cNvPr>
          <p:cNvSpPr/>
          <p:nvPr/>
        </p:nvSpPr>
        <p:spPr>
          <a:xfrm>
            <a:off x="-1698198" y="3737258"/>
            <a:ext cx="9144001" cy="1237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E9B121C-B872-2C45-B42F-19B90A34CB87}"/>
              </a:ext>
            </a:extLst>
          </p:cNvPr>
          <p:cNvSpPr>
            <a:spLocks noGrp="1"/>
          </p:cNvSpPr>
          <p:nvPr>
            <p:ph type="body" idx="1"/>
          </p:nvPr>
        </p:nvSpPr>
        <p:spPr/>
        <p:txBody>
          <a:bodyPr/>
          <a:lstStyle/>
          <a:p>
            <a:endParaRPr lang="en-US" dirty="0"/>
          </a:p>
        </p:txBody>
      </p:sp>
      <p:pic>
        <p:nvPicPr>
          <p:cNvPr id="14" name="Picture 13">
            <a:extLst>
              <a:ext uri="{FF2B5EF4-FFF2-40B4-BE49-F238E27FC236}">
                <a16:creationId xmlns:a16="http://schemas.microsoft.com/office/drawing/2014/main" id="{C020EC71-EC5A-9D47-BC80-FFBE251DE2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9875" b="99000" l="2875" r="95625">
                        <a14:foregroundMark x1="11625" y1="83375" x2="11625" y2="83375"/>
                        <a14:foregroundMark x1="35500" y1="84000" x2="35500" y2="84000"/>
                        <a14:foregroundMark x1="67000" y1="82500" x2="67000" y2="82500"/>
                        <a14:foregroundMark x1="75375" y1="86625" x2="75375" y2="86625"/>
                        <a14:foregroundMark x1="81375" y1="81125" x2="81375" y2="81125"/>
                        <a14:foregroundMark x1="84000" y1="78250" x2="84000" y2="78250"/>
                        <a14:foregroundMark x1="84875" y1="76250" x2="84875" y2="76250"/>
                        <a14:foregroundMark x1="38375" y1="75625" x2="38375" y2="75625"/>
                        <a14:foregroundMark x1="31250" y1="72500" x2="31250" y2="72500"/>
                        <a14:foregroundMark x1="13000" y1="76500" x2="13000" y2="76500"/>
                        <a14:foregroundMark x1="13000" y1="75375" x2="13000" y2="75375"/>
                      </a14:backgroundRemoval>
                    </a14:imgEffect>
                  </a14:imgLayer>
                </a14:imgProps>
              </a:ext>
            </a:extLst>
          </a:blip>
          <a:srcRect t="68750"/>
          <a:stretch/>
        </p:blipFill>
        <p:spPr>
          <a:xfrm>
            <a:off x="252197" y="4634963"/>
            <a:ext cx="2438400" cy="762000"/>
          </a:xfrm>
          <a:prstGeom prst="rect">
            <a:avLst/>
          </a:prstGeom>
        </p:spPr>
      </p:pic>
      <p:pic>
        <p:nvPicPr>
          <p:cNvPr id="20" name="Picture 19">
            <a:extLst>
              <a:ext uri="{FF2B5EF4-FFF2-40B4-BE49-F238E27FC236}">
                <a16:creationId xmlns:a16="http://schemas.microsoft.com/office/drawing/2014/main" id="{50673E0E-E10F-7C41-9781-7C43ADAA348A}"/>
              </a:ext>
            </a:extLst>
          </p:cNvPr>
          <p:cNvPicPr>
            <a:picLocks noChangeAspect="1"/>
          </p:cNvPicPr>
          <p:nvPr/>
        </p:nvPicPr>
        <p:blipFill rotWithShape="1">
          <a:blip r:embed="rId5"/>
          <a:srcRect t="67050" r="65779"/>
          <a:stretch/>
        </p:blipFill>
        <p:spPr>
          <a:xfrm>
            <a:off x="8088161" y="4569583"/>
            <a:ext cx="832100" cy="801197"/>
          </a:xfrm>
          <a:prstGeom prst="rect">
            <a:avLst/>
          </a:prstGeom>
        </p:spPr>
      </p:pic>
      <p:pic>
        <p:nvPicPr>
          <p:cNvPr id="22" name="Picture 21">
            <a:extLst>
              <a:ext uri="{FF2B5EF4-FFF2-40B4-BE49-F238E27FC236}">
                <a16:creationId xmlns:a16="http://schemas.microsoft.com/office/drawing/2014/main" id="{4B95C45D-DDB1-704A-800E-F5C6B075B493}"/>
              </a:ext>
            </a:extLst>
          </p:cNvPr>
          <p:cNvPicPr>
            <a:picLocks noChangeAspect="1"/>
          </p:cNvPicPr>
          <p:nvPr/>
        </p:nvPicPr>
        <p:blipFill rotWithShape="1">
          <a:blip r:embed="rId6">
            <a:extLst>
              <a:ext uri="{BEBA8EAE-BF5A-486C-A8C5-ECC9F3942E4B}">
                <a14:imgProps xmlns:a14="http://schemas.microsoft.com/office/drawing/2010/main">
                  <a14:imgLayer>
                    <a14:imgEffect>
                      <a14:backgroundRemoval t="18777" b="46943" l="34286" r="42353"/>
                    </a14:imgEffect>
                  </a14:imgLayer>
                </a14:imgProps>
              </a:ext>
            </a:extLst>
          </a:blip>
          <a:srcRect l="33333" t="21193" r="56526" b="50000"/>
          <a:stretch/>
        </p:blipFill>
        <p:spPr>
          <a:xfrm>
            <a:off x="1471397" y="4661598"/>
            <a:ext cx="329090" cy="717602"/>
          </a:xfrm>
          <a:prstGeom prst="rect">
            <a:avLst/>
          </a:prstGeom>
        </p:spPr>
      </p:pic>
      <p:pic>
        <p:nvPicPr>
          <p:cNvPr id="25" name="Picture 24">
            <a:extLst>
              <a:ext uri="{FF2B5EF4-FFF2-40B4-BE49-F238E27FC236}">
                <a16:creationId xmlns:a16="http://schemas.microsoft.com/office/drawing/2014/main" id="{21819614-E6EB-774A-BBF8-A78442174C0E}"/>
              </a:ext>
            </a:extLst>
          </p:cNvPr>
          <p:cNvPicPr>
            <a:picLocks noChangeAspect="1"/>
          </p:cNvPicPr>
          <p:nvPr/>
        </p:nvPicPr>
        <p:blipFill rotWithShape="1">
          <a:blip r:embed="rId7"/>
          <a:srcRect l="85421" t="10367" b="74911"/>
          <a:stretch/>
        </p:blipFill>
        <p:spPr>
          <a:xfrm>
            <a:off x="1741334" y="4497318"/>
            <a:ext cx="396882" cy="313185"/>
          </a:xfrm>
          <a:prstGeom prst="rect">
            <a:avLst/>
          </a:prstGeom>
        </p:spPr>
      </p:pic>
      <p:sp>
        <p:nvSpPr>
          <p:cNvPr id="26" name="TextBox 25">
            <a:extLst>
              <a:ext uri="{FF2B5EF4-FFF2-40B4-BE49-F238E27FC236}">
                <a16:creationId xmlns:a16="http://schemas.microsoft.com/office/drawing/2014/main" id="{AEEEB26D-ADAC-4C4B-B4CD-B69BAB766041}"/>
              </a:ext>
            </a:extLst>
          </p:cNvPr>
          <p:cNvSpPr txBox="1"/>
          <p:nvPr/>
        </p:nvSpPr>
        <p:spPr>
          <a:xfrm>
            <a:off x="6558901" y="3850133"/>
            <a:ext cx="2541450" cy="784830"/>
          </a:xfrm>
          <a:prstGeom prst="rect">
            <a:avLst/>
          </a:prstGeom>
          <a:noFill/>
        </p:spPr>
        <p:txBody>
          <a:bodyPr wrap="square" rtlCol="0">
            <a:spAutoFit/>
          </a:bodyPr>
          <a:lstStyle/>
          <a:p>
            <a:r>
              <a:rPr lang="en-US" sz="900" b="1" dirty="0"/>
              <a:t>ACTIVELY DISENGAGED </a:t>
            </a:r>
            <a:br>
              <a:rPr lang="en-US" sz="900" b="1" dirty="0"/>
            </a:br>
            <a:r>
              <a:rPr lang="en-US" sz="900" dirty="0"/>
              <a:t>employees aren’t just unhappy at work; they’re busy acting out their unhappiness. Every day, these workers undermine what their engaged coworkers accomplish. </a:t>
            </a:r>
          </a:p>
        </p:txBody>
      </p:sp>
      <p:sp>
        <p:nvSpPr>
          <p:cNvPr id="27" name="TextBox 26">
            <a:extLst>
              <a:ext uri="{FF2B5EF4-FFF2-40B4-BE49-F238E27FC236}">
                <a16:creationId xmlns:a16="http://schemas.microsoft.com/office/drawing/2014/main" id="{27D220FC-7123-4E41-80FC-C91BEF71225A}"/>
              </a:ext>
            </a:extLst>
          </p:cNvPr>
          <p:cNvSpPr txBox="1"/>
          <p:nvPr/>
        </p:nvSpPr>
        <p:spPr>
          <a:xfrm>
            <a:off x="3400864" y="3850987"/>
            <a:ext cx="2342271" cy="646331"/>
          </a:xfrm>
          <a:prstGeom prst="rect">
            <a:avLst/>
          </a:prstGeom>
          <a:noFill/>
        </p:spPr>
        <p:txBody>
          <a:bodyPr wrap="square" rtlCol="0">
            <a:spAutoFit/>
          </a:bodyPr>
          <a:lstStyle/>
          <a:p>
            <a:r>
              <a:rPr lang="en-US" sz="900" b="1" dirty="0"/>
              <a:t>NOT-ENGAGED</a:t>
            </a:r>
          </a:p>
          <a:p>
            <a:r>
              <a:rPr lang="en-US" sz="900" dirty="0"/>
              <a:t>employees are essentially ‘checked out’. They’re sleepwalking through their workday, putting time, but not energy or passion into their work</a:t>
            </a:r>
          </a:p>
        </p:txBody>
      </p:sp>
      <p:sp>
        <p:nvSpPr>
          <p:cNvPr id="28" name="TextBox 27">
            <a:extLst>
              <a:ext uri="{FF2B5EF4-FFF2-40B4-BE49-F238E27FC236}">
                <a16:creationId xmlns:a16="http://schemas.microsoft.com/office/drawing/2014/main" id="{C980C79F-F87F-7746-9102-3B3A7952F769}"/>
              </a:ext>
            </a:extLst>
          </p:cNvPr>
          <p:cNvSpPr txBox="1"/>
          <p:nvPr/>
        </p:nvSpPr>
        <p:spPr>
          <a:xfrm>
            <a:off x="565258" y="3857736"/>
            <a:ext cx="2342271" cy="784830"/>
          </a:xfrm>
          <a:prstGeom prst="rect">
            <a:avLst/>
          </a:prstGeom>
          <a:noFill/>
        </p:spPr>
        <p:txBody>
          <a:bodyPr wrap="square" rtlCol="0">
            <a:spAutoFit/>
          </a:bodyPr>
          <a:lstStyle/>
          <a:p>
            <a:r>
              <a:rPr lang="en-US" sz="900" b="1" dirty="0"/>
              <a:t>ENGAGED</a:t>
            </a:r>
          </a:p>
          <a:p>
            <a:r>
              <a:rPr lang="en-US" sz="900" dirty="0"/>
              <a:t>employees work with passion and feel a profound connection to their organization. They drive innovation and move the organization forward</a:t>
            </a:r>
          </a:p>
        </p:txBody>
      </p:sp>
      <p:pic>
        <p:nvPicPr>
          <p:cNvPr id="34" name="Picture 33">
            <a:extLst>
              <a:ext uri="{FF2B5EF4-FFF2-40B4-BE49-F238E27FC236}">
                <a16:creationId xmlns:a16="http://schemas.microsoft.com/office/drawing/2014/main" id="{33F244A6-D64E-814A-A79C-AE1EFA67EB06}"/>
              </a:ext>
            </a:extLst>
          </p:cNvPr>
          <p:cNvPicPr>
            <a:picLocks noChangeAspect="1"/>
          </p:cNvPicPr>
          <p:nvPr/>
        </p:nvPicPr>
        <p:blipFill rotWithShape="1">
          <a:blip r:embed="rId8"/>
          <a:srcRect l="71074" t="37248" b="34954"/>
          <a:stretch/>
        </p:blipFill>
        <p:spPr>
          <a:xfrm>
            <a:off x="3917912" y="4624204"/>
            <a:ext cx="769619" cy="739599"/>
          </a:xfrm>
          <a:prstGeom prst="rect">
            <a:avLst/>
          </a:prstGeom>
        </p:spPr>
      </p:pic>
      <p:graphicFrame>
        <p:nvGraphicFramePr>
          <p:cNvPr id="29" name="Chart 28">
            <a:extLst>
              <a:ext uri="{FF2B5EF4-FFF2-40B4-BE49-F238E27FC236}">
                <a16:creationId xmlns:a16="http://schemas.microsoft.com/office/drawing/2014/main" id="{6E9515D0-7C8A-9B44-9AC3-3BBE4A1B58E6}"/>
              </a:ext>
            </a:extLst>
          </p:cNvPr>
          <p:cNvGraphicFramePr/>
          <p:nvPr>
            <p:extLst>
              <p:ext uri="{D42A27DB-BD31-4B8C-83A1-F6EECF244321}">
                <p14:modId xmlns:p14="http://schemas.microsoft.com/office/powerpoint/2010/main" val="3584052014"/>
              </p:ext>
            </p:extLst>
          </p:nvPr>
        </p:nvGraphicFramePr>
        <p:xfrm>
          <a:off x="0" y="975329"/>
          <a:ext cx="9025467" cy="2937160"/>
        </p:xfrm>
        <a:graphic>
          <a:graphicData uri="http://schemas.openxmlformats.org/drawingml/2006/chart">
            <c:chart xmlns:c="http://schemas.openxmlformats.org/drawingml/2006/chart" xmlns:r="http://schemas.openxmlformats.org/officeDocument/2006/relationships" r:id="rId9"/>
          </a:graphicData>
        </a:graphic>
      </p:graphicFrame>
      <p:pic>
        <p:nvPicPr>
          <p:cNvPr id="32" name="Picture 31">
            <a:extLst>
              <a:ext uri="{FF2B5EF4-FFF2-40B4-BE49-F238E27FC236}">
                <a16:creationId xmlns:a16="http://schemas.microsoft.com/office/drawing/2014/main" id="{BDF4176A-A847-1048-8E6F-2556D02BBEAE}"/>
              </a:ext>
            </a:extLst>
          </p:cNvPr>
          <p:cNvPicPr>
            <a:picLocks noChangeAspect="1"/>
          </p:cNvPicPr>
          <p:nvPr/>
        </p:nvPicPr>
        <p:blipFill rotWithShape="1">
          <a:blip r:embed="rId10"/>
          <a:srcRect l="17607" t="66099" r="66395" b="-2337"/>
          <a:stretch/>
        </p:blipFill>
        <p:spPr>
          <a:xfrm flipH="1">
            <a:off x="7215436" y="4561373"/>
            <a:ext cx="379390" cy="859378"/>
          </a:xfrm>
          <a:prstGeom prst="rect">
            <a:avLst/>
          </a:prstGeom>
        </p:spPr>
      </p:pic>
      <p:pic>
        <p:nvPicPr>
          <p:cNvPr id="12" name="Picture 11">
            <a:extLst>
              <a:ext uri="{FF2B5EF4-FFF2-40B4-BE49-F238E27FC236}">
                <a16:creationId xmlns:a16="http://schemas.microsoft.com/office/drawing/2014/main" id="{BFC9AF2E-D4AA-1643-91B5-D8E3B8DDDD2A}"/>
              </a:ext>
            </a:extLst>
          </p:cNvPr>
          <p:cNvPicPr>
            <a:picLocks noChangeAspect="1"/>
          </p:cNvPicPr>
          <p:nvPr/>
        </p:nvPicPr>
        <p:blipFill rotWithShape="1">
          <a:blip r:embed="rId11"/>
          <a:srcRect l="70000" t="72746" r="5154" b="705"/>
          <a:stretch/>
        </p:blipFill>
        <p:spPr>
          <a:xfrm>
            <a:off x="7594827" y="4718007"/>
            <a:ext cx="610907" cy="652773"/>
          </a:xfrm>
          <a:prstGeom prst="rect">
            <a:avLst/>
          </a:prstGeom>
        </p:spPr>
      </p:pic>
      <p:pic>
        <p:nvPicPr>
          <p:cNvPr id="39" name="Picture 38">
            <a:extLst>
              <a:ext uri="{FF2B5EF4-FFF2-40B4-BE49-F238E27FC236}">
                <a16:creationId xmlns:a16="http://schemas.microsoft.com/office/drawing/2014/main" id="{727325C0-268A-0E4C-90E7-A363B7CA8D8E}"/>
              </a:ext>
            </a:extLst>
          </p:cNvPr>
          <p:cNvPicPr>
            <a:picLocks noChangeAspect="1"/>
          </p:cNvPicPr>
          <p:nvPr/>
        </p:nvPicPr>
        <p:blipFill rotWithShape="1">
          <a:blip r:embed="rId7"/>
          <a:srcRect l="50809" t="48816" r="14399" b="7749"/>
          <a:stretch/>
        </p:blipFill>
        <p:spPr>
          <a:xfrm>
            <a:off x="5018365" y="4541990"/>
            <a:ext cx="979679" cy="938825"/>
          </a:xfrm>
          <a:prstGeom prst="rect">
            <a:avLst/>
          </a:prstGeom>
        </p:spPr>
      </p:pic>
      <p:pic>
        <p:nvPicPr>
          <p:cNvPr id="41" name="Picture 40">
            <a:extLst>
              <a:ext uri="{FF2B5EF4-FFF2-40B4-BE49-F238E27FC236}">
                <a16:creationId xmlns:a16="http://schemas.microsoft.com/office/drawing/2014/main" id="{08F595DC-2ACB-5A4F-9052-CC9B6A938FD6}"/>
              </a:ext>
            </a:extLst>
          </p:cNvPr>
          <p:cNvPicPr>
            <a:picLocks noChangeAspect="1"/>
          </p:cNvPicPr>
          <p:nvPr/>
        </p:nvPicPr>
        <p:blipFill rotWithShape="1">
          <a:blip r:embed="rId12">
            <a:extLst>
              <a:ext uri="{BEBA8EAE-BF5A-486C-A8C5-ECC9F3942E4B}">
                <a14:imgProps xmlns:a14="http://schemas.microsoft.com/office/drawing/2010/main">
                  <a14:imgLayer>
                    <a14:imgEffect>
                      <a14:backgroundRemoval t="27155" b="45435" l="2286" r="20575">
                        <a14:foregroundMark x1="10644" y1="40778" x2="10644" y2="40778"/>
                        <a14:foregroundMark x1="16222" y1="31511" x2="16222" y2="31511"/>
                        <a14:foregroundMark x1="18022" y1="30756" x2="18022" y2="30756"/>
                      </a14:backgroundRemoval>
                    </a14:imgEffect>
                  </a14:imgLayer>
                </a14:imgProps>
              </a:ext>
            </a:extLst>
          </a:blip>
          <a:srcRect l="-874" t="24870" r="77139" b="52280"/>
          <a:stretch/>
        </p:blipFill>
        <p:spPr>
          <a:xfrm>
            <a:off x="4395917" y="4709249"/>
            <a:ext cx="239929" cy="230975"/>
          </a:xfrm>
          <a:prstGeom prst="rect">
            <a:avLst/>
          </a:prstGeom>
        </p:spPr>
      </p:pic>
      <p:sp>
        <p:nvSpPr>
          <p:cNvPr id="2" name="TextBox 1">
            <a:extLst>
              <a:ext uri="{FF2B5EF4-FFF2-40B4-BE49-F238E27FC236}">
                <a16:creationId xmlns:a16="http://schemas.microsoft.com/office/drawing/2014/main" id="{D64D1C2C-89FC-0D4D-9894-6CA9D970C9ED}"/>
              </a:ext>
            </a:extLst>
          </p:cNvPr>
          <p:cNvSpPr txBox="1"/>
          <p:nvPr/>
        </p:nvSpPr>
        <p:spPr bwMode="auto">
          <a:xfrm>
            <a:off x="314601" y="5403871"/>
            <a:ext cx="2162451" cy="123111"/>
          </a:xfrm>
          <a:prstGeom prst="rect">
            <a:avLst/>
          </a:prstGeom>
          <a:noFill/>
          <a:ln w="19050" algn="ctr">
            <a:noFill/>
            <a:miter lim="800000"/>
            <a:headEnd/>
            <a:tailEnd/>
          </a:ln>
        </p:spPr>
        <p:txBody>
          <a:bodyPr wrap="none" lIns="0" tIns="0" rIns="0" bIns="0" rtlCol="0">
            <a:spAutoFit/>
          </a:bodyPr>
          <a:lstStyle/>
          <a:p>
            <a:r>
              <a:rPr lang="en-US" sz="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Gallup State of the American Worker Survey</a:t>
            </a:r>
          </a:p>
        </p:txBody>
      </p:sp>
      <p:sp>
        <p:nvSpPr>
          <p:cNvPr id="3" name="TextBox 2">
            <a:extLst>
              <a:ext uri="{FF2B5EF4-FFF2-40B4-BE49-F238E27FC236}">
                <a16:creationId xmlns:a16="http://schemas.microsoft.com/office/drawing/2014/main" id="{7620E429-174C-1C4D-821A-59C5A04D8B59}"/>
              </a:ext>
            </a:extLst>
          </p:cNvPr>
          <p:cNvSpPr txBox="1"/>
          <p:nvPr/>
        </p:nvSpPr>
        <p:spPr bwMode="auto">
          <a:xfrm>
            <a:off x="498088" y="949875"/>
            <a:ext cx="2497873" cy="215444"/>
          </a:xfrm>
          <a:prstGeom prst="rect">
            <a:avLst/>
          </a:prstGeom>
          <a:solidFill>
            <a:schemeClr val="accent2"/>
          </a:solidFill>
          <a:ln w="19050" algn="ctr">
            <a:solidFill>
              <a:schemeClr val="accent2"/>
            </a:solidFill>
            <a:miter lim="800000"/>
            <a:headEnd/>
            <a:tailEnd/>
          </a:ln>
        </p:spPr>
        <p:txBody>
          <a:bodyPr wrap="square" lIns="0" tIns="0" rIns="0" bIns="0" rtlCol="0">
            <a:spAutoFit/>
          </a:bodyPr>
          <a:lstStyle/>
          <a:p>
            <a:pPr marL="173037"/>
            <a:r>
              <a:rPr lang="en-US" sz="1400" dirty="0">
                <a:solidFill>
                  <a:schemeClr val="bg1"/>
                </a:solidFill>
                <a:latin typeface="Helvetica" pitchFamily="2" charset="0"/>
              </a:rPr>
              <a:t>1. Who will be your allies? </a:t>
            </a:r>
          </a:p>
        </p:txBody>
      </p:sp>
      <p:sp>
        <p:nvSpPr>
          <p:cNvPr id="44" name="TextBox 43">
            <a:extLst>
              <a:ext uri="{FF2B5EF4-FFF2-40B4-BE49-F238E27FC236}">
                <a16:creationId xmlns:a16="http://schemas.microsoft.com/office/drawing/2014/main" id="{7E151216-EFEE-7E44-99BB-3D66E818A894}"/>
              </a:ext>
            </a:extLst>
          </p:cNvPr>
          <p:cNvSpPr txBox="1"/>
          <p:nvPr/>
        </p:nvSpPr>
        <p:spPr bwMode="auto">
          <a:xfrm>
            <a:off x="3062258" y="953470"/>
            <a:ext cx="5799859" cy="215444"/>
          </a:xfrm>
          <a:prstGeom prst="rect">
            <a:avLst/>
          </a:prstGeom>
          <a:solidFill>
            <a:schemeClr val="bg1"/>
          </a:solidFill>
          <a:ln w="19050" algn="ctr">
            <a:solidFill>
              <a:schemeClr val="accent2"/>
            </a:solidFill>
            <a:miter lim="800000"/>
            <a:headEnd/>
            <a:tailEnd/>
          </a:ln>
        </p:spPr>
        <p:txBody>
          <a:bodyPr wrap="square" lIns="0" tIns="0" rIns="0" bIns="0" rtlCol="0">
            <a:spAutoFit/>
          </a:bodyPr>
          <a:lstStyle/>
          <a:p>
            <a:r>
              <a:rPr lang="en-US" sz="1400" dirty="0">
                <a:solidFill>
                  <a:schemeClr val="accent2"/>
                </a:solidFill>
                <a:latin typeface="Helvetica" pitchFamily="2" charset="0"/>
              </a:rPr>
              <a:t>  2. Who will you need to intentionally limit your time with?</a:t>
            </a:r>
            <a:endParaRPr lang="en-US" sz="2000" dirty="0">
              <a:solidFill>
                <a:schemeClr val="accent2"/>
              </a:solidFill>
            </a:endParaRPr>
          </a:p>
        </p:txBody>
      </p:sp>
      <p:sp>
        <p:nvSpPr>
          <p:cNvPr id="23" name="Content Placeholder 3">
            <a:extLst>
              <a:ext uri="{FF2B5EF4-FFF2-40B4-BE49-F238E27FC236}">
                <a16:creationId xmlns:a16="http://schemas.microsoft.com/office/drawing/2014/main" id="{59A96CFB-2DD3-ED48-B0F2-5D791A9D3314}"/>
              </a:ext>
            </a:extLst>
          </p:cNvPr>
          <p:cNvSpPr txBox="1">
            <a:spLocks/>
          </p:cNvSpPr>
          <p:nvPr/>
        </p:nvSpPr>
        <p:spPr>
          <a:xfrm>
            <a:off x="3400864" y="44065"/>
            <a:ext cx="5799859" cy="1461422"/>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chemeClr val="accent2"/>
                </a:solidFill>
                <a:latin typeface="Helvetica Light" panose="020B0403020202020204" pitchFamily="34" charset="0"/>
              </a:rPr>
              <a:t>Did you know there are three types of people?</a:t>
            </a:r>
          </a:p>
        </p:txBody>
      </p:sp>
      <p:sp>
        <p:nvSpPr>
          <p:cNvPr id="21" name="Heart 20">
            <a:extLst>
              <a:ext uri="{FF2B5EF4-FFF2-40B4-BE49-F238E27FC236}">
                <a16:creationId xmlns:a16="http://schemas.microsoft.com/office/drawing/2014/main" id="{A592E64E-62F1-194F-B947-13FD314B5A0B}"/>
              </a:ext>
            </a:extLst>
          </p:cNvPr>
          <p:cNvSpPr/>
          <p:nvPr/>
        </p:nvSpPr>
        <p:spPr bwMode="auto">
          <a:xfrm>
            <a:off x="1776240" y="-115275"/>
            <a:ext cx="1301085" cy="1030264"/>
          </a:xfrm>
          <a:prstGeom prst="heart">
            <a:avLst/>
          </a:prstGeom>
          <a:solidFill>
            <a:schemeClr val="accent1"/>
          </a:solidFill>
          <a:ln w="19050"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a:p>
            <a:pPr algn="ctr">
              <a:lnSpc>
                <a:spcPct val="90000"/>
              </a:lnSpc>
            </a:pPr>
            <a:r>
              <a:rPr lang="en-US" sz="1600" b="1" dirty="0">
                <a:solidFill>
                  <a:schemeClr val="bg1"/>
                </a:solidFill>
                <a:latin typeface="+mj-lt"/>
              </a:rPr>
              <a:t>What’s the </a:t>
            </a:r>
          </a:p>
          <a:p>
            <a:pPr algn="ctr">
              <a:lnSpc>
                <a:spcPct val="90000"/>
              </a:lnSpc>
            </a:pPr>
            <a:r>
              <a:rPr lang="en-US" sz="1600" b="1" dirty="0">
                <a:solidFill>
                  <a:schemeClr val="bg1"/>
                </a:solidFill>
                <a:latin typeface="+mj-lt"/>
              </a:rPr>
              <a:t>COVID</a:t>
            </a:r>
          </a:p>
          <a:p>
            <a:pPr algn="ctr">
              <a:lnSpc>
                <a:spcPct val="90000"/>
              </a:lnSpc>
            </a:pPr>
            <a:r>
              <a:rPr lang="en-US" sz="1600" b="1" dirty="0">
                <a:solidFill>
                  <a:schemeClr val="bg1"/>
                </a:solidFill>
                <a:latin typeface="+mj-lt"/>
              </a:rPr>
              <a:t>Factor?</a:t>
            </a:r>
          </a:p>
          <a:p>
            <a:pPr algn="ctr">
              <a:lnSpc>
                <a:spcPct val="90000"/>
              </a:lnSpc>
            </a:pPr>
            <a:endParaRPr lang="en-US" sz="1600" dirty="0">
              <a:solidFill>
                <a:schemeClr val="bg1"/>
              </a:solidFill>
              <a:latin typeface="+mj-lt"/>
            </a:endParaRPr>
          </a:p>
        </p:txBody>
      </p:sp>
      <p:sp>
        <p:nvSpPr>
          <p:cNvPr id="5" name="Rectangle 4">
            <a:extLst>
              <a:ext uri="{FF2B5EF4-FFF2-40B4-BE49-F238E27FC236}">
                <a16:creationId xmlns:a16="http://schemas.microsoft.com/office/drawing/2014/main" id="{E56D5EE8-41B3-F54B-9979-3048D69155FD}"/>
              </a:ext>
            </a:extLst>
          </p:cNvPr>
          <p:cNvSpPr/>
          <p:nvPr/>
        </p:nvSpPr>
        <p:spPr>
          <a:xfrm>
            <a:off x="389422" y="574514"/>
            <a:ext cx="1056700" cy="369332"/>
          </a:xfrm>
          <a:prstGeom prst="rect">
            <a:avLst/>
          </a:prstGeom>
        </p:spPr>
        <p:txBody>
          <a:bodyPr wrap="none">
            <a:spAutoFit/>
          </a:bodyPr>
          <a:lstStyle/>
          <a:p>
            <a:r>
              <a:rPr lang="en-US" dirty="0">
                <a:latin typeface="Helvetica" pitchFamily="2" charset="0"/>
              </a:rPr>
              <a:t>Observe</a:t>
            </a:r>
            <a:endParaRPr lang="en-US" dirty="0"/>
          </a:p>
        </p:txBody>
      </p:sp>
      <p:sp>
        <p:nvSpPr>
          <p:cNvPr id="7" name="TextBox 6">
            <a:extLst>
              <a:ext uri="{FF2B5EF4-FFF2-40B4-BE49-F238E27FC236}">
                <a16:creationId xmlns:a16="http://schemas.microsoft.com/office/drawing/2014/main" id="{7734579A-32AF-FB4B-80E9-CCF16B9A127F}"/>
              </a:ext>
            </a:extLst>
          </p:cNvPr>
          <p:cNvSpPr txBox="1"/>
          <p:nvPr/>
        </p:nvSpPr>
        <p:spPr bwMode="auto">
          <a:xfrm>
            <a:off x="148683" y="475785"/>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sp>
        <p:nvSpPr>
          <p:cNvPr id="8" name="TextBox 7">
            <a:extLst>
              <a:ext uri="{FF2B5EF4-FFF2-40B4-BE49-F238E27FC236}">
                <a16:creationId xmlns:a16="http://schemas.microsoft.com/office/drawing/2014/main" id="{8CF8EE7B-6344-0C47-8038-17570E7A1082}"/>
              </a:ext>
            </a:extLst>
          </p:cNvPr>
          <p:cNvSpPr txBox="1"/>
          <p:nvPr/>
        </p:nvSpPr>
        <p:spPr bwMode="auto">
          <a:xfrm>
            <a:off x="520390" y="5612780"/>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grpSp>
        <p:nvGrpSpPr>
          <p:cNvPr id="11" name="Group 10">
            <a:extLst>
              <a:ext uri="{FF2B5EF4-FFF2-40B4-BE49-F238E27FC236}">
                <a16:creationId xmlns:a16="http://schemas.microsoft.com/office/drawing/2014/main" id="{76AAA71F-31C6-D94E-85D6-A3B8B177A5E5}"/>
              </a:ext>
            </a:extLst>
          </p:cNvPr>
          <p:cNvGrpSpPr/>
          <p:nvPr/>
        </p:nvGrpSpPr>
        <p:grpSpPr>
          <a:xfrm>
            <a:off x="2995960" y="415044"/>
            <a:ext cx="5865563" cy="448895"/>
            <a:chOff x="2995960" y="415044"/>
            <a:chExt cx="5865563" cy="448895"/>
          </a:xfrm>
        </p:grpSpPr>
        <p:sp>
          <p:nvSpPr>
            <p:cNvPr id="9" name="Rectangle 8">
              <a:extLst>
                <a:ext uri="{FF2B5EF4-FFF2-40B4-BE49-F238E27FC236}">
                  <a16:creationId xmlns:a16="http://schemas.microsoft.com/office/drawing/2014/main" id="{7A5BF985-C8C7-034C-8E20-ECA1A3B5460D}"/>
                </a:ext>
              </a:extLst>
            </p:cNvPr>
            <p:cNvSpPr/>
            <p:nvPr/>
          </p:nvSpPr>
          <p:spPr bwMode="auto">
            <a:xfrm>
              <a:off x="2995960" y="415044"/>
              <a:ext cx="5865563" cy="25102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200" b="1" dirty="0">
                  <a:solidFill>
                    <a:schemeClr val="bg1"/>
                  </a:solidFill>
                  <a:latin typeface="+mj-lt"/>
                </a:rPr>
                <a:t>More people will be here. This can affect your morale. Your productivity.</a:t>
              </a:r>
            </a:p>
          </p:txBody>
        </p:sp>
        <p:sp>
          <p:nvSpPr>
            <p:cNvPr id="10" name="Down Arrow 9">
              <a:extLst>
                <a:ext uri="{FF2B5EF4-FFF2-40B4-BE49-F238E27FC236}">
                  <a16:creationId xmlns:a16="http://schemas.microsoft.com/office/drawing/2014/main" id="{F35AA478-0863-4A4B-852A-3BFC904B600E}"/>
                </a:ext>
              </a:extLst>
            </p:cNvPr>
            <p:cNvSpPr/>
            <p:nvPr/>
          </p:nvSpPr>
          <p:spPr bwMode="auto">
            <a:xfrm>
              <a:off x="3523655" y="691526"/>
              <a:ext cx="282628" cy="164536"/>
            </a:xfrm>
            <a:prstGeom prst="downArrow">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1" name="Down Arrow 30">
              <a:extLst>
                <a:ext uri="{FF2B5EF4-FFF2-40B4-BE49-F238E27FC236}">
                  <a16:creationId xmlns:a16="http://schemas.microsoft.com/office/drawing/2014/main" id="{19CB38C6-3695-1340-B26D-1575E464D684}"/>
                </a:ext>
              </a:extLst>
            </p:cNvPr>
            <p:cNvSpPr/>
            <p:nvPr/>
          </p:nvSpPr>
          <p:spPr bwMode="auto">
            <a:xfrm>
              <a:off x="4694583" y="681212"/>
              <a:ext cx="282628" cy="164536"/>
            </a:xfrm>
            <a:prstGeom prst="downArrow">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Down Arrow 34">
              <a:extLst>
                <a:ext uri="{FF2B5EF4-FFF2-40B4-BE49-F238E27FC236}">
                  <a16:creationId xmlns:a16="http://schemas.microsoft.com/office/drawing/2014/main" id="{0D28E5EC-62F2-A848-A799-215086192CF6}"/>
                </a:ext>
              </a:extLst>
            </p:cNvPr>
            <p:cNvSpPr/>
            <p:nvPr/>
          </p:nvSpPr>
          <p:spPr bwMode="auto">
            <a:xfrm>
              <a:off x="5754446" y="696679"/>
              <a:ext cx="282628" cy="164536"/>
            </a:xfrm>
            <a:prstGeom prst="downArrow">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6" name="Down Arrow 35">
              <a:extLst>
                <a:ext uri="{FF2B5EF4-FFF2-40B4-BE49-F238E27FC236}">
                  <a16:creationId xmlns:a16="http://schemas.microsoft.com/office/drawing/2014/main" id="{07C3AF1D-D8F3-1443-82BD-5C30A695C479}"/>
                </a:ext>
              </a:extLst>
            </p:cNvPr>
            <p:cNvSpPr/>
            <p:nvPr/>
          </p:nvSpPr>
          <p:spPr bwMode="auto">
            <a:xfrm>
              <a:off x="6925374" y="686365"/>
              <a:ext cx="282628" cy="164536"/>
            </a:xfrm>
            <a:prstGeom prst="downArrow">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8" name="Down Arrow 37">
              <a:extLst>
                <a:ext uri="{FF2B5EF4-FFF2-40B4-BE49-F238E27FC236}">
                  <a16:creationId xmlns:a16="http://schemas.microsoft.com/office/drawing/2014/main" id="{C95F1E3E-7DE2-D84D-9C92-CABE174AF443}"/>
                </a:ext>
              </a:extLst>
            </p:cNvPr>
            <p:cNvSpPr/>
            <p:nvPr/>
          </p:nvSpPr>
          <p:spPr bwMode="auto">
            <a:xfrm>
              <a:off x="8095076" y="699403"/>
              <a:ext cx="282628" cy="164536"/>
            </a:xfrm>
            <a:prstGeom prst="downArrow">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grpSp>
      <p:sp>
        <p:nvSpPr>
          <p:cNvPr id="6" name="Oval 5">
            <a:extLst>
              <a:ext uri="{FF2B5EF4-FFF2-40B4-BE49-F238E27FC236}">
                <a16:creationId xmlns:a16="http://schemas.microsoft.com/office/drawing/2014/main" id="{193959DF-5ACB-AB47-8043-3AEEF9FFDC78}"/>
              </a:ext>
            </a:extLst>
          </p:cNvPr>
          <p:cNvSpPr/>
          <p:nvPr/>
        </p:nvSpPr>
        <p:spPr bwMode="auto">
          <a:xfrm>
            <a:off x="5198292" y="1135500"/>
            <a:ext cx="2686418" cy="2571588"/>
          </a:xfrm>
          <a:prstGeom prst="ellipse">
            <a:avLst/>
          </a:prstGeom>
          <a:solidFill>
            <a:schemeClr val="accent1"/>
          </a:solidFill>
          <a:ln w="19050" algn="ctr">
            <a:noFill/>
            <a:miter lim="800000"/>
            <a:headEnd/>
            <a:tailEnd/>
          </a:ln>
        </p:spPr>
        <p:txBody>
          <a:bodyPr wrap="none" rtlCol="0" anchor="ctr"/>
          <a:lstStyle/>
          <a:p>
            <a:pPr algn="ctr">
              <a:lnSpc>
                <a:spcPct val="90000"/>
              </a:lnSpc>
            </a:pPr>
            <a:r>
              <a:rPr lang="en-US" sz="1600" b="1" dirty="0" err="1">
                <a:solidFill>
                  <a:schemeClr val="bg1"/>
                </a:solidFill>
                <a:latin typeface="+mj-lt"/>
              </a:rPr>
              <a:t>bit.ly</a:t>
            </a:r>
            <a:r>
              <a:rPr lang="en-US" sz="1600" b="1" dirty="0">
                <a:solidFill>
                  <a:schemeClr val="bg1"/>
                </a:solidFill>
                <a:latin typeface="+mj-lt"/>
              </a:rPr>
              <a:t>/GSICE2020second</a:t>
            </a:r>
          </a:p>
        </p:txBody>
      </p:sp>
    </p:spTree>
    <p:extLst>
      <p:ext uri="{BB962C8B-B14F-4D97-AF65-F5344CB8AC3E}">
        <p14:creationId xmlns:p14="http://schemas.microsoft.com/office/powerpoint/2010/main" val="3238301539"/>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xmlns:p14="http://schemas.microsoft.com/office/powerpoint/2010/main"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8" grpId="1"/>
      <p:bldGraphic spid="29" grpId="0">
        <p:bldAsOne/>
      </p:bldGraphic>
      <p:bldP spid="2" grpId="0"/>
      <p:bldP spid="3" grpId="0" animBg="1"/>
      <p:bldP spid="44" grpId="0" animBg="1"/>
      <p:bldP spid="21"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71876" y="-200875"/>
            <a:ext cx="597605" cy="2385044"/>
            <a:chOff x="5538764" y="756455"/>
            <a:chExt cx="597605" cy="2385044"/>
          </a:xfrm>
          <a:solidFill>
            <a:schemeClr val="accent1">
              <a:lumMod val="90000"/>
              <a:lumOff val="10000"/>
            </a:schemeClr>
          </a:solidFill>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Boss</a:t>
              </a:r>
              <a:endParaRPr lang="en-US" dirty="0">
                <a:solidFill>
                  <a:schemeClr val="tx1">
                    <a:lumMod val="75000"/>
                    <a:lumOff val="25000"/>
                  </a:schemeClr>
                </a:solidFill>
              </a:endParaRPr>
            </a:p>
          </p:txBody>
        </p:sp>
      </p:grpSp>
      <p:grpSp>
        <p:nvGrpSpPr>
          <p:cNvPr id="16" name="Group 15">
            <a:extLst>
              <a:ext uri="{FF2B5EF4-FFF2-40B4-BE49-F238E27FC236}">
                <a16:creationId xmlns:a16="http://schemas.microsoft.com/office/drawing/2014/main" id="{BCBB79BB-E9CD-1B43-9EF9-7E78A57B401E}"/>
              </a:ext>
            </a:extLst>
          </p:cNvPr>
          <p:cNvGrpSpPr/>
          <p:nvPr/>
        </p:nvGrpSpPr>
        <p:grpSpPr>
          <a:xfrm>
            <a:off x="-100698" y="531678"/>
            <a:ext cx="623013" cy="2174024"/>
            <a:chOff x="3273262" y="1487718"/>
            <a:chExt cx="623013" cy="2174024"/>
          </a:xfrm>
          <a:solidFill>
            <a:schemeClr val="accent1">
              <a:lumMod val="90000"/>
              <a:lumOff val="10000"/>
            </a:schemeClr>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46507" y="2311973"/>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2147" y="-14213"/>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522316" y="2184169"/>
            <a:ext cx="3033547" cy="585257"/>
            <a:chOff x="3888902" y="3131820"/>
            <a:chExt cx="3033547" cy="585257"/>
          </a:xfrm>
          <a:solidFill>
            <a:schemeClr val="accent2"/>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2" y="3131820"/>
              <a:ext cx="2175378"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bg1"/>
                  </a:solidFill>
                  <a:latin typeface="Helvetica Neue Light"/>
                  <a:cs typeface="Helvetica Neue Light"/>
                </a:rPr>
                <a:t>Your Team</a:t>
              </a:r>
              <a:endParaRPr lang="en-US" dirty="0">
                <a:solidFill>
                  <a:schemeClr val="bg1"/>
                </a:solidFill>
              </a:endParaRPr>
            </a:p>
          </p:txBody>
        </p:sp>
      </p:grpSp>
      <p:sp>
        <p:nvSpPr>
          <p:cNvPr id="34" name="Rectangle 33">
            <a:extLst>
              <a:ext uri="{FF2B5EF4-FFF2-40B4-BE49-F238E27FC236}">
                <a16:creationId xmlns:a16="http://schemas.microsoft.com/office/drawing/2014/main" id="{45615393-986A-224A-A142-FBE16A5E1A8B}"/>
              </a:ext>
            </a:extLst>
          </p:cNvPr>
          <p:cNvSpPr/>
          <p:nvPr/>
        </p:nvSpPr>
        <p:spPr bwMode="auto">
          <a:xfrm>
            <a:off x="513927" y="470231"/>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Tree>
    <p:extLst>
      <p:ext uri="{BB962C8B-B14F-4D97-AF65-F5344CB8AC3E}">
        <p14:creationId xmlns:p14="http://schemas.microsoft.com/office/powerpoint/2010/main" val="258920806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5615393-986A-224A-A142-FBE16A5E1A8B}"/>
              </a:ext>
            </a:extLst>
          </p:cNvPr>
          <p:cNvSpPr/>
          <p:nvPr/>
        </p:nvSpPr>
        <p:spPr bwMode="auto">
          <a:xfrm>
            <a:off x="466325" y="417051"/>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179280"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18218" y="-278279"/>
            <a:ext cx="597605" cy="2604578"/>
            <a:chOff x="5538764" y="756455"/>
            <a:chExt cx="597605" cy="2385044"/>
          </a:xfrm>
          <a:solidFill>
            <a:schemeClr val="accent1">
              <a:lumMod val="90000"/>
              <a:lumOff val="10000"/>
            </a:schemeClr>
          </a:solidFill>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Boss</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55805" y="-67393"/>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458266" y="2118243"/>
            <a:ext cx="3033548" cy="585257"/>
            <a:chOff x="3888901" y="3131820"/>
            <a:chExt cx="3033548" cy="585257"/>
          </a:xfrm>
          <a:solidFill>
            <a:schemeClr val="accent1">
              <a:lumMod val="90000"/>
              <a:lumOff val="10000"/>
            </a:schemeClr>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1" y="3131820"/>
              <a:ext cx="2185465"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grpSp>
        <p:nvGrpSpPr>
          <p:cNvPr id="16" name="Group 15">
            <a:extLst>
              <a:ext uri="{FF2B5EF4-FFF2-40B4-BE49-F238E27FC236}">
                <a16:creationId xmlns:a16="http://schemas.microsoft.com/office/drawing/2014/main" id="{BCBB79BB-E9CD-1B43-9EF9-7E78A57B401E}"/>
              </a:ext>
            </a:extLst>
          </p:cNvPr>
          <p:cNvGrpSpPr/>
          <p:nvPr/>
        </p:nvGrpSpPr>
        <p:grpSpPr>
          <a:xfrm>
            <a:off x="-118155" y="466439"/>
            <a:ext cx="586509" cy="2174024"/>
            <a:chOff x="3273262" y="1657853"/>
            <a:chExt cx="586509" cy="2174024"/>
          </a:xfrm>
          <a:solidFill>
            <a:schemeClr val="accent4"/>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10003" y="2482108"/>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bg1"/>
                  </a:solidFill>
                  <a:latin typeface="Helvetica Neue Light"/>
                  <a:cs typeface="Helvetica Neue Light"/>
                </a:rPr>
                <a:t>Your Organization</a:t>
              </a:r>
              <a:endParaRPr lang="en-US" dirty="0">
                <a:solidFill>
                  <a:schemeClr val="bg1"/>
                </a:solidFill>
              </a:endParaRPr>
            </a:p>
          </p:txBody>
        </p:sp>
      </p:grpSp>
      <p:sp>
        <p:nvSpPr>
          <p:cNvPr id="5" name="Content Placeholder 4">
            <a:extLst>
              <a:ext uri="{FF2B5EF4-FFF2-40B4-BE49-F238E27FC236}">
                <a16:creationId xmlns:a16="http://schemas.microsoft.com/office/drawing/2014/main" id="{3618E69D-BE39-0E48-9394-AC76C2E4B2E2}"/>
              </a:ext>
            </a:extLst>
          </p:cNvPr>
          <p:cNvSpPr>
            <a:spLocks noGrp="1"/>
          </p:cNvSpPr>
          <p:nvPr>
            <p:ph idx="1"/>
          </p:nvPr>
        </p:nvSpPr>
        <p:spPr/>
        <p:txBody>
          <a:bodyPr/>
          <a:lstStyle/>
          <a:p>
            <a:endParaRPr lang="en-US" dirty="0"/>
          </a:p>
        </p:txBody>
      </p:sp>
      <p:sp>
        <p:nvSpPr>
          <p:cNvPr id="7" name="Title 6">
            <a:extLst>
              <a:ext uri="{FF2B5EF4-FFF2-40B4-BE49-F238E27FC236}">
                <a16:creationId xmlns:a16="http://schemas.microsoft.com/office/drawing/2014/main" id="{AEADB5C1-84B3-D440-B330-A677EC9EDB7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109689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Content Placeholder 7">
            <a:extLst>
              <a:ext uri="{FF2B5EF4-FFF2-40B4-BE49-F238E27FC236}">
                <a16:creationId xmlns:a16="http://schemas.microsoft.com/office/drawing/2014/main" id="{275E980F-52BA-8549-A458-E8537FD257D6}"/>
              </a:ext>
            </a:extLst>
          </p:cNvPr>
          <p:cNvPicPr>
            <a:picLocks noChangeAspect="1"/>
          </p:cNvPicPr>
          <p:nvPr/>
        </p:nvPicPr>
        <p:blipFill rotWithShape="1">
          <a:blip r:embed="rId3"/>
          <a:srcRect r="57347"/>
          <a:stretch/>
        </p:blipFill>
        <p:spPr>
          <a:xfrm flipH="1">
            <a:off x="-5494" y="-81189"/>
            <a:ext cx="9337316" cy="5138928"/>
          </a:xfrm>
          <a:prstGeom prst="rect">
            <a:avLst/>
          </a:prstGeom>
        </p:spPr>
      </p:pic>
      <p:sp>
        <p:nvSpPr>
          <p:cNvPr id="34" name="Rectangle 33">
            <a:extLst>
              <a:ext uri="{FF2B5EF4-FFF2-40B4-BE49-F238E27FC236}">
                <a16:creationId xmlns:a16="http://schemas.microsoft.com/office/drawing/2014/main" id="{45615393-986A-224A-A142-FBE16A5E1A8B}"/>
              </a:ext>
            </a:extLst>
          </p:cNvPr>
          <p:cNvSpPr/>
          <p:nvPr/>
        </p:nvSpPr>
        <p:spPr bwMode="auto">
          <a:xfrm>
            <a:off x="466325" y="417051"/>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179280"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4"/>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18218" y="-278279"/>
            <a:ext cx="597605" cy="2604578"/>
            <a:chOff x="5538764" y="756455"/>
            <a:chExt cx="597605" cy="2385044"/>
          </a:xfrm>
          <a:solidFill>
            <a:schemeClr val="accent1">
              <a:lumMod val="90000"/>
              <a:lumOff val="10000"/>
            </a:schemeClr>
          </a:solidFill>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Boss</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55805" y="-67393"/>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458266" y="2118243"/>
            <a:ext cx="3033548" cy="585257"/>
            <a:chOff x="3888901" y="3131820"/>
            <a:chExt cx="3033548" cy="585257"/>
          </a:xfrm>
          <a:solidFill>
            <a:schemeClr val="accent1">
              <a:lumMod val="90000"/>
              <a:lumOff val="10000"/>
            </a:schemeClr>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1" y="3131820"/>
              <a:ext cx="2185465"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graphicFrame>
        <p:nvGraphicFramePr>
          <p:cNvPr id="18" name="Content Placeholder 3">
            <a:extLst>
              <a:ext uri="{FF2B5EF4-FFF2-40B4-BE49-F238E27FC236}">
                <a16:creationId xmlns:a16="http://schemas.microsoft.com/office/drawing/2014/main" id="{17A58142-FBAB-5544-B1AB-D08551A71260}"/>
              </a:ext>
            </a:extLst>
          </p:cNvPr>
          <p:cNvGraphicFramePr>
            <a:graphicFrameLocks noGrp="1"/>
          </p:cNvGraphicFramePr>
          <p:nvPr>
            <p:ph idx="1"/>
            <p:extLst>
              <p:ext uri="{D42A27DB-BD31-4B8C-83A1-F6EECF244321}">
                <p14:modId xmlns:p14="http://schemas.microsoft.com/office/powerpoint/2010/main" val="1682565211"/>
              </p:ext>
            </p:extLst>
          </p:nvPr>
        </p:nvGraphicFramePr>
        <p:xfrm>
          <a:off x="2702779" y="1622287"/>
          <a:ext cx="5217612" cy="32667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F5186A8F-B753-4348-8150-1115695D791E}"/>
              </a:ext>
            </a:extLst>
          </p:cNvPr>
          <p:cNvSpPr txBox="1"/>
          <p:nvPr/>
        </p:nvSpPr>
        <p:spPr>
          <a:xfrm>
            <a:off x="3262162" y="1447749"/>
            <a:ext cx="1873079" cy="784830"/>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Sense of personal achievement</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Advancement </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Growth</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Responsibility</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Stimulating work</a:t>
            </a:r>
          </a:p>
        </p:txBody>
      </p:sp>
      <p:sp>
        <p:nvSpPr>
          <p:cNvPr id="22" name="TextBox 21">
            <a:extLst>
              <a:ext uri="{FF2B5EF4-FFF2-40B4-BE49-F238E27FC236}">
                <a16:creationId xmlns:a16="http://schemas.microsoft.com/office/drawing/2014/main" id="{50F1DD6D-C00D-EA47-B3AC-CA2508FB28C8}"/>
              </a:ext>
            </a:extLst>
          </p:cNvPr>
          <p:cNvSpPr txBox="1"/>
          <p:nvPr/>
        </p:nvSpPr>
        <p:spPr>
          <a:xfrm>
            <a:off x="3008585" y="2282556"/>
            <a:ext cx="1585628" cy="507831"/>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Self-Control (autonomy)</a:t>
            </a:r>
          </a:p>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 Status</a:t>
            </a:r>
          </a:p>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Recognition</a:t>
            </a:r>
          </a:p>
        </p:txBody>
      </p:sp>
      <p:sp>
        <p:nvSpPr>
          <p:cNvPr id="23" name="TextBox 22">
            <a:extLst>
              <a:ext uri="{FF2B5EF4-FFF2-40B4-BE49-F238E27FC236}">
                <a16:creationId xmlns:a16="http://schemas.microsoft.com/office/drawing/2014/main" id="{F748E366-E7DD-3344-AF29-C5E02082A3AB}"/>
              </a:ext>
            </a:extLst>
          </p:cNvPr>
          <p:cNvSpPr txBox="1"/>
          <p:nvPr/>
        </p:nvSpPr>
        <p:spPr>
          <a:xfrm>
            <a:off x="2704673" y="2920350"/>
            <a:ext cx="1316033" cy="646331"/>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accent4">
                    <a:lumMod val="75000"/>
                  </a:schemeClr>
                </a:solidFill>
                <a:latin typeface="Tw Cen MT" panose="020B0602020104020603" pitchFamily="34" charset="77"/>
              </a:rPr>
              <a:t>Professional Relationships,</a:t>
            </a:r>
          </a:p>
          <a:p>
            <a:pPr marL="171450" indent="-112713">
              <a:buFont typeface="Arial" panose="020B0604020202020204" pitchFamily="34" charset="0"/>
              <a:buChar char="•"/>
            </a:pPr>
            <a:r>
              <a:rPr lang="en-US" sz="900" b="1" dirty="0">
                <a:solidFill>
                  <a:schemeClr val="accent4">
                    <a:lumMod val="75000"/>
                  </a:schemeClr>
                </a:solidFill>
                <a:latin typeface="Tw Cen MT" panose="020B0602020104020603" pitchFamily="34" charset="77"/>
              </a:rPr>
              <a:t>Supervision</a:t>
            </a:r>
          </a:p>
          <a:p>
            <a:endParaRPr lang="en-US" sz="900" b="1" dirty="0">
              <a:solidFill>
                <a:schemeClr val="accent4">
                  <a:lumMod val="75000"/>
                </a:schemeClr>
              </a:solidFill>
              <a:latin typeface="Tw Cen MT" panose="020B0602020104020603" pitchFamily="34" charset="77"/>
            </a:endParaRPr>
          </a:p>
        </p:txBody>
      </p:sp>
      <p:sp>
        <p:nvSpPr>
          <p:cNvPr id="24" name="TextBox 23">
            <a:extLst>
              <a:ext uri="{FF2B5EF4-FFF2-40B4-BE49-F238E27FC236}">
                <a16:creationId xmlns:a16="http://schemas.microsoft.com/office/drawing/2014/main" id="{FDFA9CE7-D8CD-1F4D-908C-785EAF5FAB0E}"/>
              </a:ext>
            </a:extLst>
          </p:cNvPr>
          <p:cNvSpPr txBox="1"/>
          <p:nvPr/>
        </p:nvSpPr>
        <p:spPr>
          <a:xfrm>
            <a:off x="2432790" y="3566681"/>
            <a:ext cx="953218" cy="507831"/>
          </a:xfrm>
          <a:prstGeom prst="rect">
            <a:avLst/>
          </a:prstGeom>
          <a:noFill/>
        </p:spPr>
        <p:txBody>
          <a:bodyPr wrap="square" rtlCol="0">
            <a:spAutoFit/>
          </a:bodyPr>
          <a:lstStyle/>
          <a:p>
            <a:pPr marL="114300" indent="-109538">
              <a:buFont typeface="Arial" panose="020B0604020202020204" pitchFamily="34" charset="0"/>
              <a:buChar char="•"/>
            </a:pPr>
            <a:r>
              <a:rPr lang="en-US" sz="900" b="1" dirty="0">
                <a:solidFill>
                  <a:schemeClr val="accent2"/>
                </a:solidFill>
                <a:latin typeface="Tw Cen MT" panose="020B0602020104020603" pitchFamily="34" charset="77"/>
              </a:rPr>
              <a:t>Work environment</a:t>
            </a:r>
          </a:p>
          <a:p>
            <a:pPr marL="114300" indent="-109538">
              <a:buFont typeface="Arial" panose="020B0604020202020204" pitchFamily="34" charset="0"/>
              <a:buChar char="•"/>
            </a:pPr>
            <a:r>
              <a:rPr lang="en-US" sz="900" b="1" dirty="0">
                <a:solidFill>
                  <a:schemeClr val="accent2"/>
                </a:solidFill>
                <a:latin typeface="Tw Cen MT" panose="020B0602020104020603" pitchFamily="34" charset="77"/>
              </a:rPr>
              <a:t>Org. policies</a:t>
            </a:r>
          </a:p>
        </p:txBody>
      </p:sp>
      <p:sp>
        <p:nvSpPr>
          <p:cNvPr id="25" name="TextBox 24">
            <a:extLst>
              <a:ext uri="{FF2B5EF4-FFF2-40B4-BE49-F238E27FC236}">
                <a16:creationId xmlns:a16="http://schemas.microsoft.com/office/drawing/2014/main" id="{0E1D2F49-69AD-F349-A8B9-CB3FA55B5ABC}"/>
              </a:ext>
            </a:extLst>
          </p:cNvPr>
          <p:cNvSpPr txBox="1"/>
          <p:nvPr/>
        </p:nvSpPr>
        <p:spPr>
          <a:xfrm>
            <a:off x="1875640" y="4293127"/>
            <a:ext cx="1147369" cy="369332"/>
          </a:xfrm>
          <a:prstGeom prst="rect">
            <a:avLst/>
          </a:prstGeom>
          <a:noFill/>
        </p:spPr>
        <p:txBody>
          <a:bodyPr wrap="square" rtlCol="0">
            <a:spAutoFit/>
          </a:bodyPr>
          <a:lstStyle/>
          <a:p>
            <a:pPr marL="114300" indent="-114300">
              <a:buFont typeface="Arial" panose="020B0604020202020204" pitchFamily="34" charset="0"/>
              <a:buChar char="•"/>
            </a:pPr>
            <a:r>
              <a:rPr lang="en-US" sz="900" b="1" dirty="0">
                <a:solidFill>
                  <a:srgbClr val="C00000"/>
                </a:solidFill>
                <a:latin typeface="Tw Cen MT" panose="020B0602020104020603" pitchFamily="34" charset="77"/>
              </a:rPr>
              <a:t>Job security</a:t>
            </a:r>
          </a:p>
          <a:p>
            <a:pPr marL="114300" indent="-114300">
              <a:buFont typeface="Arial" panose="020B0604020202020204" pitchFamily="34" charset="0"/>
              <a:buChar char="•"/>
            </a:pPr>
            <a:r>
              <a:rPr lang="en-US" sz="900" b="1" dirty="0">
                <a:solidFill>
                  <a:srgbClr val="C00000"/>
                </a:solidFill>
                <a:latin typeface="Tw Cen MT" panose="020B0602020104020603" pitchFamily="34" charset="77"/>
              </a:rPr>
              <a:t>Salary/benefits</a:t>
            </a:r>
          </a:p>
        </p:txBody>
      </p:sp>
      <p:sp>
        <p:nvSpPr>
          <p:cNvPr id="26" name="TextBox 25">
            <a:extLst>
              <a:ext uri="{FF2B5EF4-FFF2-40B4-BE49-F238E27FC236}">
                <a16:creationId xmlns:a16="http://schemas.microsoft.com/office/drawing/2014/main" id="{733BDA13-6884-E346-A575-C2FE640CAB4E}"/>
              </a:ext>
            </a:extLst>
          </p:cNvPr>
          <p:cNvSpPr txBox="1"/>
          <p:nvPr/>
        </p:nvSpPr>
        <p:spPr>
          <a:xfrm>
            <a:off x="5881839" y="1693717"/>
            <a:ext cx="2327507" cy="369332"/>
          </a:xfrm>
          <a:prstGeom prst="rect">
            <a:avLst/>
          </a:prstGeom>
          <a:noFill/>
        </p:spPr>
        <p:txBody>
          <a:bodyPr wrap="square" rtlCol="0">
            <a:spAutoFit/>
          </a:bodyPr>
          <a:lstStyle/>
          <a:p>
            <a:r>
              <a:rPr lang="en-US" sz="900" b="1" dirty="0">
                <a:solidFill>
                  <a:schemeClr val="accent5"/>
                </a:solidFill>
                <a:latin typeface="Tw Cen MT" panose="020B0602020104020603" pitchFamily="34" charset="77"/>
              </a:rPr>
              <a:t>Achieving one’s potential, being creative, serving a cause, contributing to society</a:t>
            </a:r>
          </a:p>
        </p:txBody>
      </p:sp>
      <p:sp>
        <p:nvSpPr>
          <p:cNvPr id="27" name="TextBox 26">
            <a:extLst>
              <a:ext uri="{FF2B5EF4-FFF2-40B4-BE49-F238E27FC236}">
                <a16:creationId xmlns:a16="http://schemas.microsoft.com/office/drawing/2014/main" id="{5BB49BE4-AAB1-7348-954B-62187A278FA7}"/>
              </a:ext>
            </a:extLst>
          </p:cNvPr>
          <p:cNvSpPr txBox="1"/>
          <p:nvPr/>
        </p:nvSpPr>
        <p:spPr>
          <a:xfrm>
            <a:off x="6350448" y="2361974"/>
            <a:ext cx="2006172" cy="369332"/>
          </a:xfrm>
          <a:prstGeom prst="rect">
            <a:avLst/>
          </a:prstGeom>
          <a:noFill/>
        </p:spPr>
        <p:txBody>
          <a:bodyPr wrap="square" rtlCol="0">
            <a:spAutoFit/>
          </a:bodyPr>
          <a:lstStyle/>
          <a:p>
            <a:r>
              <a:rPr lang="en-US" sz="900" b="1" dirty="0">
                <a:solidFill>
                  <a:schemeClr val="accent6"/>
                </a:solidFill>
                <a:latin typeface="Tw Cen MT" panose="020B0602020104020603" pitchFamily="34" charset="77"/>
              </a:rPr>
              <a:t>Prestige, self-respect, competence, self confidence, sense of self worth</a:t>
            </a:r>
          </a:p>
        </p:txBody>
      </p:sp>
      <p:sp>
        <p:nvSpPr>
          <p:cNvPr id="35" name="TextBox 34">
            <a:extLst>
              <a:ext uri="{FF2B5EF4-FFF2-40B4-BE49-F238E27FC236}">
                <a16:creationId xmlns:a16="http://schemas.microsoft.com/office/drawing/2014/main" id="{3DA659B4-34AE-C74E-8125-CE08370988C8}"/>
              </a:ext>
            </a:extLst>
          </p:cNvPr>
          <p:cNvSpPr txBox="1"/>
          <p:nvPr/>
        </p:nvSpPr>
        <p:spPr>
          <a:xfrm>
            <a:off x="6840099" y="2996268"/>
            <a:ext cx="1949514" cy="369332"/>
          </a:xfrm>
          <a:prstGeom prst="rect">
            <a:avLst/>
          </a:prstGeom>
          <a:noFill/>
        </p:spPr>
        <p:txBody>
          <a:bodyPr wrap="square" rtlCol="0">
            <a:spAutoFit/>
          </a:bodyPr>
          <a:lstStyle/>
          <a:p>
            <a:r>
              <a:rPr lang="en-US" sz="900" b="1" dirty="0">
                <a:solidFill>
                  <a:schemeClr val="accent4">
                    <a:lumMod val="75000"/>
                  </a:schemeClr>
                </a:solidFill>
                <a:latin typeface="Tw Cen MT" panose="020B0602020104020603" pitchFamily="34" charset="77"/>
              </a:rPr>
              <a:t>Friends, affiliation, affection, relationships, love</a:t>
            </a:r>
          </a:p>
        </p:txBody>
      </p:sp>
      <p:sp>
        <p:nvSpPr>
          <p:cNvPr id="40" name="TextBox 39">
            <a:extLst>
              <a:ext uri="{FF2B5EF4-FFF2-40B4-BE49-F238E27FC236}">
                <a16:creationId xmlns:a16="http://schemas.microsoft.com/office/drawing/2014/main" id="{8CD3113E-A1E4-654B-A1BE-BF5FCFCE5C19}"/>
              </a:ext>
            </a:extLst>
          </p:cNvPr>
          <p:cNvSpPr txBox="1"/>
          <p:nvPr/>
        </p:nvSpPr>
        <p:spPr>
          <a:xfrm>
            <a:off x="7229968" y="3619934"/>
            <a:ext cx="2026662" cy="584775"/>
          </a:xfrm>
          <a:prstGeom prst="rect">
            <a:avLst/>
          </a:prstGeom>
          <a:noFill/>
        </p:spPr>
        <p:txBody>
          <a:bodyPr wrap="square" rtlCol="0">
            <a:spAutoFit/>
          </a:bodyPr>
          <a:lstStyle/>
          <a:p>
            <a:r>
              <a:rPr lang="en-US" sz="800" b="1" dirty="0">
                <a:solidFill>
                  <a:schemeClr val="accent2"/>
                </a:solidFill>
                <a:latin typeface="Tw Cen MT" panose="020B0602020104020603" pitchFamily="34" charset="77"/>
              </a:rPr>
              <a:t>Both physical (security, shelter, protection, law and order, health insurance, pension plans, secure job) and psychological freedom from fear and anxiety</a:t>
            </a:r>
          </a:p>
        </p:txBody>
      </p:sp>
      <p:sp>
        <p:nvSpPr>
          <p:cNvPr id="41" name="TextBox 40">
            <a:extLst>
              <a:ext uri="{FF2B5EF4-FFF2-40B4-BE49-F238E27FC236}">
                <a16:creationId xmlns:a16="http://schemas.microsoft.com/office/drawing/2014/main" id="{1EE9C252-A3DD-4D45-A304-2B6A65EE63EC}"/>
              </a:ext>
            </a:extLst>
          </p:cNvPr>
          <p:cNvSpPr txBox="1"/>
          <p:nvPr/>
        </p:nvSpPr>
        <p:spPr>
          <a:xfrm>
            <a:off x="7968994" y="4437132"/>
            <a:ext cx="1101689" cy="507831"/>
          </a:xfrm>
          <a:prstGeom prst="rect">
            <a:avLst/>
          </a:prstGeom>
          <a:noFill/>
        </p:spPr>
        <p:txBody>
          <a:bodyPr wrap="square" rtlCol="0">
            <a:spAutoFit/>
          </a:bodyPr>
          <a:lstStyle/>
          <a:p>
            <a:r>
              <a:rPr lang="en-US" sz="900" b="1" dirty="0">
                <a:solidFill>
                  <a:srgbClr val="C00000"/>
                </a:solidFill>
                <a:latin typeface="Tw Cen MT" panose="020B0602020104020603" pitchFamily="34" charset="77"/>
              </a:rPr>
              <a:t>Basic survival needs such as food and water</a:t>
            </a:r>
          </a:p>
        </p:txBody>
      </p:sp>
      <p:sp>
        <p:nvSpPr>
          <p:cNvPr id="43" name="TextBox 42">
            <a:extLst>
              <a:ext uri="{FF2B5EF4-FFF2-40B4-BE49-F238E27FC236}">
                <a16:creationId xmlns:a16="http://schemas.microsoft.com/office/drawing/2014/main" id="{5F2D5BA8-9463-EB4F-ABCA-5C724608C650}"/>
              </a:ext>
            </a:extLst>
          </p:cNvPr>
          <p:cNvSpPr txBox="1"/>
          <p:nvPr/>
        </p:nvSpPr>
        <p:spPr>
          <a:xfrm>
            <a:off x="4924165" y="1040732"/>
            <a:ext cx="3229274" cy="438582"/>
          </a:xfrm>
          <a:prstGeom prst="rect">
            <a:avLst/>
          </a:prstGeom>
          <a:noFill/>
        </p:spPr>
        <p:txBody>
          <a:bodyPr wrap="square" rtlCol="0">
            <a:spAutoFit/>
          </a:bodyPr>
          <a:lstStyle/>
          <a:p>
            <a:pPr algn="ctr"/>
            <a:r>
              <a:rPr lang="en-US" sz="1100" b="1" dirty="0">
                <a:latin typeface="Tw Cen MT" panose="020B0602020104020603" pitchFamily="34" charset="77"/>
              </a:rPr>
              <a:t>Abraham Maslow’s </a:t>
            </a:r>
          </a:p>
          <a:p>
            <a:pPr algn="ctr"/>
            <a:r>
              <a:rPr lang="en-US" sz="1100" b="1" dirty="0">
                <a:latin typeface="Tw Cen MT" panose="020B0602020104020603" pitchFamily="34" charset="77"/>
              </a:rPr>
              <a:t>Hierarchy of Needs (1943)</a:t>
            </a:r>
          </a:p>
        </p:txBody>
      </p:sp>
      <p:sp>
        <p:nvSpPr>
          <p:cNvPr id="42" name="TextBox 41">
            <a:extLst>
              <a:ext uri="{FF2B5EF4-FFF2-40B4-BE49-F238E27FC236}">
                <a16:creationId xmlns:a16="http://schemas.microsoft.com/office/drawing/2014/main" id="{A5B8292D-5D94-1745-8011-FF0253776FC3}"/>
              </a:ext>
            </a:extLst>
          </p:cNvPr>
          <p:cNvSpPr txBox="1"/>
          <p:nvPr/>
        </p:nvSpPr>
        <p:spPr>
          <a:xfrm>
            <a:off x="2243758" y="972785"/>
            <a:ext cx="3500633" cy="430887"/>
          </a:xfrm>
          <a:prstGeom prst="rect">
            <a:avLst/>
          </a:prstGeom>
          <a:noFill/>
        </p:spPr>
        <p:txBody>
          <a:bodyPr wrap="square" rtlCol="0">
            <a:spAutoFit/>
          </a:bodyPr>
          <a:lstStyle/>
          <a:p>
            <a:pPr algn="ctr"/>
            <a:r>
              <a:rPr lang="en-US" sz="1100" b="1" dirty="0">
                <a:latin typeface="Tw Cen MT" panose="020B0602020104020603" pitchFamily="34" charset="77"/>
              </a:rPr>
              <a:t>Frederic Herzberg </a:t>
            </a:r>
          </a:p>
          <a:p>
            <a:pPr algn="ctr"/>
            <a:r>
              <a:rPr lang="en-US" sz="1100" b="1" dirty="0">
                <a:latin typeface="Tw Cen MT" panose="020B0602020104020603" pitchFamily="34" charset="77"/>
              </a:rPr>
              <a:t>Theory of Motivation 1968</a:t>
            </a:r>
          </a:p>
        </p:txBody>
      </p:sp>
      <p:grpSp>
        <p:nvGrpSpPr>
          <p:cNvPr id="16" name="Group 15">
            <a:extLst>
              <a:ext uri="{FF2B5EF4-FFF2-40B4-BE49-F238E27FC236}">
                <a16:creationId xmlns:a16="http://schemas.microsoft.com/office/drawing/2014/main" id="{BCBB79BB-E9CD-1B43-9EF9-7E78A57B401E}"/>
              </a:ext>
            </a:extLst>
          </p:cNvPr>
          <p:cNvGrpSpPr/>
          <p:nvPr/>
        </p:nvGrpSpPr>
        <p:grpSpPr>
          <a:xfrm>
            <a:off x="-118155" y="466439"/>
            <a:ext cx="586509" cy="2174024"/>
            <a:chOff x="3273262" y="1657853"/>
            <a:chExt cx="586509" cy="2174024"/>
          </a:xfrm>
          <a:solidFill>
            <a:schemeClr val="accent4"/>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10003" y="2482108"/>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bg1"/>
                  </a:solidFill>
                  <a:latin typeface="Helvetica Neue Light"/>
                  <a:cs typeface="Helvetica Neue Light"/>
                </a:rPr>
                <a:t>Your Organization</a:t>
              </a:r>
              <a:endParaRPr lang="en-US" dirty="0">
                <a:solidFill>
                  <a:schemeClr val="bg1"/>
                </a:solidFill>
              </a:endParaRPr>
            </a:p>
          </p:txBody>
        </p:sp>
      </p:grpSp>
      <p:sp>
        <p:nvSpPr>
          <p:cNvPr id="46" name="TextBox 45">
            <a:extLst>
              <a:ext uri="{FF2B5EF4-FFF2-40B4-BE49-F238E27FC236}">
                <a16:creationId xmlns:a16="http://schemas.microsoft.com/office/drawing/2014/main" id="{18E7E7FE-94E6-FA42-A102-36CBCC16710C}"/>
              </a:ext>
            </a:extLst>
          </p:cNvPr>
          <p:cNvSpPr txBox="1"/>
          <p:nvPr/>
        </p:nvSpPr>
        <p:spPr bwMode="auto">
          <a:xfrm>
            <a:off x="2698719" y="-177033"/>
            <a:ext cx="6527593" cy="954107"/>
          </a:xfrm>
          <a:prstGeom prst="rect">
            <a:avLst/>
          </a:prstGeom>
          <a:noFill/>
          <a:ln w="19050" algn="ctr">
            <a:noFill/>
            <a:miter lim="800000"/>
            <a:headEnd/>
            <a:tailEnd/>
          </a:ln>
        </p:spPr>
        <p:txBody>
          <a:bodyPr wrap="square" lIns="0" tIns="0" rIns="0" bIns="0" rtlCol="0">
            <a:spAutoFit/>
          </a:bodyPr>
          <a:lstStyle/>
          <a:p>
            <a:endParaRPr lang="en-US" sz="1200" dirty="0"/>
          </a:p>
          <a:p>
            <a:r>
              <a:rPr lang="en-US" sz="1600" dirty="0">
                <a:solidFill>
                  <a:schemeClr val="accent2"/>
                </a:solidFill>
                <a:latin typeface="Helvetica Light" panose="020B0403020202020204" pitchFamily="34" charset="0"/>
                <a:ea typeface="ＭＳ 明朝"/>
                <a:cs typeface="Times New Roman"/>
              </a:rPr>
              <a:t>Do you feel you can do your best work? If not, why not?</a:t>
            </a:r>
          </a:p>
          <a:p>
            <a:r>
              <a:rPr lang="en-US" sz="900" i="1" dirty="0">
                <a:solidFill>
                  <a:schemeClr val="accent2"/>
                </a:solidFill>
                <a:latin typeface="Helvetica Light" panose="020B0403020202020204" pitchFamily="34" charset="0"/>
                <a:ea typeface="ＭＳ 明朝"/>
                <a:cs typeface="Times New Roman"/>
              </a:rPr>
              <a:t> (e.g.: is it the organizational values? The relationships? Do you have what you need to do what is expected of you?)</a:t>
            </a:r>
            <a:endParaRPr lang="en-US" sz="900" i="1" dirty="0">
              <a:ea typeface="ＭＳ 明朝"/>
              <a:cs typeface="Times New Roman"/>
            </a:endParaRPr>
          </a:p>
          <a:p>
            <a:pPr marL="171450" indent="-171450">
              <a:buFont typeface="Arial"/>
              <a:buChar char="•"/>
            </a:pPr>
            <a:endParaRPr lang="en-US" sz="1200" dirty="0">
              <a:ea typeface="ＭＳ 明朝"/>
              <a:cs typeface="Times New Roman"/>
            </a:endParaRPr>
          </a:p>
          <a:p>
            <a:endParaRPr lang="en-US" sz="1200" dirty="0">
              <a:ea typeface="ＭＳ 明朝"/>
              <a:cs typeface="Times New Roman"/>
            </a:endParaRPr>
          </a:p>
        </p:txBody>
      </p:sp>
      <p:cxnSp>
        <p:nvCxnSpPr>
          <p:cNvPr id="5" name="Straight Connector 4">
            <a:extLst>
              <a:ext uri="{FF2B5EF4-FFF2-40B4-BE49-F238E27FC236}">
                <a16:creationId xmlns:a16="http://schemas.microsoft.com/office/drawing/2014/main" id="{ED7CB060-4189-5E44-ABC0-8E0137B130FA}"/>
              </a:ext>
            </a:extLst>
          </p:cNvPr>
          <p:cNvCxnSpPr>
            <a:cxnSpLocks/>
          </p:cNvCxnSpPr>
          <p:nvPr/>
        </p:nvCxnSpPr>
        <p:spPr>
          <a:xfrm flipH="1">
            <a:off x="1671782" y="4239489"/>
            <a:ext cx="7213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DE8C288-2948-2747-8524-BD2F22AAA9F2}"/>
              </a:ext>
            </a:extLst>
          </p:cNvPr>
          <p:cNvCxnSpPr>
            <a:cxnSpLocks/>
          </p:cNvCxnSpPr>
          <p:nvPr/>
        </p:nvCxnSpPr>
        <p:spPr>
          <a:xfrm flipH="1">
            <a:off x="2060941" y="3585153"/>
            <a:ext cx="65750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D4E5A51-BC6C-104B-B566-1E4335BE80E2}"/>
              </a:ext>
            </a:extLst>
          </p:cNvPr>
          <p:cNvCxnSpPr>
            <a:cxnSpLocks/>
          </p:cNvCxnSpPr>
          <p:nvPr/>
        </p:nvCxnSpPr>
        <p:spPr>
          <a:xfrm flipH="1">
            <a:off x="2449325" y="2920350"/>
            <a:ext cx="58401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7A9602F-C2CB-244C-A243-0762634DE19A}"/>
              </a:ext>
            </a:extLst>
          </p:cNvPr>
          <p:cNvCxnSpPr>
            <a:cxnSpLocks/>
          </p:cNvCxnSpPr>
          <p:nvPr/>
        </p:nvCxnSpPr>
        <p:spPr>
          <a:xfrm flipH="1">
            <a:off x="2789383" y="2282556"/>
            <a:ext cx="52831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766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20" grpId="0"/>
      <p:bldP spid="22" grpId="0"/>
      <p:bldP spid="23" grpId="0"/>
      <p:bldP spid="24" grpId="0"/>
      <p:bldP spid="25" grpId="0"/>
      <p:bldP spid="26" grpId="0"/>
      <p:bldP spid="27" grpId="0"/>
      <p:bldP spid="35"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Content Placeholder 7">
            <a:extLst>
              <a:ext uri="{FF2B5EF4-FFF2-40B4-BE49-F238E27FC236}">
                <a16:creationId xmlns:a16="http://schemas.microsoft.com/office/drawing/2014/main" id="{275E980F-52BA-8549-A458-E8537FD257D6}"/>
              </a:ext>
            </a:extLst>
          </p:cNvPr>
          <p:cNvPicPr>
            <a:picLocks noChangeAspect="1"/>
          </p:cNvPicPr>
          <p:nvPr/>
        </p:nvPicPr>
        <p:blipFill rotWithShape="1">
          <a:blip r:embed="rId3"/>
          <a:srcRect r="57347"/>
          <a:stretch/>
        </p:blipFill>
        <p:spPr>
          <a:xfrm flipH="1">
            <a:off x="-5494" y="-81189"/>
            <a:ext cx="9337316" cy="5138928"/>
          </a:xfrm>
          <a:prstGeom prst="rect">
            <a:avLst/>
          </a:prstGeom>
        </p:spPr>
      </p:pic>
      <p:sp>
        <p:nvSpPr>
          <p:cNvPr id="34" name="Rectangle 33">
            <a:extLst>
              <a:ext uri="{FF2B5EF4-FFF2-40B4-BE49-F238E27FC236}">
                <a16:creationId xmlns:a16="http://schemas.microsoft.com/office/drawing/2014/main" id="{45615393-986A-224A-A142-FBE16A5E1A8B}"/>
              </a:ext>
            </a:extLst>
          </p:cNvPr>
          <p:cNvSpPr/>
          <p:nvPr/>
        </p:nvSpPr>
        <p:spPr bwMode="auto">
          <a:xfrm>
            <a:off x="466325" y="417051"/>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179280"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4"/>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18218" y="-278279"/>
            <a:ext cx="597605" cy="2604578"/>
            <a:chOff x="5538764" y="756455"/>
            <a:chExt cx="597605" cy="2385044"/>
          </a:xfrm>
          <a:solidFill>
            <a:schemeClr val="accent1">
              <a:lumMod val="90000"/>
              <a:lumOff val="10000"/>
            </a:schemeClr>
          </a:solidFill>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Boss</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55805" y="-67393"/>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458266" y="2118243"/>
            <a:ext cx="3033548" cy="585257"/>
            <a:chOff x="3888901" y="3131820"/>
            <a:chExt cx="3033548" cy="585257"/>
          </a:xfrm>
          <a:solidFill>
            <a:schemeClr val="accent1">
              <a:lumMod val="90000"/>
              <a:lumOff val="10000"/>
            </a:schemeClr>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1" y="3131820"/>
              <a:ext cx="2185465"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pic>
        <p:nvPicPr>
          <p:cNvPr id="36" name="Picture 35">
            <a:extLst>
              <a:ext uri="{FF2B5EF4-FFF2-40B4-BE49-F238E27FC236}">
                <a16:creationId xmlns:a16="http://schemas.microsoft.com/office/drawing/2014/main" id="{D14AE8EB-B7D4-064C-B8C9-19CF0C3F0043}"/>
              </a:ext>
            </a:extLst>
          </p:cNvPr>
          <p:cNvPicPr>
            <a:picLocks noChangeAspect="1"/>
          </p:cNvPicPr>
          <p:nvPr/>
        </p:nvPicPr>
        <p:blipFill rotWithShape="1">
          <a:blip r:embed="rId5"/>
          <a:srcRect t="61100"/>
          <a:stretch/>
        </p:blipFill>
        <p:spPr>
          <a:xfrm>
            <a:off x="-86948" y="2933005"/>
            <a:ext cx="9541190" cy="2180814"/>
          </a:xfrm>
          <a:prstGeom prst="rect">
            <a:avLst/>
          </a:prstGeom>
          <a:ln w="28575">
            <a:solidFill>
              <a:schemeClr val="bg1"/>
            </a:solidFill>
          </a:ln>
        </p:spPr>
      </p:pic>
      <p:graphicFrame>
        <p:nvGraphicFramePr>
          <p:cNvPr id="18" name="Content Placeholder 3">
            <a:extLst>
              <a:ext uri="{FF2B5EF4-FFF2-40B4-BE49-F238E27FC236}">
                <a16:creationId xmlns:a16="http://schemas.microsoft.com/office/drawing/2014/main" id="{17A58142-FBAB-5544-B1AB-D08551A71260}"/>
              </a:ext>
            </a:extLst>
          </p:cNvPr>
          <p:cNvGraphicFramePr>
            <a:graphicFrameLocks noGrp="1"/>
          </p:cNvGraphicFramePr>
          <p:nvPr>
            <p:ph idx="1"/>
          </p:nvPr>
        </p:nvGraphicFramePr>
        <p:xfrm>
          <a:off x="2702779" y="1622287"/>
          <a:ext cx="5217612" cy="32667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F5186A8F-B753-4348-8150-1115695D791E}"/>
              </a:ext>
            </a:extLst>
          </p:cNvPr>
          <p:cNvSpPr txBox="1"/>
          <p:nvPr/>
        </p:nvSpPr>
        <p:spPr>
          <a:xfrm>
            <a:off x="3262162" y="1447749"/>
            <a:ext cx="1873079" cy="784830"/>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Sense of personal achievement</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Advancement </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Growth</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Responsibility</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Stimulating work</a:t>
            </a:r>
          </a:p>
        </p:txBody>
      </p:sp>
      <p:sp>
        <p:nvSpPr>
          <p:cNvPr id="22" name="TextBox 21">
            <a:extLst>
              <a:ext uri="{FF2B5EF4-FFF2-40B4-BE49-F238E27FC236}">
                <a16:creationId xmlns:a16="http://schemas.microsoft.com/office/drawing/2014/main" id="{50F1DD6D-C00D-EA47-B3AC-CA2508FB28C8}"/>
              </a:ext>
            </a:extLst>
          </p:cNvPr>
          <p:cNvSpPr txBox="1"/>
          <p:nvPr/>
        </p:nvSpPr>
        <p:spPr>
          <a:xfrm>
            <a:off x="3008585" y="2282556"/>
            <a:ext cx="1585628" cy="507831"/>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Self-Control (autonomy)</a:t>
            </a:r>
          </a:p>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 Status</a:t>
            </a:r>
          </a:p>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Recognition</a:t>
            </a:r>
          </a:p>
        </p:txBody>
      </p:sp>
      <p:sp>
        <p:nvSpPr>
          <p:cNvPr id="23" name="TextBox 22">
            <a:extLst>
              <a:ext uri="{FF2B5EF4-FFF2-40B4-BE49-F238E27FC236}">
                <a16:creationId xmlns:a16="http://schemas.microsoft.com/office/drawing/2014/main" id="{F748E366-E7DD-3344-AF29-C5E02082A3AB}"/>
              </a:ext>
            </a:extLst>
          </p:cNvPr>
          <p:cNvSpPr txBox="1"/>
          <p:nvPr/>
        </p:nvSpPr>
        <p:spPr>
          <a:xfrm>
            <a:off x="2704673" y="2920350"/>
            <a:ext cx="1316033" cy="646331"/>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bg1"/>
                </a:solidFill>
                <a:latin typeface="Tw Cen MT" panose="020B0602020104020603" pitchFamily="34" charset="77"/>
              </a:rPr>
              <a:t>Professional Relationships,</a:t>
            </a:r>
          </a:p>
          <a:p>
            <a:pPr marL="171450" indent="-112713">
              <a:buFont typeface="Arial" panose="020B0604020202020204" pitchFamily="34" charset="0"/>
              <a:buChar char="•"/>
            </a:pPr>
            <a:r>
              <a:rPr lang="en-US" sz="900" b="1" dirty="0">
                <a:solidFill>
                  <a:schemeClr val="bg1"/>
                </a:solidFill>
                <a:latin typeface="Tw Cen MT" panose="020B0602020104020603" pitchFamily="34" charset="77"/>
              </a:rPr>
              <a:t>Supervision</a:t>
            </a:r>
          </a:p>
          <a:p>
            <a:endParaRPr lang="en-US" sz="900" b="1" dirty="0">
              <a:solidFill>
                <a:schemeClr val="bg1"/>
              </a:solidFill>
              <a:latin typeface="Tw Cen MT" panose="020B0602020104020603" pitchFamily="34" charset="77"/>
            </a:endParaRPr>
          </a:p>
        </p:txBody>
      </p:sp>
      <p:sp>
        <p:nvSpPr>
          <p:cNvPr id="24" name="TextBox 23">
            <a:extLst>
              <a:ext uri="{FF2B5EF4-FFF2-40B4-BE49-F238E27FC236}">
                <a16:creationId xmlns:a16="http://schemas.microsoft.com/office/drawing/2014/main" id="{FDFA9CE7-D8CD-1F4D-908C-785EAF5FAB0E}"/>
              </a:ext>
            </a:extLst>
          </p:cNvPr>
          <p:cNvSpPr txBox="1"/>
          <p:nvPr/>
        </p:nvSpPr>
        <p:spPr>
          <a:xfrm>
            <a:off x="2432790" y="3566681"/>
            <a:ext cx="953218" cy="507831"/>
          </a:xfrm>
          <a:prstGeom prst="rect">
            <a:avLst/>
          </a:prstGeom>
          <a:noFill/>
        </p:spPr>
        <p:txBody>
          <a:bodyPr wrap="square" rtlCol="0">
            <a:spAutoFit/>
          </a:bodyPr>
          <a:lstStyle/>
          <a:p>
            <a:pPr marL="114300" indent="-109538">
              <a:buFont typeface="Arial" panose="020B0604020202020204" pitchFamily="34" charset="0"/>
              <a:buChar char="•"/>
            </a:pPr>
            <a:r>
              <a:rPr lang="en-US" sz="900" b="1" dirty="0">
                <a:solidFill>
                  <a:schemeClr val="bg1"/>
                </a:solidFill>
                <a:latin typeface="Tw Cen MT" panose="020B0602020104020603" pitchFamily="34" charset="77"/>
              </a:rPr>
              <a:t>Work environment</a:t>
            </a:r>
          </a:p>
          <a:p>
            <a:pPr marL="114300" indent="-109538">
              <a:buFont typeface="Arial" panose="020B0604020202020204" pitchFamily="34" charset="0"/>
              <a:buChar char="•"/>
            </a:pPr>
            <a:r>
              <a:rPr lang="en-US" sz="900" b="1" dirty="0">
                <a:solidFill>
                  <a:schemeClr val="bg1"/>
                </a:solidFill>
                <a:latin typeface="Tw Cen MT" panose="020B0602020104020603" pitchFamily="34" charset="77"/>
              </a:rPr>
              <a:t>Org. policies</a:t>
            </a:r>
          </a:p>
        </p:txBody>
      </p:sp>
      <p:sp>
        <p:nvSpPr>
          <p:cNvPr id="25" name="TextBox 24">
            <a:extLst>
              <a:ext uri="{FF2B5EF4-FFF2-40B4-BE49-F238E27FC236}">
                <a16:creationId xmlns:a16="http://schemas.microsoft.com/office/drawing/2014/main" id="{0E1D2F49-69AD-F349-A8B9-CB3FA55B5ABC}"/>
              </a:ext>
            </a:extLst>
          </p:cNvPr>
          <p:cNvSpPr txBox="1"/>
          <p:nvPr/>
        </p:nvSpPr>
        <p:spPr>
          <a:xfrm>
            <a:off x="1875640" y="4293127"/>
            <a:ext cx="1147369" cy="369332"/>
          </a:xfrm>
          <a:prstGeom prst="rect">
            <a:avLst/>
          </a:prstGeom>
          <a:noFill/>
        </p:spPr>
        <p:txBody>
          <a:bodyPr wrap="square" rtlCol="0">
            <a:spAutoFit/>
          </a:bodyPr>
          <a:lstStyle/>
          <a:p>
            <a:pPr marL="114300" indent="-114300">
              <a:buFont typeface="Arial" panose="020B0604020202020204" pitchFamily="34" charset="0"/>
              <a:buChar char="•"/>
            </a:pPr>
            <a:r>
              <a:rPr lang="en-US" sz="900" b="1" dirty="0">
                <a:solidFill>
                  <a:schemeClr val="bg1"/>
                </a:solidFill>
                <a:latin typeface="Tw Cen MT" panose="020B0602020104020603" pitchFamily="34" charset="77"/>
              </a:rPr>
              <a:t>Job security</a:t>
            </a:r>
          </a:p>
          <a:p>
            <a:pPr marL="114300" indent="-114300">
              <a:buFont typeface="Arial" panose="020B0604020202020204" pitchFamily="34" charset="0"/>
              <a:buChar char="•"/>
            </a:pPr>
            <a:r>
              <a:rPr lang="en-US" sz="900" b="1" dirty="0">
                <a:solidFill>
                  <a:schemeClr val="bg1"/>
                </a:solidFill>
                <a:latin typeface="Tw Cen MT" panose="020B0602020104020603" pitchFamily="34" charset="77"/>
              </a:rPr>
              <a:t>Salary/benefits</a:t>
            </a:r>
          </a:p>
        </p:txBody>
      </p:sp>
      <p:sp>
        <p:nvSpPr>
          <p:cNvPr id="26" name="TextBox 25">
            <a:extLst>
              <a:ext uri="{FF2B5EF4-FFF2-40B4-BE49-F238E27FC236}">
                <a16:creationId xmlns:a16="http://schemas.microsoft.com/office/drawing/2014/main" id="{733BDA13-6884-E346-A575-C2FE640CAB4E}"/>
              </a:ext>
            </a:extLst>
          </p:cNvPr>
          <p:cNvSpPr txBox="1"/>
          <p:nvPr/>
        </p:nvSpPr>
        <p:spPr>
          <a:xfrm>
            <a:off x="5881839" y="1693717"/>
            <a:ext cx="2327507" cy="369332"/>
          </a:xfrm>
          <a:prstGeom prst="rect">
            <a:avLst/>
          </a:prstGeom>
          <a:noFill/>
        </p:spPr>
        <p:txBody>
          <a:bodyPr wrap="square" rtlCol="0">
            <a:spAutoFit/>
          </a:bodyPr>
          <a:lstStyle/>
          <a:p>
            <a:r>
              <a:rPr lang="en-US" sz="900" b="1" dirty="0">
                <a:solidFill>
                  <a:schemeClr val="accent5"/>
                </a:solidFill>
                <a:latin typeface="Tw Cen MT" panose="020B0602020104020603" pitchFamily="34" charset="77"/>
              </a:rPr>
              <a:t>Achieving one’s potential, being creative, serving a cause, contributing to society</a:t>
            </a:r>
          </a:p>
        </p:txBody>
      </p:sp>
      <p:sp>
        <p:nvSpPr>
          <p:cNvPr id="27" name="TextBox 26">
            <a:extLst>
              <a:ext uri="{FF2B5EF4-FFF2-40B4-BE49-F238E27FC236}">
                <a16:creationId xmlns:a16="http://schemas.microsoft.com/office/drawing/2014/main" id="{5BB49BE4-AAB1-7348-954B-62187A278FA7}"/>
              </a:ext>
            </a:extLst>
          </p:cNvPr>
          <p:cNvSpPr txBox="1"/>
          <p:nvPr/>
        </p:nvSpPr>
        <p:spPr>
          <a:xfrm>
            <a:off x="6350448" y="2361974"/>
            <a:ext cx="2006172" cy="369332"/>
          </a:xfrm>
          <a:prstGeom prst="rect">
            <a:avLst/>
          </a:prstGeom>
          <a:noFill/>
        </p:spPr>
        <p:txBody>
          <a:bodyPr wrap="square" rtlCol="0">
            <a:spAutoFit/>
          </a:bodyPr>
          <a:lstStyle/>
          <a:p>
            <a:r>
              <a:rPr lang="en-US" sz="900" b="1" dirty="0">
                <a:solidFill>
                  <a:schemeClr val="accent6"/>
                </a:solidFill>
                <a:latin typeface="Tw Cen MT" panose="020B0602020104020603" pitchFamily="34" charset="77"/>
              </a:rPr>
              <a:t>Prestige, self-respect, competence, self confidence, sense of self worth</a:t>
            </a:r>
          </a:p>
        </p:txBody>
      </p:sp>
      <p:sp>
        <p:nvSpPr>
          <p:cNvPr id="35" name="TextBox 34">
            <a:extLst>
              <a:ext uri="{FF2B5EF4-FFF2-40B4-BE49-F238E27FC236}">
                <a16:creationId xmlns:a16="http://schemas.microsoft.com/office/drawing/2014/main" id="{3DA659B4-34AE-C74E-8125-CE08370988C8}"/>
              </a:ext>
            </a:extLst>
          </p:cNvPr>
          <p:cNvSpPr txBox="1"/>
          <p:nvPr/>
        </p:nvSpPr>
        <p:spPr>
          <a:xfrm>
            <a:off x="6840099" y="2996268"/>
            <a:ext cx="1949514" cy="369332"/>
          </a:xfrm>
          <a:prstGeom prst="rect">
            <a:avLst/>
          </a:prstGeom>
          <a:noFill/>
        </p:spPr>
        <p:txBody>
          <a:bodyPr wrap="square" rtlCol="0">
            <a:spAutoFit/>
          </a:bodyPr>
          <a:lstStyle/>
          <a:p>
            <a:r>
              <a:rPr lang="en-US" sz="900" b="1" dirty="0">
                <a:solidFill>
                  <a:schemeClr val="bg1"/>
                </a:solidFill>
                <a:latin typeface="Tw Cen MT" panose="020B0602020104020603" pitchFamily="34" charset="77"/>
              </a:rPr>
              <a:t>Friends, affiliation, affection, relationships, love</a:t>
            </a:r>
          </a:p>
        </p:txBody>
      </p:sp>
      <p:sp>
        <p:nvSpPr>
          <p:cNvPr id="40" name="TextBox 39">
            <a:extLst>
              <a:ext uri="{FF2B5EF4-FFF2-40B4-BE49-F238E27FC236}">
                <a16:creationId xmlns:a16="http://schemas.microsoft.com/office/drawing/2014/main" id="{8CD3113E-A1E4-654B-A1BE-BF5FCFCE5C19}"/>
              </a:ext>
            </a:extLst>
          </p:cNvPr>
          <p:cNvSpPr txBox="1"/>
          <p:nvPr/>
        </p:nvSpPr>
        <p:spPr>
          <a:xfrm>
            <a:off x="7283754" y="3619934"/>
            <a:ext cx="2026662" cy="584775"/>
          </a:xfrm>
          <a:prstGeom prst="rect">
            <a:avLst/>
          </a:prstGeom>
          <a:noFill/>
        </p:spPr>
        <p:txBody>
          <a:bodyPr wrap="square" rtlCol="0">
            <a:spAutoFit/>
          </a:bodyPr>
          <a:lstStyle/>
          <a:p>
            <a:r>
              <a:rPr lang="en-US" sz="800" b="1" dirty="0">
                <a:solidFill>
                  <a:schemeClr val="bg1"/>
                </a:solidFill>
                <a:latin typeface="Tw Cen MT" panose="020B0602020104020603" pitchFamily="34" charset="77"/>
              </a:rPr>
              <a:t>Both physical (security, shelter, protection, law and order, health insurance, pension plans, secure job) and psychological freedom from fear and anxiety</a:t>
            </a:r>
          </a:p>
        </p:txBody>
      </p:sp>
      <p:sp>
        <p:nvSpPr>
          <p:cNvPr id="41" name="TextBox 40">
            <a:extLst>
              <a:ext uri="{FF2B5EF4-FFF2-40B4-BE49-F238E27FC236}">
                <a16:creationId xmlns:a16="http://schemas.microsoft.com/office/drawing/2014/main" id="{1EE9C252-A3DD-4D45-A304-2B6A65EE63EC}"/>
              </a:ext>
            </a:extLst>
          </p:cNvPr>
          <p:cNvSpPr txBox="1"/>
          <p:nvPr/>
        </p:nvSpPr>
        <p:spPr>
          <a:xfrm>
            <a:off x="7968994" y="4437132"/>
            <a:ext cx="1101689" cy="507831"/>
          </a:xfrm>
          <a:prstGeom prst="rect">
            <a:avLst/>
          </a:prstGeom>
          <a:noFill/>
        </p:spPr>
        <p:txBody>
          <a:bodyPr wrap="square" rtlCol="0">
            <a:spAutoFit/>
          </a:bodyPr>
          <a:lstStyle/>
          <a:p>
            <a:r>
              <a:rPr lang="en-US" sz="900" b="1" dirty="0">
                <a:solidFill>
                  <a:schemeClr val="bg1"/>
                </a:solidFill>
                <a:latin typeface="Tw Cen MT" panose="020B0602020104020603" pitchFamily="34" charset="77"/>
              </a:rPr>
              <a:t>Basic survival needs such as food and water</a:t>
            </a:r>
          </a:p>
        </p:txBody>
      </p:sp>
      <p:sp>
        <p:nvSpPr>
          <p:cNvPr id="43" name="TextBox 42">
            <a:extLst>
              <a:ext uri="{FF2B5EF4-FFF2-40B4-BE49-F238E27FC236}">
                <a16:creationId xmlns:a16="http://schemas.microsoft.com/office/drawing/2014/main" id="{5F2D5BA8-9463-EB4F-ABCA-5C724608C650}"/>
              </a:ext>
            </a:extLst>
          </p:cNvPr>
          <p:cNvSpPr txBox="1"/>
          <p:nvPr/>
        </p:nvSpPr>
        <p:spPr>
          <a:xfrm>
            <a:off x="4924165" y="1040732"/>
            <a:ext cx="3229274" cy="438582"/>
          </a:xfrm>
          <a:prstGeom prst="rect">
            <a:avLst/>
          </a:prstGeom>
          <a:noFill/>
        </p:spPr>
        <p:txBody>
          <a:bodyPr wrap="square" rtlCol="0">
            <a:spAutoFit/>
          </a:bodyPr>
          <a:lstStyle/>
          <a:p>
            <a:pPr algn="ctr"/>
            <a:r>
              <a:rPr lang="en-US" sz="1100" b="1" dirty="0">
                <a:latin typeface="Tw Cen MT" panose="020B0602020104020603" pitchFamily="34" charset="77"/>
              </a:rPr>
              <a:t>Abraham Maslow’s </a:t>
            </a:r>
          </a:p>
          <a:p>
            <a:pPr algn="ctr"/>
            <a:r>
              <a:rPr lang="en-US" sz="1100" b="1" dirty="0">
                <a:latin typeface="Tw Cen MT" panose="020B0602020104020603" pitchFamily="34" charset="77"/>
              </a:rPr>
              <a:t>Hierarchy of Needs (1943)</a:t>
            </a:r>
          </a:p>
        </p:txBody>
      </p:sp>
      <p:sp>
        <p:nvSpPr>
          <p:cNvPr id="42" name="TextBox 41">
            <a:extLst>
              <a:ext uri="{FF2B5EF4-FFF2-40B4-BE49-F238E27FC236}">
                <a16:creationId xmlns:a16="http://schemas.microsoft.com/office/drawing/2014/main" id="{A5B8292D-5D94-1745-8011-FF0253776FC3}"/>
              </a:ext>
            </a:extLst>
          </p:cNvPr>
          <p:cNvSpPr txBox="1"/>
          <p:nvPr/>
        </p:nvSpPr>
        <p:spPr>
          <a:xfrm>
            <a:off x="2243758" y="972785"/>
            <a:ext cx="3500633" cy="430887"/>
          </a:xfrm>
          <a:prstGeom prst="rect">
            <a:avLst/>
          </a:prstGeom>
          <a:noFill/>
        </p:spPr>
        <p:txBody>
          <a:bodyPr wrap="square" rtlCol="0">
            <a:spAutoFit/>
          </a:bodyPr>
          <a:lstStyle/>
          <a:p>
            <a:pPr algn="ctr"/>
            <a:r>
              <a:rPr lang="en-US" sz="1100" b="1" dirty="0">
                <a:latin typeface="Tw Cen MT" panose="020B0602020104020603" pitchFamily="34" charset="77"/>
              </a:rPr>
              <a:t>Frederic Herzberg </a:t>
            </a:r>
          </a:p>
          <a:p>
            <a:pPr algn="ctr"/>
            <a:r>
              <a:rPr lang="en-US" sz="1100" b="1" dirty="0">
                <a:latin typeface="Tw Cen MT" panose="020B0602020104020603" pitchFamily="34" charset="77"/>
              </a:rPr>
              <a:t>Theory of Motivation 1968</a:t>
            </a:r>
          </a:p>
        </p:txBody>
      </p:sp>
      <p:grpSp>
        <p:nvGrpSpPr>
          <p:cNvPr id="16" name="Group 15">
            <a:extLst>
              <a:ext uri="{FF2B5EF4-FFF2-40B4-BE49-F238E27FC236}">
                <a16:creationId xmlns:a16="http://schemas.microsoft.com/office/drawing/2014/main" id="{BCBB79BB-E9CD-1B43-9EF9-7E78A57B401E}"/>
              </a:ext>
            </a:extLst>
          </p:cNvPr>
          <p:cNvGrpSpPr/>
          <p:nvPr/>
        </p:nvGrpSpPr>
        <p:grpSpPr>
          <a:xfrm>
            <a:off x="-118155" y="466439"/>
            <a:ext cx="586509" cy="2174024"/>
            <a:chOff x="3273262" y="1657853"/>
            <a:chExt cx="586509" cy="2174024"/>
          </a:xfrm>
          <a:solidFill>
            <a:schemeClr val="accent4"/>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10003" y="2482108"/>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bg1"/>
                  </a:solidFill>
                  <a:latin typeface="Helvetica Neue Light"/>
                  <a:cs typeface="Helvetica Neue Light"/>
                </a:rPr>
                <a:t>Your Organization</a:t>
              </a:r>
              <a:endParaRPr lang="en-US" dirty="0">
                <a:solidFill>
                  <a:schemeClr val="bg1"/>
                </a:solidFill>
              </a:endParaRPr>
            </a:p>
          </p:txBody>
        </p:sp>
      </p:grpSp>
      <p:sp>
        <p:nvSpPr>
          <p:cNvPr id="46" name="TextBox 45">
            <a:extLst>
              <a:ext uri="{FF2B5EF4-FFF2-40B4-BE49-F238E27FC236}">
                <a16:creationId xmlns:a16="http://schemas.microsoft.com/office/drawing/2014/main" id="{18E7E7FE-94E6-FA42-A102-36CBCC16710C}"/>
              </a:ext>
            </a:extLst>
          </p:cNvPr>
          <p:cNvSpPr txBox="1"/>
          <p:nvPr/>
        </p:nvSpPr>
        <p:spPr bwMode="auto">
          <a:xfrm>
            <a:off x="2698719" y="-177033"/>
            <a:ext cx="6527593" cy="954107"/>
          </a:xfrm>
          <a:prstGeom prst="rect">
            <a:avLst/>
          </a:prstGeom>
          <a:noFill/>
          <a:ln w="19050" algn="ctr">
            <a:noFill/>
            <a:miter lim="800000"/>
            <a:headEnd/>
            <a:tailEnd/>
          </a:ln>
        </p:spPr>
        <p:txBody>
          <a:bodyPr wrap="square" lIns="0" tIns="0" rIns="0" bIns="0" rtlCol="0">
            <a:spAutoFit/>
          </a:bodyPr>
          <a:lstStyle/>
          <a:p>
            <a:endParaRPr lang="en-US" sz="1200" dirty="0"/>
          </a:p>
          <a:p>
            <a:r>
              <a:rPr lang="en-US" sz="1600" dirty="0">
                <a:solidFill>
                  <a:schemeClr val="accent2"/>
                </a:solidFill>
                <a:latin typeface="Helvetica Light" panose="020B0403020202020204" pitchFamily="34" charset="0"/>
                <a:ea typeface="ＭＳ 明朝"/>
                <a:cs typeface="Times New Roman"/>
              </a:rPr>
              <a:t>Do you feel you can do your best work? If not, why not?</a:t>
            </a:r>
          </a:p>
          <a:p>
            <a:r>
              <a:rPr lang="en-US" sz="900" i="1" dirty="0">
                <a:solidFill>
                  <a:schemeClr val="accent2"/>
                </a:solidFill>
                <a:latin typeface="Helvetica Light" panose="020B0403020202020204" pitchFamily="34" charset="0"/>
                <a:ea typeface="ＭＳ 明朝"/>
                <a:cs typeface="Times New Roman"/>
              </a:rPr>
              <a:t> (e.g.: is it the organizational values? The relationships? Do you have what you need to do what is expected of you?)</a:t>
            </a:r>
            <a:endParaRPr lang="en-US" sz="900" i="1" dirty="0">
              <a:ea typeface="ＭＳ 明朝"/>
              <a:cs typeface="Times New Roman"/>
            </a:endParaRPr>
          </a:p>
          <a:p>
            <a:pPr marL="171450" indent="-171450">
              <a:buFont typeface="Arial"/>
              <a:buChar char="•"/>
            </a:pPr>
            <a:endParaRPr lang="en-US" sz="1200" dirty="0">
              <a:ea typeface="ＭＳ 明朝"/>
              <a:cs typeface="Times New Roman"/>
            </a:endParaRPr>
          </a:p>
          <a:p>
            <a:endParaRPr lang="en-US" sz="1200" dirty="0">
              <a:ea typeface="ＭＳ 明朝"/>
              <a:cs typeface="Times New Roman"/>
            </a:endParaRPr>
          </a:p>
        </p:txBody>
      </p:sp>
      <p:cxnSp>
        <p:nvCxnSpPr>
          <p:cNvPr id="5" name="Straight Connector 4">
            <a:extLst>
              <a:ext uri="{FF2B5EF4-FFF2-40B4-BE49-F238E27FC236}">
                <a16:creationId xmlns:a16="http://schemas.microsoft.com/office/drawing/2014/main" id="{ED7CB060-4189-5E44-ABC0-8E0137B130FA}"/>
              </a:ext>
            </a:extLst>
          </p:cNvPr>
          <p:cNvCxnSpPr>
            <a:cxnSpLocks/>
          </p:cNvCxnSpPr>
          <p:nvPr/>
        </p:nvCxnSpPr>
        <p:spPr>
          <a:xfrm flipH="1">
            <a:off x="1671782" y="4239489"/>
            <a:ext cx="7213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DE8C288-2948-2747-8524-BD2F22AAA9F2}"/>
              </a:ext>
            </a:extLst>
          </p:cNvPr>
          <p:cNvCxnSpPr>
            <a:cxnSpLocks/>
          </p:cNvCxnSpPr>
          <p:nvPr/>
        </p:nvCxnSpPr>
        <p:spPr>
          <a:xfrm flipH="1">
            <a:off x="2060941" y="3585153"/>
            <a:ext cx="65750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D4E5A51-BC6C-104B-B566-1E4335BE80E2}"/>
              </a:ext>
            </a:extLst>
          </p:cNvPr>
          <p:cNvCxnSpPr>
            <a:cxnSpLocks/>
          </p:cNvCxnSpPr>
          <p:nvPr/>
        </p:nvCxnSpPr>
        <p:spPr>
          <a:xfrm flipH="1">
            <a:off x="2449325" y="2920350"/>
            <a:ext cx="58401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7A9602F-C2CB-244C-A243-0762634DE19A}"/>
              </a:ext>
            </a:extLst>
          </p:cNvPr>
          <p:cNvCxnSpPr>
            <a:cxnSpLocks/>
          </p:cNvCxnSpPr>
          <p:nvPr/>
        </p:nvCxnSpPr>
        <p:spPr>
          <a:xfrm flipH="1">
            <a:off x="2789383" y="2282556"/>
            <a:ext cx="52831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9245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Content Placeholder 7">
            <a:extLst>
              <a:ext uri="{FF2B5EF4-FFF2-40B4-BE49-F238E27FC236}">
                <a16:creationId xmlns:a16="http://schemas.microsoft.com/office/drawing/2014/main" id="{275E980F-52BA-8549-A458-E8537FD257D6}"/>
              </a:ext>
            </a:extLst>
          </p:cNvPr>
          <p:cNvPicPr>
            <a:picLocks noChangeAspect="1"/>
          </p:cNvPicPr>
          <p:nvPr/>
        </p:nvPicPr>
        <p:blipFill rotWithShape="1">
          <a:blip r:embed="rId3"/>
          <a:srcRect r="57347"/>
          <a:stretch/>
        </p:blipFill>
        <p:spPr>
          <a:xfrm flipH="1">
            <a:off x="-5494" y="-81189"/>
            <a:ext cx="9113429" cy="5138928"/>
          </a:xfrm>
          <a:prstGeom prst="rect">
            <a:avLst/>
          </a:prstGeom>
        </p:spPr>
      </p:pic>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179280"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4"/>
              </a:rPr>
              <a:t>Naledi.Saul@ucsf.edu</a:t>
            </a:r>
            <a:r>
              <a:rPr lang="en-US" sz="900" i="1" dirty="0">
                <a:solidFill>
                  <a:schemeClr val="tx1"/>
                </a:solidFill>
              </a:rPr>
              <a:t>. Please do not reprint without permission. </a:t>
            </a:r>
          </a:p>
        </p:txBody>
      </p:sp>
      <p:pic>
        <p:nvPicPr>
          <p:cNvPr id="36" name="Picture 35">
            <a:extLst>
              <a:ext uri="{FF2B5EF4-FFF2-40B4-BE49-F238E27FC236}">
                <a16:creationId xmlns:a16="http://schemas.microsoft.com/office/drawing/2014/main" id="{D14AE8EB-B7D4-064C-B8C9-19CF0C3F0043}"/>
              </a:ext>
            </a:extLst>
          </p:cNvPr>
          <p:cNvPicPr>
            <a:picLocks noChangeAspect="1"/>
          </p:cNvPicPr>
          <p:nvPr/>
        </p:nvPicPr>
        <p:blipFill rotWithShape="1">
          <a:blip r:embed="rId5"/>
          <a:srcRect t="61100"/>
          <a:stretch/>
        </p:blipFill>
        <p:spPr>
          <a:xfrm>
            <a:off x="-86948" y="2933005"/>
            <a:ext cx="9541190" cy="2180814"/>
          </a:xfrm>
          <a:prstGeom prst="rect">
            <a:avLst/>
          </a:prstGeom>
          <a:ln w="28575">
            <a:solidFill>
              <a:schemeClr val="bg1"/>
            </a:solidFill>
          </a:ln>
        </p:spPr>
      </p:pic>
      <p:graphicFrame>
        <p:nvGraphicFramePr>
          <p:cNvPr id="18" name="Content Placeholder 3">
            <a:extLst>
              <a:ext uri="{FF2B5EF4-FFF2-40B4-BE49-F238E27FC236}">
                <a16:creationId xmlns:a16="http://schemas.microsoft.com/office/drawing/2014/main" id="{17A58142-FBAB-5544-B1AB-D08551A71260}"/>
              </a:ext>
            </a:extLst>
          </p:cNvPr>
          <p:cNvGraphicFramePr>
            <a:graphicFrameLocks noGrp="1"/>
          </p:cNvGraphicFramePr>
          <p:nvPr>
            <p:ph idx="1"/>
          </p:nvPr>
        </p:nvGraphicFramePr>
        <p:xfrm>
          <a:off x="2702779" y="1622287"/>
          <a:ext cx="5217612" cy="32667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F5186A8F-B753-4348-8150-1115695D791E}"/>
              </a:ext>
            </a:extLst>
          </p:cNvPr>
          <p:cNvSpPr txBox="1"/>
          <p:nvPr/>
        </p:nvSpPr>
        <p:spPr>
          <a:xfrm>
            <a:off x="3262162" y="1447749"/>
            <a:ext cx="1873079" cy="784830"/>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Sense of personal achievement</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Advancement </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Growth</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Responsibility</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Stimulating work</a:t>
            </a:r>
          </a:p>
        </p:txBody>
      </p:sp>
      <p:sp>
        <p:nvSpPr>
          <p:cNvPr id="22" name="TextBox 21">
            <a:extLst>
              <a:ext uri="{FF2B5EF4-FFF2-40B4-BE49-F238E27FC236}">
                <a16:creationId xmlns:a16="http://schemas.microsoft.com/office/drawing/2014/main" id="{50F1DD6D-C00D-EA47-B3AC-CA2508FB28C8}"/>
              </a:ext>
            </a:extLst>
          </p:cNvPr>
          <p:cNvSpPr txBox="1"/>
          <p:nvPr/>
        </p:nvSpPr>
        <p:spPr>
          <a:xfrm>
            <a:off x="3008585" y="2282556"/>
            <a:ext cx="1585628" cy="507831"/>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Self-Control (autonomy)</a:t>
            </a:r>
          </a:p>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 Status</a:t>
            </a:r>
          </a:p>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Recognition</a:t>
            </a:r>
          </a:p>
        </p:txBody>
      </p:sp>
      <p:sp>
        <p:nvSpPr>
          <p:cNvPr id="23" name="TextBox 22">
            <a:extLst>
              <a:ext uri="{FF2B5EF4-FFF2-40B4-BE49-F238E27FC236}">
                <a16:creationId xmlns:a16="http://schemas.microsoft.com/office/drawing/2014/main" id="{F748E366-E7DD-3344-AF29-C5E02082A3AB}"/>
              </a:ext>
            </a:extLst>
          </p:cNvPr>
          <p:cNvSpPr txBox="1"/>
          <p:nvPr/>
        </p:nvSpPr>
        <p:spPr>
          <a:xfrm>
            <a:off x="2704673" y="2920350"/>
            <a:ext cx="1316033" cy="646331"/>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bg1"/>
                </a:solidFill>
                <a:latin typeface="Tw Cen MT" panose="020B0602020104020603" pitchFamily="34" charset="77"/>
              </a:rPr>
              <a:t>Professional Relationships,</a:t>
            </a:r>
          </a:p>
          <a:p>
            <a:pPr marL="171450" indent="-112713">
              <a:buFont typeface="Arial" panose="020B0604020202020204" pitchFamily="34" charset="0"/>
              <a:buChar char="•"/>
            </a:pPr>
            <a:r>
              <a:rPr lang="en-US" sz="900" b="1" dirty="0">
                <a:solidFill>
                  <a:schemeClr val="bg1"/>
                </a:solidFill>
                <a:latin typeface="Tw Cen MT" panose="020B0602020104020603" pitchFamily="34" charset="77"/>
              </a:rPr>
              <a:t>Supervision</a:t>
            </a:r>
          </a:p>
          <a:p>
            <a:endParaRPr lang="en-US" sz="900" b="1" dirty="0">
              <a:solidFill>
                <a:schemeClr val="bg1"/>
              </a:solidFill>
              <a:latin typeface="Tw Cen MT" panose="020B0602020104020603" pitchFamily="34" charset="77"/>
            </a:endParaRPr>
          </a:p>
        </p:txBody>
      </p:sp>
      <p:sp>
        <p:nvSpPr>
          <p:cNvPr id="24" name="TextBox 23">
            <a:extLst>
              <a:ext uri="{FF2B5EF4-FFF2-40B4-BE49-F238E27FC236}">
                <a16:creationId xmlns:a16="http://schemas.microsoft.com/office/drawing/2014/main" id="{FDFA9CE7-D8CD-1F4D-908C-785EAF5FAB0E}"/>
              </a:ext>
            </a:extLst>
          </p:cNvPr>
          <p:cNvSpPr txBox="1"/>
          <p:nvPr/>
        </p:nvSpPr>
        <p:spPr>
          <a:xfrm>
            <a:off x="2432790" y="3566681"/>
            <a:ext cx="953218" cy="507831"/>
          </a:xfrm>
          <a:prstGeom prst="rect">
            <a:avLst/>
          </a:prstGeom>
          <a:noFill/>
        </p:spPr>
        <p:txBody>
          <a:bodyPr wrap="square" rtlCol="0">
            <a:spAutoFit/>
          </a:bodyPr>
          <a:lstStyle/>
          <a:p>
            <a:pPr marL="114300" indent="-109538">
              <a:buFont typeface="Arial" panose="020B0604020202020204" pitchFamily="34" charset="0"/>
              <a:buChar char="•"/>
            </a:pPr>
            <a:r>
              <a:rPr lang="en-US" sz="900" b="1" dirty="0">
                <a:solidFill>
                  <a:schemeClr val="bg1"/>
                </a:solidFill>
                <a:latin typeface="Tw Cen MT" panose="020B0602020104020603" pitchFamily="34" charset="77"/>
              </a:rPr>
              <a:t>Work environment</a:t>
            </a:r>
          </a:p>
          <a:p>
            <a:pPr marL="114300" indent="-109538">
              <a:buFont typeface="Arial" panose="020B0604020202020204" pitchFamily="34" charset="0"/>
              <a:buChar char="•"/>
            </a:pPr>
            <a:r>
              <a:rPr lang="en-US" sz="900" b="1" dirty="0">
                <a:solidFill>
                  <a:schemeClr val="bg1"/>
                </a:solidFill>
                <a:latin typeface="Tw Cen MT" panose="020B0602020104020603" pitchFamily="34" charset="77"/>
              </a:rPr>
              <a:t>Org. policies</a:t>
            </a:r>
          </a:p>
        </p:txBody>
      </p:sp>
      <p:sp>
        <p:nvSpPr>
          <p:cNvPr id="25" name="TextBox 24">
            <a:extLst>
              <a:ext uri="{FF2B5EF4-FFF2-40B4-BE49-F238E27FC236}">
                <a16:creationId xmlns:a16="http://schemas.microsoft.com/office/drawing/2014/main" id="{0E1D2F49-69AD-F349-A8B9-CB3FA55B5ABC}"/>
              </a:ext>
            </a:extLst>
          </p:cNvPr>
          <p:cNvSpPr txBox="1"/>
          <p:nvPr/>
        </p:nvSpPr>
        <p:spPr>
          <a:xfrm>
            <a:off x="1875640" y="4293127"/>
            <a:ext cx="1147369" cy="369332"/>
          </a:xfrm>
          <a:prstGeom prst="rect">
            <a:avLst/>
          </a:prstGeom>
          <a:noFill/>
        </p:spPr>
        <p:txBody>
          <a:bodyPr wrap="square" rtlCol="0">
            <a:spAutoFit/>
          </a:bodyPr>
          <a:lstStyle/>
          <a:p>
            <a:pPr marL="114300" indent="-114300">
              <a:buFont typeface="Arial" panose="020B0604020202020204" pitchFamily="34" charset="0"/>
              <a:buChar char="•"/>
            </a:pPr>
            <a:r>
              <a:rPr lang="en-US" sz="900" b="1" dirty="0">
                <a:solidFill>
                  <a:schemeClr val="bg1"/>
                </a:solidFill>
                <a:latin typeface="Tw Cen MT" panose="020B0602020104020603" pitchFamily="34" charset="77"/>
              </a:rPr>
              <a:t>Job security</a:t>
            </a:r>
          </a:p>
          <a:p>
            <a:pPr marL="114300" indent="-114300">
              <a:buFont typeface="Arial" panose="020B0604020202020204" pitchFamily="34" charset="0"/>
              <a:buChar char="•"/>
            </a:pPr>
            <a:r>
              <a:rPr lang="en-US" sz="900" b="1" dirty="0">
                <a:solidFill>
                  <a:schemeClr val="bg1"/>
                </a:solidFill>
                <a:latin typeface="Tw Cen MT" panose="020B0602020104020603" pitchFamily="34" charset="77"/>
              </a:rPr>
              <a:t>Salary/benefits</a:t>
            </a:r>
          </a:p>
        </p:txBody>
      </p:sp>
      <p:sp>
        <p:nvSpPr>
          <p:cNvPr id="26" name="TextBox 25">
            <a:extLst>
              <a:ext uri="{FF2B5EF4-FFF2-40B4-BE49-F238E27FC236}">
                <a16:creationId xmlns:a16="http://schemas.microsoft.com/office/drawing/2014/main" id="{733BDA13-6884-E346-A575-C2FE640CAB4E}"/>
              </a:ext>
            </a:extLst>
          </p:cNvPr>
          <p:cNvSpPr txBox="1"/>
          <p:nvPr/>
        </p:nvSpPr>
        <p:spPr>
          <a:xfrm>
            <a:off x="5881839" y="1693717"/>
            <a:ext cx="2327507" cy="369332"/>
          </a:xfrm>
          <a:prstGeom prst="rect">
            <a:avLst/>
          </a:prstGeom>
          <a:noFill/>
        </p:spPr>
        <p:txBody>
          <a:bodyPr wrap="square" rtlCol="0">
            <a:spAutoFit/>
          </a:bodyPr>
          <a:lstStyle/>
          <a:p>
            <a:r>
              <a:rPr lang="en-US" sz="900" b="1" dirty="0">
                <a:solidFill>
                  <a:schemeClr val="accent5"/>
                </a:solidFill>
                <a:latin typeface="Tw Cen MT" panose="020B0602020104020603" pitchFamily="34" charset="77"/>
              </a:rPr>
              <a:t>Achieving one’s potential, being creative, serving a cause, contributing to society</a:t>
            </a:r>
          </a:p>
        </p:txBody>
      </p:sp>
      <p:sp>
        <p:nvSpPr>
          <p:cNvPr id="27" name="TextBox 26">
            <a:extLst>
              <a:ext uri="{FF2B5EF4-FFF2-40B4-BE49-F238E27FC236}">
                <a16:creationId xmlns:a16="http://schemas.microsoft.com/office/drawing/2014/main" id="{5BB49BE4-AAB1-7348-954B-62187A278FA7}"/>
              </a:ext>
            </a:extLst>
          </p:cNvPr>
          <p:cNvSpPr txBox="1"/>
          <p:nvPr/>
        </p:nvSpPr>
        <p:spPr>
          <a:xfrm>
            <a:off x="6350448" y="2361974"/>
            <a:ext cx="2006172" cy="369332"/>
          </a:xfrm>
          <a:prstGeom prst="rect">
            <a:avLst/>
          </a:prstGeom>
          <a:noFill/>
        </p:spPr>
        <p:txBody>
          <a:bodyPr wrap="square" rtlCol="0">
            <a:spAutoFit/>
          </a:bodyPr>
          <a:lstStyle/>
          <a:p>
            <a:r>
              <a:rPr lang="en-US" sz="900" b="1" dirty="0">
                <a:solidFill>
                  <a:schemeClr val="accent6"/>
                </a:solidFill>
                <a:latin typeface="Tw Cen MT" panose="020B0602020104020603" pitchFamily="34" charset="77"/>
              </a:rPr>
              <a:t>Prestige, self-respect, competence, self confidence, sense of self worth</a:t>
            </a:r>
          </a:p>
        </p:txBody>
      </p:sp>
      <p:sp>
        <p:nvSpPr>
          <p:cNvPr id="35" name="TextBox 34">
            <a:extLst>
              <a:ext uri="{FF2B5EF4-FFF2-40B4-BE49-F238E27FC236}">
                <a16:creationId xmlns:a16="http://schemas.microsoft.com/office/drawing/2014/main" id="{3DA659B4-34AE-C74E-8125-CE08370988C8}"/>
              </a:ext>
            </a:extLst>
          </p:cNvPr>
          <p:cNvSpPr txBox="1"/>
          <p:nvPr/>
        </p:nvSpPr>
        <p:spPr>
          <a:xfrm>
            <a:off x="6840099" y="2996268"/>
            <a:ext cx="1949514" cy="369332"/>
          </a:xfrm>
          <a:prstGeom prst="rect">
            <a:avLst/>
          </a:prstGeom>
          <a:noFill/>
        </p:spPr>
        <p:txBody>
          <a:bodyPr wrap="square" rtlCol="0">
            <a:spAutoFit/>
          </a:bodyPr>
          <a:lstStyle/>
          <a:p>
            <a:r>
              <a:rPr lang="en-US" sz="900" b="1" dirty="0">
                <a:solidFill>
                  <a:schemeClr val="bg1"/>
                </a:solidFill>
                <a:latin typeface="Tw Cen MT" panose="020B0602020104020603" pitchFamily="34" charset="77"/>
              </a:rPr>
              <a:t>Friends, affiliation, affection, relationships, love</a:t>
            </a:r>
          </a:p>
        </p:txBody>
      </p:sp>
      <p:sp>
        <p:nvSpPr>
          <p:cNvPr id="41" name="TextBox 40">
            <a:extLst>
              <a:ext uri="{FF2B5EF4-FFF2-40B4-BE49-F238E27FC236}">
                <a16:creationId xmlns:a16="http://schemas.microsoft.com/office/drawing/2014/main" id="{1EE9C252-A3DD-4D45-A304-2B6A65EE63EC}"/>
              </a:ext>
            </a:extLst>
          </p:cNvPr>
          <p:cNvSpPr txBox="1"/>
          <p:nvPr/>
        </p:nvSpPr>
        <p:spPr>
          <a:xfrm>
            <a:off x="7968994" y="4437132"/>
            <a:ext cx="1101689" cy="507831"/>
          </a:xfrm>
          <a:prstGeom prst="rect">
            <a:avLst/>
          </a:prstGeom>
          <a:noFill/>
        </p:spPr>
        <p:txBody>
          <a:bodyPr wrap="square" rtlCol="0">
            <a:spAutoFit/>
          </a:bodyPr>
          <a:lstStyle/>
          <a:p>
            <a:r>
              <a:rPr lang="en-US" sz="900" b="1" dirty="0">
                <a:solidFill>
                  <a:schemeClr val="bg1"/>
                </a:solidFill>
                <a:latin typeface="Tw Cen MT" panose="020B0602020104020603" pitchFamily="34" charset="77"/>
              </a:rPr>
              <a:t>Basic survival needs such as feed and water</a:t>
            </a:r>
          </a:p>
        </p:txBody>
      </p:sp>
      <p:sp>
        <p:nvSpPr>
          <p:cNvPr id="43" name="TextBox 42">
            <a:extLst>
              <a:ext uri="{FF2B5EF4-FFF2-40B4-BE49-F238E27FC236}">
                <a16:creationId xmlns:a16="http://schemas.microsoft.com/office/drawing/2014/main" id="{5F2D5BA8-9463-EB4F-ABCA-5C724608C650}"/>
              </a:ext>
            </a:extLst>
          </p:cNvPr>
          <p:cNvSpPr txBox="1"/>
          <p:nvPr/>
        </p:nvSpPr>
        <p:spPr>
          <a:xfrm>
            <a:off x="4924165" y="1040732"/>
            <a:ext cx="3229274" cy="438582"/>
          </a:xfrm>
          <a:prstGeom prst="rect">
            <a:avLst/>
          </a:prstGeom>
          <a:noFill/>
        </p:spPr>
        <p:txBody>
          <a:bodyPr wrap="square" rtlCol="0">
            <a:spAutoFit/>
          </a:bodyPr>
          <a:lstStyle/>
          <a:p>
            <a:pPr algn="ctr"/>
            <a:r>
              <a:rPr lang="en-US" sz="1100" b="1" dirty="0">
                <a:latin typeface="Tw Cen MT" panose="020B0602020104020603" pitchFamily="34" charset="77"/>
              </a:rPr>
              <a:t>Abraham Maslow’s </a:t>
            </a:r>
          </a:p>
          <a:p>
            <a:pPr algn="ctr"/>
            <a:r>
              <a:rPr lang="en-US" sz="1100" b="1" dirty="0">
                <a:latin typeface="Tw Cen MT" panose="020B0602020104020603" pitchFamily="34" charset="77"/>
              </a:rPr>
              <a:t>Hierarchy of Needs (1943)</a:t>
            </a:r>
          </a:p>
        </p:txBody>
      </p:sp>
      <p:sp>
        <p:nvSpPr>
          <p:cNvPr id="42" name="TextBox 41">
            <a:extLst>
              <a:ext uri="{FF2B5EF4-FFF2-40B4-BE49-F238E27FC236}">
                <a16:creationId xmlns:a16="http://schemas.microsoft.com/office/drawing/2014/main" id="{A5B8292D-5D94-1745-8011-FF0253776FC3}"/>
              </a:ext>
            </a:extLst>
          </p:cNvPr>
          <p:cNvSpPr txBox="1"/>
          <p:nvPr/>
        </p:nvSpPr>
        <p:spPr>
          <a:xfrm>
            <a:off x="2243758" y="972785"/>
            <a:ext cx="3500633" cy="430887"/>
          </a:xfrm>
          <a:prstGeom prst="rect">
            <a:avLst/>
          </a:prstGeom>
          <a:noFill/>
        </p:spPr>
        <p:txBody>
          <a:bodyPr wrap="square" rtlCol="0">
            <a:spAutoFit/>
          </a:bodyPr>
          <a:lstStyle/>
          <a:p>
            <a:pPr algn="ctr"/>
            <a:r>
              <a:rPr lang="en-US" sz="1100" b="1" dirty="0">
                <a:latin typeface="Tw Cen MT" panose="020B0602020104020603" pitchFamily="34" charset="77"/>
              </a:rPr>
              <a:t>Frederic Herzberg </a:t>
            </a:r>
          </a:p>
          <a:p>
            <a:pPr algn="ctr"/>
            <a:r>
              <a:rPr lang="en-US" sz="1100" b="1" dirty="0">
                <a:latin typeface="Tw Cen MT" panose="020B0602020104020603" pitchFamily="34" charset="77"/>
              </a:rPr>
              <a:t>Theory of Motivation 1968</a:t>
            </a:r>
          </a:p>
        </p:txBody>
      </p:sp>
      <p:sp>
        <p:nvSpPr>
          <p:cNvPr id="46" name="TextBox 45">
            <a:extLst>
              <a:ext uri="{FF2B5EF4-FFF2-40B4-BE49-F238E27FC236}">
                <a16:creationId xmlns:a16="http://schemas.microsoft.com/office/drawing/2014/main" id="{18E7E7FE-94E6-FA42-A102-36CBCC16710C}"/>
              </a:ext>
            </a:extLst>
          </p:cNvPr>
          <p:cNvSpPr txBox="1"/>
          <p:nvPr/>
        </p:nvSpPr>
        <p:spPr bwMode="auto">
          <a:xfrm>
            <a:off x="2698719" y="-177033"/>
            <a:ext cx="6527593" cy="954107"/>
          </a:xfrm>
          <a:prstGeom prst="rect">
            <a:avLst/>
          </a:prstGeom>
          <a:noFill/>
          <a:ln w="19050" algn="ctr">
            <a:noFill/>
            <a:miter lim="800000"/>
            <a:headEnd/>
            <a:tailEnd/>
          </a:ln>
        </p:spPr>
        <p:txBody>
          <a:bodyPr wrap="square" lIns="0" tIns="0" rIns="0" bIns="0" rtlCol="0">
            <a:spAutoFit/>
          </a:bodyPr>
          <a:lstStyle/>
          <a:p>
            <a:endParaRPr lang="en-US" sz="1200" dirty="0"/>
          </a:p>
          <a:p>
            <a:r>
              <a:rPr lang="en-US" sz="1600" dirty="0">
                <a:solidFill>
                  <a:schemeClr val="accent2"/>
                </a:solidFill>
                <a:latin typeface="Helvetica Light" panose="020B0403020202020204" pitchFamily="34" charset="0"/>
                <a:ea typeface="ＭＳ 明朝"/>
                <a:cs typeface="Times New Roman"/>
              </a:rPr>
              <a:t>Do you feel you can do your best work? If not, why not?</a:t>
            </a:r>
          </a:p>
          <a:p>
            <a:r>
              <a:rPr lang="en-US" sz="900" i="1" dirty="0">
                <a:solidFill>
                  <a:schemeClr val="accent2"/>
                </a:solidFill>
                <a:latin typeface="Helvetica Light" panose="020B0403020202020204" pitchFamily="34" charset="0"/>
                <a:ea typeface="ＭＳ 明朝"/>
                <a:cs typeface="Times New Roman"/>
              </a:rPr>
              <a:t> (e.g.: is it the organizational values? The relationships? Do you have what you need to do what is expected of you?)</a:t>
            </a:r>
            <a:endParaRPr lang="en-US" sz="900" i="1" dirty="0">
              <a:ea typeface="ＭＳ 明朝"/>
              <a:cs typeface="Times New Roman"/>
            </a:endParaRPr>
          </a:p>
          <a:p>
            <a:pPr marL="171450" indent="-171450">
              <a:buFont typeface="Arial"/>
              <a:buChar char="•"/>
            </a:pPr>
            <a:endParaRPr lang="en-US" sz="1200" dirty="0">
              <a:ea typeface="ＭＳ 明朝"/>
              <a:cs typeface="Times New Roman"/>
            </a:endParaRPr>
          </a:p>
          <a:p>
            <a:endParaRPr lang="en-US" sz="1200" dirty="0">
              <a:ea typeface="ＭＳ 明朝"/>
              <a:cs typeface="Times New Roman"/>
            </a:endParaRPr>
          </a:p>
        </p:txBody>
      </p:sp>
      <p:cxnSp>
        <p:nvCxnSpPr>
          <p:cNvPr id="5" name="Straight Connector 4">
            <a:extLst>
              <a:ext uri="{FF2B5EF4-FFF2-40B4-BE49-F238E27FC236}">
                <a16:creationId xmlns:a16="http://schemas.microsoft.com/office/drawing/2014/main" id="{ED7CB060-4189-5E44-ABC0-8E0137B130FA}"/>
              </a:ext>
            </a:extLst>
          </p:cNvPr>
          <p:cNvCxnSpPr>
            <a:cxnSpLocks/>
          </p:cNvCxnSpPr>
          <p:nvPr/>
        </p:nvCxnSpPr>
        <p:spPr>
          <a:xfrm flipH="1">
            <a:off x="1671782" y="4239489"/>
            <a:ext cx="7213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DE8C288-2948-2747-8524-BD2F22AAA9F2}"/>
              </a:ext>
            </a:extLst>
          </p:cNvPr>
          <p:cNvCxnSpPr>
            <a:cxnSpLocks/>
          </p:cNvCxnSpPr>
          <p:nvPr/>
        </p:nvCxnSpPr>
        <p:spPr>
          <a:xfrm flipH="1">
            <a:off x="2060941" y="3585153"/>
            <a:ext cx="65750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D4E5A51-BC6C-104B-B566-1E4335BE80E2}"/>
              </a:ext>
            </a:extLst>
          </p:cNvPr>
          <p:cNvCxnSpPr>
            <a:cxnSpLocks/>
          </p:cNvCxnSpPr>
          <p:nvPr/>
        </p:nvCxnSpPr>
        <p:spPr>
          <a:xfrm flipH="1">
            <a:off x="2449325" y="2920350"/>
            <a:ext cx="58401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7A9602F-C2CB-244C-A243-0762634DE19A}"/>
              </a:ext>
            </a:extLst>
          </p:cNvPr>
          <p:cNvCxnSpPr>
            <a:cxnSpLocks/>
          </p:cNvCxnSpPr>
          <p:nvPr/>
        </p:nvCxnSpPr>
        <p:spPr>
          <a:xfrm flipH="1">
            <a:off x="2789383" y="2282556"/>
            <a:ext cx="52831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64512A7-2793-C143-AA31-CD9CB42140AD}"/>
              </a:ext>
            </a:extLst>
          </p:cNvPr>
          <p:cNvGrpSpPr/>
          <p:nvPr/>
        </p:nvGrpSpPr>
        <p:grpSpPr>
          <a:xfrm>
            <a:off x="2161648" y="-251884"/>
            <a:ext cx="597604" cy="2376655"/>
            <a:chOff x="5538765" y="756455"/>
            <a:chExt cx="597604" cy="2376655"/>
          </a:xfrm>
        </p:grpSpPr>
        <p:sp>
          <p:nvSpPr>
            <p:cNvPr id="38" name="Rectangle 37">
              <a:extLst>
                <a:ext uri="{FF2B5EF4-FFF2-40B4-BE49-F238E27FC236}">
                  <a16:creationId xmlns:a16="http://schemas.microsoft.com/office/drawing/2014/main" id="{55173715-E4C6-B841-810E-AC37C0D3AD5D}"/>
                </a:ext>
              </a:extLst>
            </p:cNvPr>
            <p:cNvSpPr/>
            <p:nvPr/>
          </p:nvSpPr>
          <p:spPr bwMode="auto">
            <a:xfrm rot="5400000">
              <a:off x="4709568" y="1778400"/>
              <a:ext cx="2183907" cy="525513"/>
            </a:xfrm>
            <a:prstGeom prst="rect">
              <a:avLst/>
            </a:prstGeom>
            <a:solidFill>
              <a:srgbClr val="FFC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9" name="Rectangle 38">
              <a:extLst>
                <a:ext uri="{FF2B5EF4-FFF2-40B4-BE49-F238E27FC236}">
                  <a16:creationId xmlns:a16="http://schemas.microsoft.com/office/drawing/2014/main" id="{C28B9C85-9A10-4444-81DF-2D8CDBB795CF}"/>
                </a:ext>
              </a:extLst>
            </p:cNvPr>
            <p:cNvSpPr/>
            <p:nvPr/>
          </p:nvSpPr>
          <p:spPr>
            <a:xfrm>
              <a:off x="5674704" y="756455"/>
              <a:ext cx="461665" cy="1389435"/>
            </a:xfrm>
            <a:prstGeom prst="rect">
              <a:avLst/>
            </a:prstGeom>
          </p:spPr>
          <p:txBody>
            <a:bodyPr vert="vert270" wrap="square">
              <a:spAutoFit/>
            </a:bodyPr>
            <a:lstStyle/>
            <a:p>
              <a:r>
                <a:rPr lang="en-US" dirty="0">
                  <a:solidFill>
                    <a:schemeClr val="bg1"/>
                  </a:solidFill>
                  <a:latin typeface="Helvetica Neue Light"/>
                  <a:cs typeface="Helvetica Neue Light"/>
                </a:rPr>
                <a:t>Your Boss</a:t>
              </a:r>
              <a:endParaRPr lang="en-US" dirty="0">
                <a:solidFill>
                  <a:schemeClr val="bg1"/>
                </a:solidFill>
              </a:endParaRPr>
            </a:p>
          </p:txBody>
        </p:sp>
      </p:grpSp>
      <p:grpSp>
        <p:nvGrpSpPr>
          <p:cNvPr id="49" name="Group 48">
            <a:extLst>
              <a:ext uri="{FF2B5EF4-FFF2-40B4-BE49-F238E27FC236}">
                <a16:creationId xmlns:a16="http://schemas.microsoft.com/office/drawing/2014/main" id="{2BF68964-C23B-6A4D-A1C8-D8D7602635A9}"/>
              </a:ext>
            </a:extLst>
          </p:cNvPr>
          <p:cNvGrpSpPr/>
          <p:nvPr/>
        </p:nvGrpSpPr>
        <p:grpSpPr>
          <a:xfrm>
            <a:off x="-97977" y="473501"/>
            <a:ext cx="623013" cy="2174024"/>
            <a:chOff x="3273262" y="1487718"/>
            <a:chExt cx="623013" cy="2174024"/>
          </a:xfrm>
        </p:grpSpPr>
        <p:sp>
          <p:nvSpPr>
            <p:cNvPr id="50" name="Rectangle 49">
              <a:extLst>
                <a:ext uri="{FF2B5EF4-FFF2-40B4-BE49-F238E27FC236}">
                  <a16:creationId xmlns:a16="http://schemas.microsoft.com/office/drawing/2014/main" id="{693E3982-665C-EA49-B11E-54AEC681F4D2}"/>
                </a:ext>
              </a:extLst>
            </p:cNvPr>
            <p:cNvSpPr/>
            <p:nvPr/>
          </p:nvSpPr>
          <p:spPr bwMode="auto">
            <a:xfrm rot="5400000">
              <a:off x="2546507" y="2311973"/>
              <a:ext cx="2174024" cy="525513"/>
            </a:xfrm>
            <a:prstGeom prst="rect">
              <a:avLst/>
            </a:prstGeom>
            <a:solidFill>
              <a:schemeClr val="accent4"/>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1" name="Rectangle 50">
              <a:extLst>
                <a:ext uri="{FF2B5EF4-FFF2-40B4-BE49-F238E27FC236}">
                  <a16:creationId xmlns:a16="http://schemas.microsoft.com/office/drawing/2014/main" id="{1F5BECA4-EA0B-AE46-B33B-53E85147708D}"/>
                </a:ext>
              </a:extLst>
            </p:cNvPr>
            <p:cNvSpPr/>
            <p:nvPr/>
          </p:nvSpPr>
          <p:spPr>
            <a:xfrm>
              <a:off x="3273262" y="1772131"/>
              <a:ext cx="461665" cy="1842242"/>
            </a:xfrm>
            <a:prstGeom prst="rect">
              <a:avLst/>
            </a:prstGeom>
          </p:spPr>
          <p:txBody>
            <a:bodyPr vert="vert270" wrap="square">
              <a:spAutoFit/>
            </a:bodyPr>
            <a:lstStyle/>
            <a:p>
              <a:r>
                <a:rPr lang="en-US" dirty="0">
                  <a:solidFill>
                    <a:schemeClr val="bg1"/>
                  </a:solidFill>
                  <a:latin typeface="Helvetica Neue Light"/>
                  <a:cs typeface="Helvetica Neue Light"/>
                </a:rPr>
                <a:t>Your Organization</a:t>
              </a:r>
              <a:endParaRPr lang="en-US" dirty="0">
                <a:solidFill>
                  <a:schemeClr val="bg1"/>
                </a:solidFill>
              </a:endParaRPr>
            </a:p>
          </p:txBody>
        </p:sp>
      </p:grpSp>
      <p:grpSp>
        <p:nvGrpSpPr>
          <p:cNvPr id="52" name="Group 51">
            <a:extLst>
              <a:ext uri="{FF2B5EF4-FFF2-40B4-BE49-F238E27FC236}">
                <a16:creationId xmlns:a16="http://schemas.microsoft.com/office/drawing/2014/main" id="{E860997D-D739-364B-90A6-D1DCA93878E9}"/>
              </a:ext>
            </a:extLst>
          </p:cNvPr>
          <p:cNvGrpSpPr/>
          <p:nvPr/>
        </p:nvGrpSpPr>
        <p:grpSpPr>
          <a:xfrm>
            <a:off x="574" y="-72390"/>
            <a:ext cx="2483532" cy="546297"/>
            <a:chOff x="3371813" y="927079"/>
            <a:chExt cx="2483532" cy="546297"/>
          </a:xfrm>
        </p:grpSpPr>
        <p:sp>
          <p:nvSpPr>
            <p:cNvPr id="53" name="Rectangle 52">
              <a:extLst>
                <a:ext uri="{FF2B5EF4-FFF2-40B4-BE49-F238E27FC236}">
                  <a16:creationId xmlns:a16="http://schemas.microsoft.com/office/drawing/2014/main" id="{A73A55D3-C5C0-8543-8B87-B62E0DBB7BE1}"/>
                </a:ext>
              </a:extLst>
            </p:cNvPr>
            <p:cNvSpPr/>
            <p:nvPr/>
          </p:nvSpPr>
          <p:spPr bwMode="auto">
            <a:xfrm>
              <a:off x="3371813" y="927079"/>
              <a:ext cx="2174024" cy="546297"/>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4" name="Rectangle 53">
              <a:extLst>
                <a:ext uri="{FF2B5EF4-FFF2-40B4-BE49-F238E27FC236}">
                  <a16:creationId xmlns:a16="http://schemas.microsoft.com/office/drawing/2014/main" id="{56607EAD-5CB4-6D49-96EB-48886CC79863}"/>
                </a:ext>
              </a:extLst>
            </p:cNvPr>
            <p:cNvSpPr/>
            <p:nvPr/>
          </p:nvSpPr>
          <p:spPr>
            <a:xfrm>
              <a:off x="3407304" y="1042191"/>
              <a:ext cx="2448041" cy="369332"/>
            </a:xfrm>
            <a:prstGeom prst="rect">
              <a:avLst/>
            </a:prstGeom>
          </p:spPr>
          <p:txBody>
            <a:bodyPr wrap="square">
              <a:spAutoFit/>
            </a:bodyPr>
            <a:lstStyle/>
            <a:p>
              <a:r>
                <a:rPr lang="en-US" dirty="0">
                  <a:solidFill>
                    <a:schemeClr val="bg1"/>
                  </a:solidFill>
                  <a:latin typeface="Helvetica Neue Light"/>
                  <a:cs typeface="Helvetica Neue Light"/>
                </a:rPr>
                <a:t>You</a:t>
              </a:r>
              <a:endParaRPr lang="en-US" dirty="0">
                <a:solidFill>
                  <a:schemeClr val="bg1"/>
                </a:solidFill>
              </a:endParaRPr>
            </a:p>
          </p:txBody>
        </p:sp>
      </p:grpSp>
      <p:grpSp>
        <p:nvGrpSpPr>
          <p:cNvPr id="55" name="Group 54">
            <a:extLst>
              <a:ext uri="{FF2B5EF4-FFF2-40B4-BE49-F238E27FC236}">
                <a16:creationId xmlns:a16="http://schemas.microsoft.com/office/drawing/2014/main" id="{1409D8D6-58A7-F741-AA5C-CDB840079F1E}"/>
              </a:ext>
            </a:extLst>
          </p:cNvPr>
          <p:cNvGrpSpPr/>
          <p:nvPr/>
        </p:nvGrpSpPr>
        <p:grpSpPr>
          <a:xfrm>
            <a:off x="525037" y="2117603"/>
            <a:ext cx="3033547" cy="585257"/>
            <a:chOff x="3888902" y="3078033"/>
            <a:chExt cx="3033547" cy="585257"/>
          </a:xfrm>
        </p:grpSpPr>
        <p:sp>
          <p:nvSpPr>
            <p:cNvPr id="56" name="Rectangle 55">
              <a:extLst>
                <a:ext uri="{FF2B5EF4-FFF2-40B4-BE49-F238E27FC236}">
                  <a16:creationId xmlns:a16="http://schemas.microsoft.com/office/drawing/2014/main" id="{3E2ABD27-F03F-8842-81A9-2EF3FBEA0296}"/>
                </a:ext>
              </a:extLst>
            </p:cNvPr>
            <p:cNvSpPr/>
            <p:nvPr/>
          </p:nvSpPr>
          <p:spPr bwMode="auto">
            <a:xfrm>
              <a:off x="3888902" y="3078033"/>
              <a:ext cx="2162124" cy="525513"/>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7" name="Rectangle 56">
              <a:extLst>
                <a:ext uri="{FF2B5EF4-FFF2-40B4-BE49-F238E27FC236}">
                  <a16:creationId xmlns:a16="http://schemas.microsoft.com/office/drawing/2014/main" id="{25D626EC-3146-5642-8FC0-2353AF7EA1AA}"/>
                </a:ext>
              </a:extLst>
            </p:cNvPr>
            <p:cNvSpPr/>
            <p:nvPr/>
          </p:nvSpPr>
          <p:spPr>
            <a:xfrm>
              <a:off x="4837471" y="3293958"/>
              <a:ext cx="2084978" cy="369332"/>
            </a:xfrm>
            <a:prstGeom prst="rect">
              <a:avLst/>
            </a:prstGeom>
          </p:spPr>
          <p:txBody>
            <a:bodyPr wrap="square">
              <a:spAutoFit/>
            </a:bodyPr>
            <a:lstStyle/>
            <a:p>
              <a:r>
                <a:rPr lang="en-US" dirty="0">
                  <a:solidFill>
                    <a:schemeClr val="bg1"/>
                  </a:solidFill>
                  <a:latin typeface="Helvetica Neue Light"/>
                  <a:cs typeface="Helvetica Neue Light"/>
                </a:rPr>
                <a:t>Your Team</a:t>
              </a:r>
              <a:endParaRPr lang="en-US" dirty="0">
                <a:solidFill>
                  <a:schemeClr val="bg1"/>
                </a:solidFill>
              </a:endParaRPr>
            </a:p>
          </p:txBody>
        </p:sp>
      </p:grpSp>
      <p:sp>
        <p:nvSpPr>
          <p:cNvPr id="58" name="Rectangle 57">
            <a:extLst>
              <a:ext uri="{FF2B5EF4-FFF2-40B4-BE49-F238E27FC236}">
                <a16:creationId xmlns:a16="http://schemas.microsoft.com/office/drawing/2014/main" id="{E2A707EA-1B7A-DE4E-9300-FF10857A8F6E}"/>
              </a:ext>
            </a:extLst>
          </p:cNvPr>
          <p:cNvSpPr/>
          <p:nvPr/>
        </p:nvSpPr>
        <p:spPr bwMode="auto">
          <a:xfrm>
            <a:off x="525037" y="473501"/>
            <a:ext cx="1649562" cy="1644102"/>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59" name="TextBox 58">
            <a:extLst>
              <a:ext uri="{FF2B5EF4-FFF2-40B4-BE49-F238E27FC236}">
                <a16:creationId xmlns:a16="http://schemas.microsoft.com/office/drawing/2014/main" id="{7A6B2DDA-92BE-DE48-B514-4C09DB3ACD70}"/>
              </a:ext>
            </a:extLst>
          </p:cNvPr>
          <p:cNvSpPr txBox="1"/>
          <p:nvPr/>
        </p:nvSpPr>
        <p:spPr>
          <a:xfrm>
            <a:off x="7283754" y="3619934"/>
            <a:ext cx="2026662" cy="584775"/>
          </a:xfrm>
          <a:prstGeom prst="rect">
            <a:avLst/>
          </a:prstGeom>
          <a:noFill/>
        </p:spPr>
        <p:txBody>
          <a:bodyPr wrap="square" rtlCol="0">
            <a:spAutoFit/>
          </a:bodyPr>
          <a:lstStyle/>
          <a:p>
            <a:r>
              <a:rPr lang="en-US" sz="800" b="1" dirty="0">
                <a:solidFill>
                  <a:schemeClr val="bg1"/>
                </a:solidFill>
                <a:latin typeface="Tw Cen MT" panose="020B0602020104020603" pitchFamily="34" charset="77"/>
              </a:rPr>
              <a:t>Both physical (security, shelter, protection, law and order, health insurance, pension plans, secure job) and psychological freedom from fear and anxiety</a:t>
            </a:r>
          </a:p>
        </p:txBody>
      </p:sp>
    </p:spTree>
    <p:extLst>
      <p:ext uri="{BB962C8B-B14F-4D97-AF65-F5344CB8AC3E}">
        <p14:creationId xmlns:p14="http://schemas.microsoft.com/office/powerpoint/2010/main" val="41796609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Content Placeholder 7">
            <a:extLst>
              <a:ext uri="{FF2B5EF4-FFF2-40B4-BE49-F238E27FC236}">
                <a16:creationId xmlns:a16="http://schemas.microsoft.com/office/drawing/2014/main" id="{275E980F-52BA-8549-A458-E8537FD257D6}"/>
              </a:ext>
            </a:extLst>
          </p:cNvPr>
          <p:cNvPicPr>
            <a:picLocks noChangeAspect="1"/>
          </p:cNvPicPr>
          <p:nvPr/>
        </p:nvPicPr>
        <p:blipFill rotWithShape="1">
          <a:blip r:embed="rId3"/>
          <a:srcRect r="57347"/>
          <a:stretch/>
        </p:blipFill>
        <p:spPr>
          <a:xfrm flipH="1">
            <a:off x="-5494" y="-81189"/>
            <a:ext cx="9113429" cy="5138928"/>
          </a:xfrm>
          <a:prstGeom prst="rect">
            <a:avLst/>
          </a:prstGeom>
        </p:spPr>
      </p:pic>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179280"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4"/>
              </a:rPr>
              <a:t>Naledi.Saul@ucsf.edu</a:t>
            </a:r>
            <a:r>
              <a:rPr lang="en-US" sz="900" i="1" dirty="0">
                <a:solidFill>
                  <a:schemeClr val="tx1"/>
                </a:solidFill>
              </a:rPr>
              <a:t>. Please do not reprint without permission. </a:t>
            </a:r>
          </a:p>
        </p:txBody>
      </p:sp>
      <p:pic>
        <p:nvPicPr>
          <p:cNvPr id="36" name="Picture 35">
            <a:extLst>
              <a:ext uri="{FF2B5EF4-FFF2-40B4-BE49-F238E27FC236}">
                <a16:creationId xmlns:a16="http://schemas.microsoft.com/office/drawing/2014/main" id="{D14AE8EB-B7D4-064C-B8C9-19CF0C3F0043}"/>
              </a:ext>
            </a:extLst>
          </p:cNvPr>
          <p:cNvPicPr>
            <a:picLocks noChangeAspect="1"/>
          </p:cNvPicPr>
          <p:nvPr/>
        </p:nvPicPr>
        <p:blipFill rotWithShape="1">
          <a:blip r:embed="rId5"/>
          <a:srcRect t="61100"/>
          <a:stretch/>
        </p:blipFill>
        <p:spPr>
          <a:xfrm>
            <a:off x="-86948" y="2933005"/>
            <a:ext cx="9541190" cy="2180814"/>
          </a:xfrm>
          <a:prstGeom prst="rect">
            <a:avLst/>
          </a:prstGeom>
          <a:ln w="28575">
            <a:solidFill>
              <a:schemeClr val="bg1"/>
            </a:solidFill>
          </a:ln>
        </p:spPr>
      </p:pic>
      <p:graphicFrame>
        <p:nvGraphicFramePr>
          <p:cNvPr id="18" name="Content Placeholder 3">
            <a:extLst>
              <a:ext uri="{FF2B5EF4-FFF2-40B4-BE49-F238E27FC236}">
                <a16:creationId xmlns:a16="http://schemas.microsoft.com/office/drawing/2014/main" id="{17A58142-FBAB-5544-B1AB-D08551A71260}"/>
              </a:ext>
            </a:extLst>
          </p:cNvPr>
          <p:cNvGraphicFramePr>
            <a:graphicFrameLocks noGrp="1"/>
          </p:cNvGraphicFramePr>
          <p:nvPr>
            <p:ph idx="1"/>
          </p:nvPr>
        </p:nvGraphicFramePr>
        <p:xfrm>
          <a:off x="2702779" y="1622287"/>
          <a:ext cx="5217612" cy="32667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F5186A8F-B753-4348-8150-1115695D791E}"/>
              </a:ext>
            </a:extLst>
          </p:cNvPr>
          <p:cNvSpPr txBox="1"/>
          <p:nvPr/>
        </p:nvSpPr>
        <p:spPr>
          <a:xfrm>
            <a:off x="3262162" y="1447749"/>
            <a:ext cx="1873079" cy="784830"/>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Sense of personal achievement</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Advancement </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Growth</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Responsibility</a:t>
            </a:r>
          </a:p>
          <a:p>
            <a:pPr marL="171450" indent="-112713">
              <a:buFont typeface="Arial" panose="020B0604020202020204" pitchFamily="34" charset="0"/>
              <a:buChar char="•"/>
            </a:pPr>
            <a:r>
              <a:rPr lang="en-US" sz="900" b="1" dirty="0">
                <a:solidFill>
                  <a:schemeClr val="accent5"/>
                </a:solidFill>
                <a:latin typeface="Tw Cen MT" panose="020B0602020104020603" pitchFamily="34" charset="77"/>
              </a:rPr>
              <a:t>Stimulating work</a:t>
            </a:r>
          </a:p>
        </p:txBody>
      </p:sp>
      <p:sp>
        <p:nvSpPr>
          <p:cNvPr id="22" name="TextBox 21">
            <a:extLst>
              <a:ext uri="{FF2B5EF4-FFF2-40B4-BE49-F238E27FC236}">
                <a16:creationId xmlns:a16="http://schemas.microsoft.com/office/drawing/2014/main" id="{50F1DD6D-C00D-EA47-B3AC-CA2508FB28C8}"/>
              </a:ext>
            </a:extLst>
          </p:cNvPr>
          <p:cNvSpPr txBox="1"/>
          <p:nvPr/>
        </p:nvSpPr>
        <p:spPr>
          <a:xfrm>
            <a:off x="3008585" y="2282556"/>
            <a:ext cx="1585628" cy="507831"/>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Self-Control (autonomy)</a:t>
            </a:r>
          </a:p>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 Status</a:t>
            </a:r>
          </a:p>
          <a:p>
            <a:pPr marL="171450" indent="-112713">
              <a:buFont typeface="Arial" panose="020B0604020202020204" pitchFamily="34" charset="0"/>
              <a:buChar char="•"/>
            </a:pPr>
            <a:r>
              <a:rPr lang="en-US" sz="900" b="1" dirty="0">
                <a:solidFill>
                  <a:schemeClr val="accent6"/>
                </a:solidFill>
                <a:latin typeface="Tw Cen MT" panose="020B0602020104020603" pitchFamily="34" charset="77"/>
              </a:rPr>
              <a:t>Recognition</a:t>
            </a:r>
          </a:p>
        </p:txBody>
      </p:sp>
      <p:sp>
        <p:nvSpPr>
          <p:cNvPr id="23" name="TextBox 22">
            <a:extLst>
              <a:ext uri="{FF2B5EF4-FFF2-40B4-BE49-F238E27FC236}">
                <a16:creationId xmlns:a16="http://schemas.microsoft.com/office/drawing/2014/main" id="{F748E366-E7DD-3344-AF29-C5E02082A3AB}"/>
              </a:ext>
            </a:extLst>
          </p:cNvPr>
          <p:cNvSpPr txBox="1"/>
          <p:nvPr/>
        </p:nvSpPr>
        <p:spPr>
          <a:xfrm>
            <a:off x="2704673" y="2920350"/>
            <a:ext cx="1316033" cy="646331"/>
          </a:xfrm>
          <a:prstGeom prst="rect">
            <a:avLst/>
          </a:prstGeom>
          <a:noFill/>
        </p:spPr>
        <p:txBody>
          <a:bodyPr wrap="square" rtlCol="0">
            <a:spAutoFit/>
          </a:bodyPr>
          <a:lstStyle/>
          <a:p>
            <a:pPr marL="171450" indent="-112713">
              <a:buFont typeface="Arial" panose="020B0604020202020204" pitchFamily="34" charset="0"/>
              <a:buChar char="•"/>
            </a:pPr>
            <a:r>
              <a:rPr lang="en-US" sz="900" b="1" dirty="0">
                <a:solidFill>
                  <a:schemeClr val="bg1"/>
                </a:solidFill>
                <a:latin typeface="Tw Cen MT" panose="020B0602020104020603" pitchFamily="34" charset="77"/>
              </a:rPr>
              <a:t>Professional Relationships,</a:t>
            </a:r>
          </a:p>
          <a:p>
            <a:pPr marL="171450" indent="-112713">
              <a:buFont typeface="Arial" panose="020B0604020202020204" pitchFamily="34" charset="0"/>
              <a:buChar char="•"/>
            </a:pPr>
            <a:r>
              <a:rPr lang="en-US" sz="900" b="1" dirty="0">
                <a:solidFill>
                  <a:schemeClr val="bg1"/>
                </a:solidFill>
                <a:latin typeface="Tw Cen MT" panose="020B0602020104020603" pitchFamily="34" charset="77"/>
              </a:rPr>
              <a:t>Supervision</a:t>
            </a:r>
          </a:p>
          <a:p>
            <a:endParaRPr lang="en-US" sz="900" b="1" dirty="0">
              <a:solidFill>
                <a:schemeClr val="bg1"/>
              </a:solidFill>
              <a:latin typeface="Tw Cen MT" panose="020B0602020104020603" pitchFamily="34" charset="77"/>
            </a:endParaRPr>
          </a:p>
        </p:txBody>
      </p:sp>
      <p:sp>
        <p:nvSpPr>
          <p:cNvPr id="24" name="TextBox 23">
            <a:extLst>
              <a:ext uri="{FF2B5EF4-FFF2-40B4-BE49-F238E27FC236}">
                <a16:creationId xmlns:a16="http://schemas.microsoft.com/office/drawing/2014/main" id="{FDFA9CE7-D8CD-1F4D-908C-785EAF5FAB0E}"/>
              </a:ext>
            </a:extLst>
          </p:cNvPr>
          <p:cNvSpPr txBox="1"/>
          <p:nvPr/>
        </p:nvSpPr>
        <p:spPr>
          <a:xfrm>
            <a:off x="2432790" y="3566681"/>
            <a:ext cx="953218" cy="507831"/>
          </a:xfrm>
          <a:prstGeom prst="rect">
            <a:avLst/>
          </a:prstGeom>
          <a:noFill/>
        </p:spPr>
        <p:txBody>
          <a:bodyPr wrap="square" rtlCol="0">
            <a:spAutoFit/>
          </a:bodyPr>
          <a:lstStyle/>
          <a:p>
            <a:pPr marL="114300" indent="-109538">
              <a:buFont typeface="Arial" panose="020B0604020202020204" pitchFamily="34" charset="0"/>
              <a:buChar char="•"/>
            </a:pPr>
            <a:r>
              <a:rPr lang="en-US" sz="900" b="1" dirty="0">
                <a:solidFill>
                  <a:schemeClr val="bg1"/>
                </a:solidFill>
                <a:latin typeface="Tw Cen MT" panose="020B0602020104020603" pitchFamily="34" charset="77"/>
              </a:rPr>
              <a:t>Work environment</a:t>
            </a:r>
          </a:p>
          <a:p>
            <a:pPr marL="114300" indent="-109538">
              <a:buFont typeface="Arial" panose="020B0604020202020204" pitchFamily="34" charset="0"/>
              <a:buChar char="•"/>
            </a:pPr>
            <a:r>
              <a:rPr lang="en-US" sz="900" b="1" dirty="0">
                <a:solidFill>
                  <a:schemeClr val="bg1"/>
                </a:solidFill>
                <a:latin typeface="Tw Cen MT" panose="020B0602020104020603" pitchFamily="34" charset="77"/>
              </a:rPr>
              <a:t>Org. policies</a:t>
            </a:r>
          </a:p>
        </p:txBody>
      </p:sp>
      <p:sp>
        <p:nvSpPr>
          <p:cNvPr id="25" name="TextBox 24">
            <a:extLst>
              <a:ext uri="{FF2B5EF4-FFF2-40B4-BE49-F238E27FC236}">
                <a16:creationId xmlns:a16="http://schemas.microsoft.com/office/drawing/2014/main" id="{0E1D2F49-69AD-F349-A8B9-CB3FA55B5ABC}"/>
              </a:ext>
            </a:extLst>
          </p:cNvPr>
          <p:cNvSpPr txBox="1"/>
          <p:nvPr/>
        </p:nvSpPr>
        <p:spPr>
          <a:xfrm>
            <a:off x="1875640" y="4293127"/>
            <a:ext cx="1147369" cy="369332"/>
          </a:xfrm>
          <a:prstGeom prst="rect">
            <a:avLst/>
          </a:prstGeom>
          <a:noFill/>
        </p:spPr>
        <p:txBody>
          <a:bodyPr wrap="square" rtlCol="0">
            <a:spAutoFit/>
          </a:bodyPr>
          <a:lstStyle/>
          <a:p>
            <a:pPr marL="114300" indent="-114300">
              <a:buFont typeface="Arial" panose="020B0604020202020204" pitchFamily="34" charset="0"/>
              <a:buChar char="•"/>
            </a:pPr>
            <a:r>
              <a:rPr lang="en-US" sz="900" b="1" dirty="0">
                <a:solidFill>
                  <a:schemeClr val="bg1"/>
                </a:solidFill>
                <a:latin typeface="Tw Cen MT" panose="020B0602020104020603" pitchFamily="34" charset="77"/>
              </a:rPr>
              <a:t>Job security</a:t>
            </a:r>
          </a:p>
          <a:p>
            <a:pPr marL="114300" indent="-114300">
              <a:buFont typeface="Arial" panose="020B0604020202020204" pitchFamily="34" charset="0"/>
              <a:buChar char="•"/>
            </a:pPr>
            <a:r>
              <a:rPr lang="en-US" sz="900" b="1" dirty="0">
                <a:solidFill>
                  <a:schemeClr val="bg1"/>
                </a:solidFill>
                <a:latin typeface="Tw Cen MT" panose="020B0602020104020603" pitchFamily="34" charset="77"/>
              </a:rPr>
              <a:t>Salary/benefits</a:t>
            </a:r>
          </a:p>
        </p:txBody>
      </p:sp>
      <p:sp>
        <p:nvSpPr>
          <p:cNvPr id="26" name="TextBox 25">
            <a:extLst>
              <a:ext uri="{FF2B5EF4-FFF2-40B4-BE49-F238E27FC236}">
                <a16:creationId xmlns:a16="http://schemas.microsoft.com/office/drawing/2014/main" id="{733BDA13-6884-E346-A575-C2FE640CAB4E}"/>
              </a:ext>
            </a:extLst>
          </p:cNvPr>
          <p:cNvSpPr txBox="1"/>
          <p:nvPr/>
        </p:nvSpPr>
        <p:spPr>
          <a:xfrm>
            <a:off x="5881839" y="1693717"/>
            <a:ext cx="2327507" cy="369332"/>
          </a:xfrm>
          <a:prstGeom prst="rect">
            <a:avLst/>
          </a:prstGeom>
          <a:noFill/>
        </p:spPr>
        <p:txBody>
          <a:bodyPr wrap="square" rtlCol="0">
            <a:spAutoFit/>
          </a:bodyPr>
          <a:lstStyle/>
          <a:p>
            <a:r>
              <a:rPr lang="en-US" sz="900" b="1" dirty="0">
                <a:solidFill>
                  <a:schemeClr val="accent5"/>
                </a:solidFill>
                <a:latin typeface="Tw Cen MT" panose="020B0602020104020603" pitchFamily="34" charset="77"/>
              </a:rPr>
              <a:t>Achieving one’s potential, being creative, serving a cause, contributing to society</a:t>
            </a:r>
          </a:p>
        </p:txBody>
      </p:sp>
      <p:sp>
        <p:nvSpPr>
          <p:cNvPr id="27" name="TextBox 26">
            <a:extLst>
              <a:ext uri="{FF2B5EF4-FFF2-40B4-BE49-F238E27FC236}">
                <a16:creationId xmlns:a16="http://schemas.microsoft.com/office/drawing/2014/main" id="{5BB49BE4-AAB1-7348-954B-62187A278FA7}"/>
              </a:ext>
            </a:extLst>
          </p:cNvPr>
          <p:cNvSpPr txBox="1"/>
          <p:nvPr/>
        </p:nvSpPr>
        <p:spPr>
          <a:xfrm>
            <a:off x="6350448" y="2361974"/>
            <a:ext cx="2006172" cy="369332"/>
          </a:xfrm>
          <a:prstGeom prst="rect">
            <a:avLst/>
          </a:prstGeom>
          <a:noFill/>
        </p:spPr>
        <p:txBody>
          <a:bodyPr wrap="square" rtlCol="0">
            <a:spAutoFit/>
          </a:bodyPr>
          <a:lstStyle/>
          <a:p>
            <a:r>
              <a:rPr lang="en-US" sz="900" b="1" dirty="0">
                <a:solidFill>
                  <a:schemeClr val="accent6"/>
                </a:solidFill>
                <a:latin typeface="Tw Cen MT" panose="020B0602020104020603" pitchFamily="34" charset="77"/>
              </a:rPr>
              <a:t>Prestige, self-respect, competence, self confidence, sense of self worth</a:t>
            </a:r>
          </a:p>
        </p:txBody>
      </p:sp>
      <p:sp>
        <p:nvSpPr>
          <p:cNvPr id="35" name="TextBox 34">
            <a:extLst>
              <a:ext uri="{FF2B5EF4-FFF2-40B4-BE49-F238E27FC236}">
                <a16:creationId xmlns:a16="http://schemas.microsoft.com/office/drawing/2014/main" id="{3DA659B4-34AE-C74E-8125-CE08370988C8}"/>
              </a:ext>
            </a:extLst>
          </p:cNvPr>
          <p:cNvSpPr txBox="1"/>
          <p:nvPr/>
        </p:nvSpPr>
        <p:spPr>
          <a:xfrm>
            <a:off x="6840099" y="2996268"/>
            <a:ext cx="1949514" cy="369332"/>
          </a:xfrm>
          <a:prstGeom prst="rect">
            <a:avLst/>
          </a:prstGeom>
          <a:noFill/>
        </p:spPr>
        <p:txBody>
          <a:bodyPr wrap="square" rtlCol="0">
            <a:spAutoFit/>
          </a:bodyPr>
          <a:lstStyle/>
          <a:p>
            <a:r>
              <a:rPr lang="en-US" sz="900" b="1" dirty="0">
                <a:solidFill>
                  <a:schemeClr val="bg1"/>
                </a:solidFill>
                <a:latin typeface="Tw Cen MT" panose="020B0602020104020603" pitchFamily="34" charset="77"/>
              </a:rPr>
              <a:t>Friends, affiliation, affection, relationships, love</a:t>
            </a:r>
          </a:p>
        </p:txBody>
      </p:sp>
      <p:sp>
        <p:nvSpPr>
          <p:cNvPr id="41" name="TextBox 40">
            <a:extLst>
              <a:ext uri="{FF2B5EF4-FFF2-40B4-BE49-F238E27FC236}">
                <a16:creationId xmlns:a16="http://schemas.microsoft.com/office/drawing/2014/main" id="{1EE9C252-A3DD-4D45-A304-2B6A65EE63EC}"/>
              </a:ext>
            </a:extLst>
          </p:cNvPr>
          <p:cNvSpPr txBox="1"/>
          <p:nvPr/>
        </p:nvSpPr>
        <p:spPr>
          <a:xfrm>
            <a:off x="7968994" y="4437132"/>
            <a:ext cx="1101689" cy="507831"/>
          </a:xfrm>
          <a:prstGeom prst="rect">
            <a:avLst/>
          </a:prstGeom>
          <a:noFill/>
        </p:spPr>
        <p:txBody>
          <a:bodyPr wrap="square" rtlCol="0">
            <a:spAutoFit/>
          </a:bodyPr>
          <a:lstStyle/>
          <a:p>
            <a:r>
              <a:rPr lang="en-US" sz="900" b="1" dirty="0">
                <a:solidFill>
                  <a:schemeClr val="bg1"/>
                </a:solidFill>
                <a:latin typeface="Tw Cen MT" panose="020B0602020104020603" pitchFamily="34" charset="77"/>
              </a:rPr>
              <a:t>Basic survival needs such as food and water</a:t>
            </a:r>
          </a:p>
        </p:txBody>
      </p:sp>
      <p:sp>
        <p:nvSpPr>
          <p:cNvPr id="43" name="TextBox 42">
            <a:extLst>
              <a:ext uri="{FF2B5EF4-FFF2-40B4-BE49-F238E27FC236}">
                <a16:creationId xmlns:a16="http://schemas.microsoft.com/office/drawing/2014/main" id="{5F2D5BA8-9463-EB4F-ABCA-5C724608C650}"/>
              </a:ext>
            </a:extLst>
          </p:cNvPr>
          <p:cNvSpPr txBox="1"/>
          <p:nvPr/>
        </p:nvSpPr>
        <p:spPr>
          <a:xfrm>
            <a:off x="4924165" y="1040732"/>
            <a:ext cx="3229274" cy="438582"/>
          </a:xfrm>
          <a:prstGeom prst="rect">
            <a:avLst/>
          </a:prstGeom>
          <a:noFill/>
        </p:spPr>
        <p:txBody>
          <a:bodyPr wrap="square" rtlCol="0">
            <a:spAutoFit/>
          </a:bodyPr>
          <a:lstStyle/>
          <a:p>
            <a:pPr algn="ctr"/>
            <a:r>
              <a:rPr lang="en-US" sz="1100" b="1" dirty="0">
                <a:latin typeface="Tw Cen MT" panose="020B0602020104020603" pitchFamily="34" charset="77"/>
              </a:rPr>
              <a:t>Abraham Maslow’s </a:t>
            </a:r>
          </a:p>
          <a:p>
            <a:pPr algn="ctr"/>
            <a:r>
              <a:rPr lang="en-US" sz="1100" b="1" dirty="0">
                <a:latin typeface="Tw Cen MT" panose="020B0602020104020603" pitchFamily="34" charset="77"/>
              </a:rPr>
              <a:t>Hierarchy of Needs (1943)</a:t>
            </a:r>
          </a:p>
        </p:txBody>
      </p:sp>
      <p:sp>
        <p:nvSpPr>
          <p:cNvPr id="42" name="TextBox 41">
            <a:extLst>
              <a:ext uri="{FF2B5EF4-FFF2-40B4-BE49-F238E27FC236}">
                <a16:creationId xmlns:a16="http://schemas.microsoft.com/office/drawing/2014/main" id="{A5B8292D-5D94-1745-8011-FF0253776FC3}"/>
              </a:ext>
            </a:extLst>
          </p:cNvPr>
          <p:cNvSpPr txBox="1"/>
          <p:nvPr/>
        </p:nvSpPr>
        <p:spPr>
          <a:xfrm>
            <a:off x="2243758" y="972785"/>
            <a:ext cx="3500633" cy="430887"/>
          </a:xfrm>
          <a:prstGeom prst="rect">
            <a:avLst/>
          </a:prstGeom>
          <a:noFill/>
        </p:spPr>
        <p:txBody>
          <a:bodyPr wrap="square" rtlCol="0">
            <a:spAutoFit/>
          </a:bodyPr>
          <a:lstStyle/>
          <a:p>
            <a:pPr algn="ctr"/>
            <a:r>
              <a:rPr lang="en-US" sz="1100" b="1" dirty="0">
                <a:latin typeface="Tw Cen MT" panose="020B0602020104020603" pitchFamily="34" charset="77"/>
              </a:rPr>
              <a:t>Frederic Herzberg </a:t>
            </a:r>
          </a:p>
          <a:p>
            <a:pPr algn="ctr"/>
            <a:r>
              <a:rPr lang="en-US" sz="1100" b="1" dirty="0">
                <a:latin typeface="Tw Cen MT" panose="020B0602020104020603" pitchFamily="34" charset="77"/>
              </a:rPr>
              <a:t>Theory of Motivation 1968</a:t>
            </a:r>
          </a:p>
        </p:txBody>
      </p:sp>
      <p:sp>
        <p:nvSpPr>
          <p:cNvPr id="46" name="TextBox 45">
            <a:extLst>
              <a:ext uri="{FF2B5EF4-FFF2-40B4-BE49-F238E27FC236}">
                <a16:creationId xmlns:a16="http://schemas.microsoft.com/office/drawing/2014/main" id="{18E7E7FE-94E6-FA42-A102-36CBCC16710C}"/>
              </a:ext>
            </a:extLst>
          </p:cNvPr>
          <p:cNvSpPr txBox="1"/>
          <p:nvPr/>
        </p:nvSpPr>
        <p:spPr bwMode="auto">
          <a:xfrm>
            <a:off x="2698719" y="-177033"/>
            <a:ext cx="6527593" cy="954107"/>
          </a:xfrm>
          <a:prstGeom prst="rect">
            <a:avLst/>
          </a:prstGeom>
          <a:noFill/>
          <a:ln w="19050" algn="ctr">
            <a:noFill/>
            <a:miter lim="800000"/>
            <a:headEnd/>
            <a:tailEnd/>
          </a:ln>
        </p:spPr>
        <p:txBody>
          <a:bodyPr wrap="square" lIns="0" tIns="0" rIns="0" bIns="0" rtlCol="0">
            <a:spAutoFit/>
          </a:bodyPr>
          <a:lstStyle/>
          <a:p>
            <a:endParaRPr lang="en-US" sz="1200" dirty="0"/>
          </a:p>
          <a:p>
            <a:r>
              <a:rPr lang="en-US" sz="1600" dirty="0">
                <a:solidFill>
                  <a:schemeClr val="accent2"/>
                </a:solidFill>
                <a:latin typeface="Helvetica Light" panose="020B0403020202020204" pitchFamily="34" charset="0"/>
                <a:ea typeface="ＭＳ 明朝"/>
                <a:cs typeface="Times New Roman"/>
              </a:rPr>
              <a:t>Do you feel you can do your best work? If not, why not?</a:t>
            </a:r>
          </a:p>
          <a:p>
            <a:r>
              <a:rPr lang="en-US" sz="900" i="1" dirty="0">
                <a:solidFill>
                  <a:schemeClr val="accent2"/>
                </a:solidFill>
                <a:latin typeface="Helvetica Light" panose="020B0403020202020204" pitchFamily="34" charset="0"/>
                <a:ea typeface="ＭＳ 明朝"/>
                <a:cs typeface="Times New Roman"/>
              </a:rPr>
              <a:t> (e.g.: is it the organizational values? The relationships? Do you have what you need to do what is expected of you?)</a:t>
            </a:r>
            <a:endParaRPr lang="en-US" sz="900" i="1" dirty="0">
              <a:ea typeface="ＭＳ 明朝"/>
              <a:cs typeface="Times New Roman"/>
            </a:endParaRPr>
          </a:p>
          <a:p>
            <a:pPr marL="171450" indent="-171450">
              <a:buFont typeface="Arial"/>
              <a:buChar char="•"/>
            </a:pPr>
            <a:endParaRPr lang="en-US" sz="1200" dirty="0">
              <a:ea typeface="ＭＳ 明朝"/>
              <a:cs typeface="Times New Roman"/>
            </a:endParaRPr>
          </a:p>
          <a:p>
            <a:endParaRPr lang="en-US" sz="1200" dirty="0">
              <a:ea typeface="ＭＳ 明朝"/>
              <a:cs typeface="Times New Roman"/>
            </a:endParaRPr>
          </a:p>
        </p:txBody>
      </p:sp>
      <p:cxnSp>
        <p:nvCxnSpPr>
          <p:cNvPr id="5" name="Straight Connector 4">
            <a:extLst>
              <a:ext uri="{FF2B5EF4-FFF2-40B4-BE49-F238E27FC236}">
                <a16:creationId xmlns:a16="http://schemas.microsoft.com/office/drawing/2014/main" id="{ED7CB060-4189-5E44-ABC0-8E0137B130FA}"/>
              </a:ext>
            </a:extLst>
          </p:cNvPr>
          <p:cNvCxnSpPr>
            <a:cxnSpLocks/>
          </p:cNvCxnSpPr>
          <p:nvPr/>
        </p:nvCxnSpPr>
        <p:spPr>
          <a:xfrm flipH="1">
            <a:off x="1671782" y="4239489"/>
            <a:ext cx="7213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DE8C288-2948-2747-8524-BD2F22AAA9F2}"/>
              </a:ext>
            </a:extLst>
          </p:cNvPr>
          <p:cNvCxnSpPr>
            <a:cxnSpLocks/>
          </p:cNvCxnSpPr>
          <p:nvPr/>
        </p:nvCxnSpPr>
        <p:spPr>
          <a:xfrm flipH="1">
            <a:off x="2060941" y="3585153"/>
            <a:ext cx="65750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D4E5A51-BC6C-104B-B566-1E4335BE80E2}"/>
              </a:ext>
            </a:extLst>
          </p:cNvPr>
          <p:cNvCxnSpPr>
            <a:cxnSpLocks/>
          </p:cNvCxnSpPr>
          <p:nvPr/>
        </p:nvCxnSpPr>
        <p:spPr>
          <a:xfrm flipH="1">
            <a:off x="2449325" y="2920350"/>
            <a:ext cx="58401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7A9602F-C2CB-244C-A243-0762634DE19A}"/>
              </a:ext>
            </a:extLst>
          </p:cNvPr>
          <p:cNvCxnSpPr>
            <a:cxnSpLocks/>
          </p:cNvCxnSpPr>
          <p:nvPr/>
        </p:nvCxnSpPr>
        <p:spPr>
          <a:xfrm flipH="1">
            <a:off x="2789383" y="2282556"/>
            <a:ext cx="52831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A6B2DDA-92BE-DE48-B514-4C09DB3ACD70}"/>
              </a:ext>
            </a:extLst>
          </p:cNvPr>
          <p:cNvSpPr txBox="1"/>
          <p:nvPr/>
        </p:nvSpPr>
        <p:spPr>
          <a:xfrm>
            <a:off x="7283754" y="3619934"/>
            <a:ext cx="2026662" cy="584775"/>
          </a:xfrm>
          <a:prstGeom prst="rect">
            <a:avLst/>
          </a:prstGeom>
          <a:noFill/>
        </p:spPr>
        <p:txBody>
          <a:bodyPr wrap="square" rtlCol="0">
            <a:spAutoFit/>
          </a:bodyPr>
          <a:lstStyle/>
          <a:p>
            <a:r>
              <a:rPr lang="en-US" sz="800" b="1" dirty="0">
                <a:solidFill>
                  <a:schemeClr val="bg1"/>
                </a:solidFill>
                <a:latin typeface="Tw Cen MT" panose="020B0602020104020603" pitchFamily="34" charset="77"/>
              </a:rPr>
              <a:t>Both physical (security, shelter, protection, law and order, health insurance, pension plans, secure job) and psychological freedom from fear and anxiety</a:t>
            </a:r>
          </a:p>
        </p:txBody>
      </p:sp>
      <p:sp>
        <p:nvSpPr>
          <p:cNvPr id="60" name="Heart 59">
            <a:extLst>
              <a:ext uri="{FF2B5EF4-FFF2-40B4-BE49-F238E27FC236}">
                <a16:creationId xmlns:a16="http://schemas.microsoft.com/office/drawing/2014/main" id="{12A09E08-95B7-FC44-946B-2A67DE5DE09C}"/>
              </a:ext>
            </a:extLst>
          </p:cNvPr>
          <p:cNvSpPr/>
          <p:nvPr/>
        </p:nvSpPr>
        <p:spPr bwMode="auto">
          <a:xfrm>
            <a:off x="345868" y="475648"/>
            <a:ext cx="1695330" cy="1417169"/>
          </a:xfrm>
          <a:prstGeom prst="heart">
            <a:avLst/>
          </a:prstGeom>
          <a:solidFill>
            <a:schemeClr val="accent1"/>
          </a:solidFill>
          <a:ln w="19050"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a:p>
            <a:pPr algn="ctr">
              <a:lnSpc>
                <a:spcPct val="90000"/>
              </a:lnSpc>
            </a:pPr>
            <a:r>
              <a:rPr lang="en-US" sz="1600" b="1" dirty="0">
                <a:solidFill>
                  <a:schemeClr val="bg1"/>
                </a:solidFill>
                <a:latin typeface="+mj-lt"/>
              </a:rPr>
              <a:t>What’s the </a:t>
            </a:r>
          </a:p>
          <a:p>
            <a:pPr algn="ctr">
              <a:lnSpc>
                <a:spcPct val="90000"/>
              </a:lnSpc>
            </a:pPr>
            <a:r>
              <a:rPr lang="en-US" sz="1600" b="1" dirty="0">
                <a:solidFill>
                  <a:schemeClr val="bg1"/>
                </a:solidFill>
                <a:latin typeface="+mj-lt"/>
              </a:rPr>
              <a:t>COVID</a:t>
            </a:r>
          </a:p>
          <a:p>
            <a:pPr algn="ctr">
              <a:lnSpc>
                <a:spcPct val="90000"/>
              </a:lnSpc>
            </a:pPr>
            <a:r>
              <a:rPr lang="en-US" sz="1600" b="1" dirty="0">
                <a:solidFill>
                  <a:schemeClr val="bg1"/>
                </a:solidFill>
                <a:latin typeface="+mj-lt"/>
              </a:rPr>
              <a:t>Factor?</a:t>
            </a:r>
          </a:p>
          <a:p>
            <a:pPr algn="ctr">
              <a:lnSpc>
                <a:spcPct val="90000"/>
              </a:lnSpc>
            </a:pPr>
            <a:endParaRPr lang="en-US" sz="1600" dirty="0">
              <a:solidFill>
                <a:schemeClr val="bg1"/>
              </a:solidFill>
              <a:latin typeface="+mj-lt"/>
            </a:endParaRPr>
          </a:p>
        </p:txBody>
      </p:sp>
    </p:spTree>
    <p:extLst>
      <p:ext uri="{BB962C8B-B14F-4D97-AF65-F5344CB8AC3E}">
        <p14:creationId xmlns:p14="http://schemas.microsoft.com/office/powerpoint/2010/main" val="3090769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Content Placeholder 7">
            <a:extLst>
              <a:ext uri="{FF2B5EF4-FFF2-40B4-BE49-F238E27FC236}">
                <a16:creationId xmlns:a16="http://schemas.microsoft.com/office/drawing/2014/main" id="{E32DB7F3-AA63-5745-A038-455755C78D05}"/>
              </a:ext>
            </a:extLst>
          </p:cNvPr>
          <p:cNvPicPr>
            <a:picLocks noChangeAspect="1"/>
          </p:cNvPicPr>
          <p:nvPr/>
        </p:nvPicPr>
        <p:blipFill rotWithShape="1">
          <a:blip r:embed="rId3"/>
          <a:srcRect r="57347"/>
          <a:stretch/>
        </p:blipFill>
        <p:spPr>
          <a:xfrm flipH="1">
            <a:off x="67308" y="-9128"/>
            <a:ext cx="9076692" cy="5230367"/>
          </a:xfrm>
          <a:prstGeom prst="rect">
            <a:avLst/>
          </a:prstGeom>
        </p:spPr>
      </p:pic>
      <p:sp>
        <p:nvSpPr>
          <p:cNvPr id="6" name="Slide Number Placeholder 5">
            <a:extLst>
              <a:ext uri="{FF2B5EF4-FFF2-40B4-BE49-F238E27FC236}">
                <a16:creationId xmlns:a16="http://schemas.microsoft.com/office/drawing/2014/main" id="{12843ACB-FDB8-7448-95FF-69DA7F687A58}"/>
              </a:ext>
            </a:extLst>
          </p:cNvPr>
          <p:cNvSpPr>
            <a:spLocks noGrp="1"/>
          </p:cNvSpPr>
          <p:nvPr>
            <p:ph type="sldNum" sz="quarter" idx="4"/>
          </p:nvPr>
        </p:nvSpPr>
        <p:spPr>
          <a:xfrm>
            <a:off x="67308" y="5506333"/>
            <a:ext cx="246061" cy="129361"/>
          </a:xfrm>
        </p:spPr>
        <p:txBody>
          <a:bodyPr/>
          <a:lstStyle/>
          <a:p>
            <a:fld id="{7BCC8D0D-EAEC-449D-9161-023DFF90F2E2}" type="slidenum">
              <a:rPr lang="en-US" smtClean="0"/>
              <a:pPr/>
              <a:t>19</a:t>
            </a:fld>
            <a:endParaRPr lang="en-US" dirty="0"/>
          </a:p>
        </p:txBody>
      </p:sp>
      <p:sp>
        <p:nvSpPr>
          <p:cNvPr id="35" name="TextBox 34">
            <a:extLst>
              <a:ext uri="{FF2B5EF4-FFF2-40B4-BE49-F238E27FC236}">
                <a16:creationId xmlns:a16="http://schemas.microsoft.com/office/drawing/2014/main" id="{13B080AE-EE5D-484B-8DD6-9400203EFDF7}"/>
              </a:ext>
            </a:extLst>
          </p:cNvPr>
          <p:cNvSpPr txBox="1"/>
          <p:nvPr/>
        </p:nvSpPr>
        <p:spPr bwMode="auto">
          <a:xfrm>
            <a:off x="2119556" y="1823831"/>
            <a:ext cx="1657665" cy="1231106"/>
          </a:xfrm>
          <a:prstGeom prst="rect">
            <a:avLst/>
          </a:prstGeom>
          <a:noFill/>
          <a:ln w="19050" algn="ctr">
            <a:noFill/>
            <a:miter lim="800000"/>
            <a:headEnd/>
            <a:tailEnd/>
          </a:ln>
        </p:spPr>
        <p:txBody>
          <a:bodyPr wrap="square" lIns="0" tIns="0" rIns="0" bIns="0" rtlCol="0">
            <a:spAutoFit/>
          </a:bodyPr>
          <a:lstStyle/>
          <a:p>
            <a:pPr algn="ctr"/>
            <a:r>
              <a:rPr lang="en-US" sz="1600" dirty="0"/>
              <a:t>That’s a lot of information. What does it look like when it – and you - are working?</a:t>
            </a:r>
          </a:p>
        </p:txBody>
      </p:sp>
      <p:sp>
        <p:nvSpPr>
          <p:cNvPr id="36" name="Footer Placeholder 2">
            <a:extLst>
              <a:ext uri="{FF2B5EF4-FFF2-40B4-BE49-F238E27FC236}">
                <a16:creationId xmlns:a16="http://schemas.microsoft.com/office/drawing/2014/main" id="{E6B02805-A0C7-DD40-9809-FF8602104E97}"/>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4"/>
              </a:rPr>
              <a:t>Naledi.Saul@ucsf.edu</a:t>
            </a:r>
            <a:r>
              <a:rPr lang="en-US" sz="900" i="1" dirty="0">
                <a:solidFill>
                  <a:schemeClr val="tx1"/>
                </a:solidFill>
              </a:rPr>
              <a:t>. Please do not reprint without permission. </a:t>
            </a:r>
          </a:p>
        </p:txBody>
      </p:sp>
      <p:sp>
        <p:nvSpPr>
          <p:cNvPr id="41" name="Rectangle 40">
            <a:extLst>
              <a:ext uri="{FF2B5EF4-FFF2-40B4-BE49-F238E27FC236}">
                <a16:creationId xmlns:a16="http://schemas.microsoft.com/office/drawing/2014/main" id="{743563B2-0B46-904C-9E1D-8E4470446B52}"/>
              </a:ext>
            </a:extLst>
          </p:cNvPr>
          <p:cNvSpPr/>
          <p:nvPr/>
        </p:nvSpPr>
        <p:spPr bwMode="auto">
          <a:xfrm>
            <a:off x="2127659" y="1589441"/>
            <a:ext cx="1649562" cy="1644102"/>
          </a:xfrm>
          <a:prstGeom prst="rect">
            <a:avLst/>
          </a:prstGeom>
          <a:noFill/>
          <a:ln w="19050"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pic>
        <p:nvPicPr>
          <p:cNvPr id="8" name="Content Placeholder 4" descr="A person standing posing for the camera&#10;&#10;Description automatically generated">
            <a:extLst>
              <a:ext uri="{FF2B5EF4-FFF2-40B4-BE49-F238E27FC236}">
                <a16:creationId xmlns:a16="http://schemas.microsoft.com/office/drawing/2014/main" id="{7AD34FFE-32F2-6542-8B80-B7BB836A4F79}"/>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9745" b="96552" l="10000" r="90000">
                        <a14:foregroundMark x1="48600" y1="61919" x2="48600" y2="61919"/>
                        <a14:foregroundMark x1="48900" y1="59970" x2="48900" y2="59970"/>
                        <a14:foregroundMark x1="49100" y1="75262" x2="49100" y2="75262"/>
                        <a14:foregroundMark x1="48300" y1="84108" x2="48300" y2="84108"/>
                        <a14:foregroundMark x1="40600" y1="92504" x2="40600" y2="92504"/>
                        <a14:foregroundMark x1="29600" y1="92504" x2="29600" y2="92504"/>
                        <a14:foregroundMark x1="26100" y1="96552" x2="26100" y2="96552"/>
                        <a14:foregroundMark x1="48100" y1="72414" x2="48100" y2="72414"/>
                        <a14:foregroundMark x1="48600" y1="72414" x2="48600" y2="72414"/>
                      </a14:backgroundRemoval>
                    </a14:imgEffect>
                  </a14:imgLayer>
                </a14:imgProps>
              </a:ext>
            </a:extLst>
          </a:blip>
          <a:stretch>
            <a:fillRect/>
          </a:stretch>
        </p:blipFill>
        <p:spPr>
          <a:xfrm flipH="1">
            <a:off x="2885741" y="113332"/>
            <a:ext cx="7675555" cy="5117036"/>
          </a:xfrm>
        </p:spPr>
      </p:pic>
    </p:spTree>
    <p:extLst>
      <p:ext uri="{BB962C8B-B14F-4D97-AF65-F5344CB8AC3E}">
        <p14:creationId xmlns:p14="http://schemas.microsoft.com/office/powerpoint/2010/main" val="9389567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48963" y="5424029"/>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sp>
        <p:nvSpPr>
          <p:cNvPr id="5" name="Rectangle 4">
            <a:extLst>
              <a:ext uri="{FF2B5EF4-FFF2-40B4-BE49-F238E27FC236}">
                <a16:creationId xmlns:a16="http://schemas.microsoft.com/office/drawing/2014/main" id="{5E502343-A941-F24F-86FC-6AD458D0EA9F}"/>
              </a:ext>
            </a:extLst>
          </p:cNvPr>
          <p:cNvSpPr/>
          <p:nvPr/>
        </p:nvSpPr>
        <p:spPr bwMode="auto">
          <a:xfrm>
            <a:off x="7063409" y="0"/>
            <a:ext cx="2080591" cy="520810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 name="TextBox 3">
            <a:extLst>
              <a:ext uri="{FF2B5EF4-FFF2-40B4-BE49-F238E27FC236}">
                <a16:creationId xmlns:a16="http://schemas.microsoft.com/office/drawing/2014/main" id="{70263F7C-16DC-A444-9B93-8065791CC722}"/>
              </a:ext>
            </a:extLst>
          </p:cNvPr>
          <p:cNvSpPr txBox="1"/>
          <p:nvPr/>
        </p:nvSpPr>
        <p:spPr bwMode="auto">
          <a:xfrm>
            <a:off x="3080175" y="104725"/>
            <a:ext cx="3983233" cy="3431709"/>
          </a:xfrm>
          <a:prstGeom prst="rect">
            <a:avLst/>
          </a:prstGeom>
          <a:noFill/>
          <a:ln w="19050" algn="ctr">
            <a:noFill/>
            <a:miter lim="800000"/>
            <a:headEnd/>
            <a:tailEnd/>
          </a:ln>
        </p:spPr>
        <p:txBody>
          <a:bodyPr wrap="square" lIns="0" tIns="0" rIns="0" bIns="0" rtlCol="0">
            <a:spAutoFit/>
          </a:bodyPr>
          <a:lstStyle/>
          <a:p>
            <a:r>
              <a:rPr lang="en-US" sz="1500" dirty="0">
                <a:latin typeface="Helvetica Light" panose="020B0403020202020204" pitchFamily="34" charset="0"/>
              </a:rPr>
              <a:t>In the beginning, many of us are focused on the work – </a:t>
            </a:r>
          </a:p>
          <a:p>
            <a:pPr lvl="1"/>
            <a:r>
              <a:rPr lang="en-US" sz="1500" dirty="0">
                <a:latin typeface="Helvetica Light" panose="020B0403020202020204" pitchFamily="34" charset="0"/>
              </a:rPr>
              <a:t> - determining what we have to do </a:t>
            </a:r>
          </a:p>
          <a:p>
            <a:pPr lvl="1"/>
            <a:r>
              <a:rPr lang="en-US" sz="1500" dirty="0">
                <a:latin typeface="Helvetica Light" panose="020B0403020202020204" pitchFamily="34" charset="0"/>
              </a:rPr>
              <a:t> - learning the information and</a:t>
            </a:r>
          </a:p>
          <a:p>
            <a:pPr lvl="1"/>
            <a:r>
              <a:rPr lang="en-US" sz="1500" dirty="0">
                <a:latin typeface="Helvetica Light" panose="020B0403020202020204" pitchFamily="34" charset="0"/>
              </a:rPr>
              <a:t> - developing the skills to do it</a:t>
            </a:r>
          </a:p>
          <a:p>
            <a:br>
              <a:rPr lang="en-US" sz="1500" dirty="0">
                <a:latin typeface="Helvetica Light" panose="020B0403020202020204" pitchFamily="34" charset="0"/>
              </a:rPr>
            </a:br>
            <a:r>
              <a:rPr lang="en-US" sz="1500" dirty="0">
                <a:latin typeface="Helvetica Light" panose="020B0403020202020204" pitchFamily="34" charset="0"/>
              </a:rPr>
              <a:t>because we believe that our work will speak for itself and solidify our reputation.</a:t>
            </a:r>
          </a:p>
          <a:p>
            <a:endParaRPr lang="en-US" sz="1500" dirty="0">
              <a:latin typeface="Helvetica Light" panose="020B0403020202020204" pitchFamily="34" charset="0"/>
            </a:endParaRPr>
          </a:p>
          <a:p>
            <a:r>
              <a:rPr lang="en-US" sz="1500" dirty="0">
                <a:latin typeface="Helvetica Light" panose="020B0403020202020204" pitchFamily="34" charset="0"/>
              </a:rPr>
              <a:t>But it can help helpful to give equal, intentional </a:t>
            </a:r>
            <a:r>
              <a:rPr lang="en-US" sz="1500" b="1" dirty="0">
                <a:latin typeface="Helvetica Light" panose="020B0403020202020204" pitchFamily="34" charset="0"/>
              </a:rPr>
              <a:t>consideration to 4 other factors</a:t>
            </a:r>
            <a:r>
              <a:rPr lang="en-US" sz="1500" dirty="0">
                <a:latin typeface="Helvetica Light" panose="020B0403020202020204" pitchFamily="34" charset="0"/>
              </a:rPr>
              <a:t>...</a:t>
            </a:r>
          </a:p>
          <a:p>
            <a:endParaRPr lang="en-US" dirty="0">
              <a:latin typeface="Helvetica" pitchFamily="2" charset="0"/>
            </a:endParaRPr>
          </a:p>
          <a:p>
            <a:endParaRPr lang="en-US" sz="2000" dirty="0">
              <a:latin typeface="Helvetica" pitchFamily="2" charset="0"/>
            </a:endParaRPr>
          </a:p>
          <a:p>
            <a:endParaRPr lang="en-US" sz="2000" dirty="0"/>
          </a:p>
        </p:txBody>
      </p:sp>
      <p:sp>
        <p:nvSpPr>
          <p:cNvPr id="11" name="Rectangle 10">
            <a:extLst>
              <a:ext uri="{FF2B5EF4-FFF2-40B4-BE49-F238E27FC236}">
                <a16:creationId xmlns:a16="http://schemas.microsoft.com/office/drawing/2014/main" id="{FF7F276A-76CE-5341-8567-DE35DEFB64A1}"/>
              </a:ext>
            </a:extLst>
          </p:cNvPr>
          <p:cNvSpPr/>
          <p:nvPr/>
        </p:nvSpPr>
        <p:spPr>
          <a:xfrm>
            <a:off x="525037" y="2917237"/>
            <a:ext cx="8618963" cy="400110"/>
          </a:xfrm>
          <a:prstGeom prst="rect">
            <a:avLst/>
          </a:prstGeom>
          <a:solidFill>
            <a:schemeClr val="bg1">
              <a:lumMod val="65000"/>
            </a:schemeClr>
          </a:solidFill>
          <a:ln>
            <a:solidFill>
              <a:schemeClr val="bg1"/>
            </a:solidFill>
          </a:ln>
        </p:spPr>
        <p:txBody>
          <a:bodyPr wrap="square">
            <a:spAutoFit/>
          </a:bodyPr>
          <a:lstStyle/>
          <a:p>
            <a:r>
              <a:rPr lang="en-US" sz="2000" dirty="0">
                <a:solidFill>
                  <a:schemeClr val="bg1"/>
                </a:solidFill>
                <a:latin typeface="Helvetica Neue Light"/>
              </a:rPr>
              <a:t>Why do the first 3-6 months matter in a new position?</a:t>
            </a:r>
            <a:endParaRPr lang="en-US" sz="2000" dirty="0">
              <a:solidFill>
                <a:schemeClr val="bg1"/>
              </a:solidFill>
            </a:endParaRPr>
          </a:p>
        </p:txBody>
      </p:sp>
      <p:grpSp>
        <p:nvGrpSpPr>
          <p:cNvPr id="42" name="Group 41">
            <a:extLst>
              <a:ext uri="{FF2B5EF4-FFF2-40B4-BE49-F238E27FC236}">
                <a16:creationId xmlns:a16="http://schemas.microsoft.com/office/drawing/2014/main" id="{BDA82A8E-B0E6-9242-908D-FF1D23F74DA2}"/>
              </a:ext>
            </a:extLst>
          </p:cNvPr>
          <p:cNvGrpSpPr/>
          <p:nvPr/>
        </p:nvGrpSpPr>
        <p:grpSpPr>
          <a:xfrm>
            <a:off x="2161648" y="-198097"/>
            <a:ext cx="597604" cy="2376655"/>
            <a:chOff x="5538765" y="756455"/>
            <a:chExt cx="597604" cy="2376655"/>
          </a:xfrm>
        </p:grpSpPr>
        <p:sp>
          <p:nvSpPr>
            <p:cNvPr id="43" name="Rectangle 42">
              <a:extLst>
                <a:ext uri="{FF2B5EF4-FFF2-40B4-BE49-F238E27FC236}">
                  <a16:creationId xmlns:a16="http://schemas.microsoft.com/office/drawing/2014/main" id="{3A4AA44B-A5B9-E548-9F0B-339676BE8475}"/>
                </a:ext>
              </a:extLst>
            </p:cNvPr>
            <p:cNvSpPr/>
            <p:nvPr/>
          </p:nvSpPr>
          <p:spPr bwMode="auto">
            <a:xfrm rot="5400000">
              <a:off x="4709568" y="1778400"/>
              <a:ext cx="2183907" cy="525513"/>
            </a:xfrm>
            <a:prstGeom prst="rect">
              <a:avLst/>
            </a:prstGeom>
            <a:solidFill>
              <a:srgbClr val="FFC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4" name="Rectangle 43">
              <a:extLst>
                <a:ext uri="{FF2B5EF4-FFF2-40B4-BE49-F238E27FC236}">
                  <a16:creationId xmlns:a16="http://schemas.microsoft.com/office/drawing/2014/main" id="{B7AF2083-8834-6E40-939A-60BC755FE298}"/>
                </a:ext>
              </a:extLst>
            </p:cNvPr>
            <p:cNvSpPr/>
            <p:nvPr/>
          </p:nvSpPr>
          <p:spPr>
            <a:xfrm>
              <a:off x="5674704" y="756455"/>
              <a:ext cx="461665" cy="1389435"/>
            </a:xfrm>
            <a:prstGeom prst="rect">
              <a:avLst/>
            </a:prstGeom>
          </p:spPr>
          <p:txBody>
            <a:bodyPr vert="vert270" wrap="square">
              <a:spAutoFit/>
            </a:bodyPr>
            <a:lstStyle/>
            <a:p>
              <a:r>
                <a:rPr lang="en-US" dirty="0">
                  <a:solidFill>
                    <a:schemeClr val="bg1"/>
                  </a:solidFill>
                  <a:latin typeface="Helvetica Neue Light"/>
                  <a:cs typeface="Helvetica Neue Light"/>
                </a:rPr>
                <a:t>Your Boss</a:t>
              </a:r>
              <a:endParaRPr lang="en-US" dirty="0">
                <a:solidFill>
                  <a:schemeClr val="bg1"/>
                </a:solidFill>
              </a:endParaRPr>
            </a:p>
          </p:txBody>
        </p:sp>
      </p:grpSp>
      <p:grpSp>
        <p:nvGrpSpPr>
          <p:cNvPr id="45" name="Group 44">
            <a:extLst>
              <a:ext uri="{FF2B5EF4-FFF2-40B4-BE49-F238E27FC236}">
                <a16:creationId xmlns:a16="http://schemas.microsoft.com/office/drawing/2014/main" id="{982F7CBF-8E2D-F04E-AF05-931CB44C7BF5}"/>
              </a:ext>
            </a:extLst>
          </p:cNvPr>
          <p:cNvGrpSpPr/>
          <p:nvPr/>
        </p:nvGrpSpPr>
        <p:grpSpPr>
          <a:xfrm>
            <a:off x="-97977" y="527288"/>
            <a:ext cx="623013" cy="2174024"/>
            <a:chOff x="3273262" y="1487718"/>
            <a:chExt cx="623013" cy="2174024"/>
          </a:xfrm>
        </p:grpSpPr>
        <p:sp>
          <p:nvSpPr>
            <p:cNvPr id="46" name="Rectangle 45">
              <a:extLst>
                <a:ext uri="{FF2B5EF4-FFF2-40B4-BE49-F238E27FC236}">
                  <a16:creationId xmlns:a16="http://schemas.microsoft.com/office/drawing/2014/main" id="{6DF56475-BB1F-9342-809B-39A0C1014B9D}"/>
                </a:ext>
              </a:extLst>
            </p:cNvPr>
            <p:cNvSpPr/>
            <p:nvPr/>
          </p:nvSpPr>
          <p:spPr bwMode="auto">
            <a:xfrm rot="5400000">
              <a:off x="2546507" y="2311973"/>
              <a:ext cx="2174024" cy="525513"/>
            </a:xfrm>
            <a:prstGeom prst="rect">
              <a:avLst/>
            </a:prstGeom>
            <a:solidFill>
              <a:schemeClr val="accent4"/>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7" name="Rectangle 46">
              <a:extLst>
                <a:ext uri="{FF2B5EF4-FFF2-40B4-BE49-F238E27FC236}">
                  <a16:creationId xmlns:a16="http://schemas.microsoft.com/office/drawing/2014/main" id="{8FC2D7AA-1A45-C34E-BD12-B757C73ADAEB}"/>
                </a:ext>
              </a:extLst>
            </p:cNvPr>
            <p:cNvSpPr/>
            <p:nvPr/>
          </p:nvSpPr>
          <p:spPr>
            <a:xfrm>
              <a:off x="3273262" y="1772131"/>
              <a:ext cx="461665" cy="1842242"/>
            </a:xfrm>
            <a:prstGeom prst="rect">
              <a:avLst/>
            </a:prstGeom>
          </p:spPr>
          <p:txBody>
            <a:bodyPr vert="vert270" wrap="square">
              <a:spAutoFit/>
            </a:bodyPr>
            <a:lstStyle/>
            <a:p>
              <a:r>
                <a:rPr lang="en-US" dirty="0">
                  <a:solidFill>
                    <a:schemeClr val="bg1"/>
                  </a:solidFill>
                  <a:latin typeface="Helvetica Neue Light"/>
                  <a:cs typeface="Helvetica Neue Light"/>
                </a:rPr>
                <a:t>Your Organization</a:t>
              </a:r>
              <a:endParaRPr lang="en-US" dirty="0">
                <a:solidFill>
                  <a:schemeClr val="bg1"/>
                </a:solidFill>
              </a:endParaRPr>
            </a:p>
          </p:txBody>
        </p:sp>
      </p:grpSp>
      <p:grpSp>
        <p:nvGrpSpPr>
          <p:cNvPr id="48" name="Group 47">
            <a:extLst>
              <a:ext uri="{FF2B5EF4-FFF2-40B4-BE49-F238E27FC236}">
                <a16:creationId xmlns:a16="http://schemas.microsoft.com/office/drawing/2014/main" id="{FA4AA1B7-0CF6-6246-9E04-7DA84EEBA130}"/>
              </a:ext>
            </a:extLst>
          </p:cNvPr>
          <p:cNvGrpSpPr/>
          <p:nvPr/>
        </p:nvGrpSpPr>
        <p:grpSpPr>
          <a:xfrm>
            <a:off x="574" y="-18603"/>
            <a:ext cx="2483532" cy="546297"/>
            <a:chOff x="3371813" y="927079"/>
            <a:chExt cx="2483532" cy="546297"/>
          </a:xfrm>
        </p:grpSpPr>
        <p:sp>
          <p:nvSpPr>
            <p:cNvPr id="49" name="Rectangle 48">
              <a:extLst>
                <a:ext uri="{FF2B5EF4-FFF2-40B4-BE49-F238E27FC236}">
                  <a16:creationId xmlns:a16="http://schemas.microsoft.com/office/drawing/2014/main" id="{B042EC03-71AE-8945-B2E9-853D6583F3D7}"/>
                </a:ext>
              </a:extLst>
            </p:cNvPr>
            <p:cNvSpPr/>
            <p:nvPr/>
          </p:nvSpPr>
          <p:spPr bwMode="auto">
            <a:xfrm>
              <a:off x="3371813" y="927079"/>
              <a:ext cx="2174024" cy="546297"/>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0" name="Rectangle 49">
              <a:extLst>
                <a:ext uri="{FF2B5EF4-FFF2-40B4-BE49-F238E27FC236}">
                  <a16:creationId xmlns:a16="http://schemas.microsoft.com/office/drawing/2014/main" id="{9CC99A11-B4C4-5841-B74D-115FF85D6684}"/>
                </a:ext>
              </a:extLst>
            </p:cNvPr>
            <p:cNvSpPr/>
            <p:nvPr/>
          </p:nvSpPr>
          <p:spPr>
            <a:xfrm>
              <a:off x="3407304" y="1042191"/>
              <a:ext cx="2448041" cy="369332"/>
            </a:xfrm>
            <a:prstGeom prst="rect">
              <a:avLst/>
            </a:prstGeom>
          </p:spPr>
          <p:txBody>
            <a:bodyPr wrap="square">
              <a:spAutoFit/>
            </a:bodyPr>
            <a:lstStyle/>
            <a:p>
              <a:r>
                <a:rPr lang="en-US" dirty="0">
                  <a:solidFill>
                    <a:schemeClr val="bg1"/>
                  </a:solidFill>
                  <a:latin typeface="Helvetica Neue Light"/>
                  <a:cs typeface="Helvetica Neue Light"/>
                </a:rPr>
                <a:t>You</a:t>
              </a:r>
              <a:endParaRPr lang="en-US" dirty="0">
                <a:solidFill>
                  <a:schemeClr val="bg1"/>
                </a:solidFill>
              </a:endParaRPr>
            </a:p>
          </p:txBody>
        </p:sp>
      </p:grpSp>
      <p:grpSp>
        <p:nvGrpSpPr>
          <p:cNvPr id="51" name="Group 50">
            <a:extLst>
              <a:ext uri="{FF2B5EF4-FFF2-40B4-BE49-F238E27FC236}">
                <a16:creationId xmlns:a16="http://schemas.microsoft.com/office/drawing/2014/main" id="{85E9810A-D9BD-9440-85EE-A861719526D2}"/>
              </a:ext>
            </a:extLst>
          </p:cNvPr>
          <p:cNvGrpSpPr/>
          <p:nvPr/>
        </p:nvGrpSpPr>
        <p:grpSpPr>
          <a:xfrm>
            <a:off x="525037" y="2171390"/>
            <a:ext cx="3033547" cy="585257"/>
            <a:chOff x="3888902" y="3131820"/>
            <a:chExt cx="3033547" cy="585257"/>
          </a:xfrm>
        </p:grpSpPr>
        <p:sp>
          <p:nvSpPr>
            <p:cNvPr id="52" name="Rectangle 51">
              <a:extLst>
                <a:ext uri="{FF2B5EF4-FFF2-40B4-BE49-F238E27FC236}">
                  <a16:creationId xmlns:a16="http://schemas.microsoft.com/office/drawing/2014/main" id="{95B40176-4F5D-1242-ACEF-6C3645CAD848}"/>
                </a:ext>
              </a:extLst>
            </p:cNvPr>
            <p:cNvSpPr/>
            <p:nvPr/>
          </p:nvSpPr>
          <p:spPr bwMode="auto">
            <a:xfrm>
              <a:off x="3888902" y="3131820"/>
              <a:ext cx="2162124" cy="525513"/>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3" name="Rectangle 52">
              <a:extLst>
                <a:ext uri="{FF2B5EF4-FFF2-40B4-BE49-F238E27FC236}">
                  <a16:creationId xmlns:a16="http://schemas.microsoft.com/office/drawing/2014/main" id="{83F0986C-3E1D-C44A-9403-B38D6A4FF2A4}"/>
                </a:ext>
              </a:extLst>
            </p:cNvPr>
            <p:cNvSpPr/>
            <p:nvPr/>
          </p:nvSpPr>
          <p:spPr>
            <a:xfrm>
              <a:off x="4837471" y="3347745"/>
              <a:ext cx="2084978" cy="369332"/>
            </a:xfrm>
            <a:prstGeom prst="rect">
              <a:avLst/>
            </a:prstGeom>
          </p:spPr>
          <p:txBody>
            <a:bodyPr wrap="square">
              <a:spAutoFit/>
            </a:bodyPr>
            <a:lstStyle/>
            <a:p>
              <a:r>
                <a:rPr lang="en-US" dirty="0">
                  <a:solidFill>
                    <a:schemeClr val="bg1"/>
                  </a:solidFill>
                  <a:latin typeface="Helvetica Neue Light"/>
                  <a:cs typeface="Helvetica Neue Light"/>
                </a:rPr>
                <a:t>Your Team</a:t>
              </a:r>
              <a:endParaRPr lang="en-US" dirty="0">
                <a:solidFill>
                  <a:schemeClr val="bg1"/>
                </a:solidFill>
              </a:endParaRPr>
            </a:p>
          </p:txBody>
        </p:sp>
      </p:grpSp>
      <p:sp>
        <p:nvSpPr>
          <p:cNvPr id="54" name="Rectangle 53">
            <a:extLst>
              <a:ext uri="{FF2B5EF4-FFF2-40B4-BE49-F238E27FC236}">
                <a16:creationId xmlns:a16="http://schemas.microsoft.com/office/drawing/2014/main" id="{DA9A9B66-4C59-F74D-84EA-F8882C82D778}"/>
              </a:ext>
            </a:extLst>
          </p:cNvPr>
          <p:cNvSpPr/>
          <p:nvPr/>
        </p:nvSpPr>
        <p:spPr bwMode="auto">
          <a:xfrm>
            <a:off x="525037" y="527288"/>
            <a:ext cx="1649562" cy="1644102"/>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12" name="Rectangle 11">
            <a:extLst>
              <a:ext uri="{FF2B5EF4-FFF2-40B4-BE49-F238E27FC236}">
                <a16:creationId xmlns:a16="http://schemas.microsoft.com/office/drawing/2014/main" id="{9B7C6212-C5BF-BF40-A8FA-1B2F791E6690}"/>
              </a:ext>
            </a:extLst>
          </p:cNvPr>
          <p:cNvSpPr/>
          <p:nvPr/>
        </p:nvSpPr>
        <p:spPr>
          <a:xfrm>
            <a:off x="36065" y="5070086"/>
            <a:ext cx="7978923" cy="584775"/>
          </a:xfrm>
          <a:prstGeom prst="rect">
            <a:avLst/>
          </a:prstGeom>
        </p:spPr>
        <p:txBody>
          <a:bodyPr wrap="square">
            <a:spAutoFit/>
          </a:bodyPr>
          <a:lstStyle/>
          <a:p>
            <a:r>
              <a:rPr lang="en-US" sz="800" dirty="0">
                <a:solidFill>
                  <a:schemeClr val="bg1">
                    <a:lumMod val="75000"/>
                  </a:schemeClr>
                </a:solidFill>
                <a:latin typeface="Tw Cen MT" panose="020B0602020104020603" pitchFamily="34" charset="77"/>
              </a:rPr>
              <a:t>* Nadav Klein, Ed O'Brien. The Tipping Point of Moral Change: When Do Good and Bad Acts Make Good and Bad Actors? </a:t>
            </a:r>
            <a:r>
              <a:rPr lang="en-US" sz="800" i="1" dirty="0">
                <a:solidFill>
                  <a:schemeClr val="bg1">
                    <a:lumMod val="75000"/>
                  </a:schemeClr>
                </a:solidFill>
                <a:latin typeface="Tw Cen MT" panose="020B0602020104020603" pitchFamily="34" charset="77"/>
              </a:rPr>
              <a:t>Social Cognition</a:t>
            </a:r>
            <a:r>
              <a:rPr lang="en-US" sz="800" dirty="0">
                <a:solidFill>
                  <a:schemeClr val="bg1">
                    <a:lumMod val="75000"/>
                  </a:schemeClr>
                </a:solidFill>
                <a:latin typeface="Tw Cen MT" panose="020B0602020104020603" pitchFamily="34" charset="77"/>
              </a:rPr>
              <a:t>, 2016; 34 (2): 149 DOI: </a:t>
            </a:r>
            <a:r>
              <a:rPr lang="en-US" sz="800" dirty="0">
                <a:solidFill>
                  <a:schemeClr val="bg1">
                    <a:lumMod val="75000"/>
                  </a:schemeClr>
                </a:solidFill>
                <a:latin typeface="Tw Cen MT" panose="020B0602020104020603" pitchFamily="34" charset="77"/>
                <a:hlinkClick r:id="rId4">
                  <a:extLst>
                    <a:ext uri="{A12FA001-AC4F-418D-AE19-62706E023703}">
                      <ahyp:hlinkClr xmlns:ahyp="http://schemas.microsoft.com/office/drawing/2018/hyperlinkcolor" val="tx"/>
                    </a:ext>
                  </a:extLst>
                </a:hlinkClick>
              </a:rPr>
              <a:t>10.1521/soco.2016.34.2.149</a:t>
            </a:r>
            <a:endParaRPr lang="en-US" sz="800" dirty="0">
              <a:solidFill>
                <a:schemeClr val="bg1">
                  <a:lumMod val="75000"/>
                </a:schemeClr>
              </a:solidFill>
              <a:latin typeface="Tw Cen MT" panose="020B0602020104020603" pitchFamily="34" charset="77"/>
            </a:endParaRPr>
          </a:p>
          <a:p>
            <a:pPr>
              <a:buFont typeface="+mj-lt"/>
              <a:buAutoNum type="arabicPeriod"/>
            </a:pPr>
            <a:r>
              <a:rPr lang="en-US" sz="800" dirty="0">
                <a:solidFill>
                  <a:schemeClr val="bg1">
                    <a:lumMod val="75000"/>
                  </a:schemeClr>
                </a:solidFill>
                <a:latin typeface="Tw Cen MT" panose="020B0602020104020603" pitchFamily="34" charset="77"/>
              </a:rPr>
              <a:t>The moral tipping point: Why it's hard to shake a bad impression. </a:t>
            </a:r>
            <a:r>
              <a:rPr lang="en-US" sz="800" dirty="0" err="1">
                <a:solidFill>
                  <a:schemeClr val="bg1">
                    <a:lumMod val="75000"/>
                  </a:schemeClr>
                </a:solidFill>
                <a:latin typeface="Tw Cen MT" panose="020B0602020104020603" pitchFamily="34" charset="77"/>
              </a:rPr>
              <a:t>Swww.sciencedaily.com</a:t>
            </a:r>
            <a:r>
              <a:rPr lang="en-US" sz="800" dirty="0">
                <a:solidFill>
                  <a:schemeClr val="bg1">
                    <a:lumMod val="75000"/>
                  </a:schemeClr>
                </a:solidFill>
                <a:latin typeface="Tw Cen MT" panose="020B0602020104020603" pitchFamily="34" charset="77"/>
              </a:rPr>
              <a:t>/releases/2016/07/160712142757.htm</a:t>
            </a:r>
          </a:p>
          <a:p>
            <a:pPr>
              <a:buFont typeface="+mj-lt"/>
              <a:buAutoNum type="arabicPeriod"/>
            </a:pPr>
            <a:endParaRPr lang="en-US" sz="800" dirty="0">
              <a:solidFill>
                <a:srgbClr val="4C7A9F"/>
              </a:solidFill>
              <a:latin typeface="Helvetica Neue" panose="02000503000000020004" pitchFamily="2" charset="0"/>
            </a:endParaRPr>
          </a:p>
        </p:txBody>
      </p:sp>
      <p:sp>
        <p:nvSpPr>
          <p:cNvPr id="13" name="Rectangle 12">
            <a:extLst>
              <a:ext uri="{FF2B5EF4-FFF2-40B4-BE49-F238E27FC236}">
                <a16:creationId xmlns:a16="http://schemas.microsoft.com/office/drawing/2014/main" id="{4DDF2A4F-5530-0947-9EC5-FD374EE35703}"/>
              </a:ext>
            </a:extLst>
          </p:cNvPr>
          <p:cNvSpPr/>
          <p:nvPr/>
        </p:nvSpPr>
        <p:spPr>
          <a:xfrm>
            <a:off x="293402" y="3480470"/>
            <a:ext cx="6621497" cy="1600438"/>
          </a:xfrm>
          <a:prstGeom prst="rect">
            <a:avLst/>
          </a:prstGeom>
        </p:spPr>
        <p:txBody>
          <a:bodyPr wrap="square">
            <a:spAutoFit/>
          </a:bodyPr>
          <a:lstStyle/>
          <a:p>
            <a:pPr marL="285750" indent="-171450">
              <a:buFont typeface="Arial" panose="020B0604020202020204" pitchFamily="34" charset="0"/>
              <a:buChar char="•"/>
            </a:pPr>
            <a:r>
              <a:rPr lang="en-US" sz="1400" dirty="0">
                <a:solidFill>
                  <a:srgbClr val="333333"/>
                </a:solidFill>
                <a:latin typeface="Helvetica Light" panose="020B0403020202020204" pitchFamily="34" charset="0"/>
              </a:rPr>
              <a:t>People solidify a first impression pretty quickly - particularly a negative one. For example, “p</a:t>
            </a:r>
            <a:r>
              <a:rPr lang="en-US" sz="1400" dirty="0">
                <a:latin typeface="Helvetica Light" panose="020B0403020202020204" pitchFamily="34" charset="0"/>
              </a:rPr>
              <a:t>eople require more evidence to perceive improvement in someone’s moral character than to perceive a decline.”*</a:t>
            </a:r>
          </a:p>
          <a:p>
            <a:pPr marL="285750" indent="-171450">
              <a:buFont typeface="Arial" panose="020B0604020202020204" pitchFamily="34" charset="0"/>
              <a:buChar char="•"/>
            </a:pPr>
            <a:endParaRPr lang="en-US" sz="1400" dirty="0">
              <a:latin typeface="Helvetica Light" panose="020B0403020202020204" pitchFamily="34" charset="0"/>
            </a:endParaRPr>
          </a:p>
          <a:p>
            <a:pPr marL="285750" indent="-171450">
              <a:buFont typeface="Arial" panose="020B0604020202020204" pitchFamily="34" charset="0"/>
              <a:buChar char="•"/>
            </a:pPr>
            <a:r>
              <a:rPr lang="en-US" sz="1400" dirty="0">
                <a:latin typeface="Helvetica Light" panose="020B0403020202020204" pitchFamily="34" charset="0"/>
              </a:rPr>
              <a:t>3 months is halfway to the 6-month standard probation period (when it’s easier to fire you/easier for you to leave). Working less that 6 months? Think first 25% of experience. </a:t>
            </a:r>
          </a:p>
        </p:txBody>
      </p:sp>
      <p:pic>
        <p:nvPicPr>
          <p:cNvPr id="3" name="Picture 2">
            <a:extLst>
              <a:ext uri="{FF2B5EF4-FFF2-40B4-BE49-F238E27FC236}">
                <a16:creationId xmlns:a16="http://schemas.microsoft.com/office/drawing/2014/main" id="{F12783F4-2C3F-A140-A741-FC433998C27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49" b="100000" l="10000" r="90000"/>
                    </a14:imgEffect>
                  </a14:imgLayer>
                </a14:imgProps>
              </a:ext>
            </a:extLst>
          </a:blip>
          <a:stretch>
            <a:fillRect/>
          </a:stretch>
        </p:blipFill>
        <p:spPr>
          <a:xfrm flipH="1">
            <a:off x="5194851" y="1731471"/>
            <a:ext cx="4983431" cy="3476633"/>
          </a:xfrm>
          <a:prstGeom prst="rect">
            <a:avLst/>
          </a:prstGeom>
        </p:spPr>
      </p:pic>
      <p:sp>
        <p:nvSpPr>
          <p:cNvPr id="2" name="TextBox 1">
            <a:extLst>
              <a:ext uri="{FF2B5EF4-FFF2-40B4-BE49-F238E27FC236}">
                <a16:creationId xmlns:a16="http://schemas.microsoft.com/office/drawing/2014/main" id="{A0CE749C-8A2A-4A4A-B030-9F9AFC085A25}"/>
              </a:ext>
            </a:extLst>
          </p:cNvPr>
          <p:cNvSpPr txBox="1"/>
          <p:nvPr/>
        </p:nvSpPr>
        <p:spPr bwMode="auto">
          <a:xfrm>
            <a:off x="-1290320" y="1524000"/>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spTree>
    <p:extLst>
      <p:ext uri="{BB962C8B-B14F-4D97-AF65-F5344CB8AC3E}">
        <p14:creationId xmlns:p14="http://schemas.microsoft.com/office/powerpoint/2010/main" val="2018830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Content Placeholder 7">
            <a:extLst>
              <a:ext uri="{FF2B5EF4-FFF2-40B4-BE49-F238E27FC236}">
                <a16:creationId xmlns:a16="http://schemas.microsoft.com/office/drawing/2014/main" id="{0EB33451-1C92-084D-ACFA-775DEE191682}"/>
              </a:ext>
            </a:extLst>
          </p:cNvPr>
          <p:cNvPicPr>
            <a:picLocks noChangeAspect="1"/>
          </p:cNvPicPr>
          <p:nvPr/>
        </p:nvPicPr>
        <p:blipFill rotWithShape="1">
          <a:blip r:embed="rId3"/>
          <a:srcRect r="57347"/>
          <a:stretch/>
        </p:blipFill>
        <p:spPr>
          <a:xfrm flipH="1">
            <a:off x="0" y="1"/>
            <a:ext cx="9144000" cy="5230367"/>
          </a:xfrm>
          <a:prstGeom prst="rect">
            <a:avLst/>
          </a:prstGeom>
        </p:spPr>
      </p:pic>
      <p:sp>
        <p:nvSpPr>
          <p:cNvPr id="6" name="Slide Number Placeholder 5">
            <a:extLst>
              <a:ext uri="{FF2B5EF4-FFF2-40B4-BE49-F238E27FC236}">
                <a16:creationId xmlns:a16="http://schemas.microsoft.com/office/drawing/2014/main" id="{12843ACB-FDB8-7448-95FF-69DA7F687A58}"/>
              </a:ext>
            </a:extLst>
          </p:cNvPr>
          <p:cNvSpPr>
            <a:spLocks noGrp="1"/>
          </p:cNvSpPr>
          <p:nvPr>
            <p:ph type="sldNum" sz="quarter" idx="4"/>
          </p:nvPr>
        </p:nvSpPr>
        <p:spPr>
          <a:xfrm>
            <a:off x="67308" y="5506333"/>
            <a:ext cx="246061" cy="129361"/>
          </a:xfrm>
        </p:spPr>
        <p:txBody>
          <a:bodyPr/>
          <a:lstStyle/>
          <a:p>
            <a:fld id="{7BCC8D0D-EAEC-449D-9161-023DFF90F2E2}" type="slidenum">
              <a:rPr lang="en-US" smtClean="0"/>
              <a:pPr/>
              <a:t>20</a:t>
            </a:fld>
            <a:endParaRPr lang="en-US" dirty="0"/>
          </a:p>
        </p:txBody>
      </p:sp>
      <p:sp>
        <p:nvSpPr>
          <p:cNvPr id="13" name="Content Placeholder 2">
            <a:extLst>
              <a:ext uri="{FF2B5EF4-FFF2-40B4-BE49-F238E27FC236}">
                <a16:creationId xmlns:a16="http://schemas.microsoft.com/office/drawing/2014/main" id="{2EF19BAD-3EEC-9D44-8787-A3DF0D523911}"/>
              </a:ext>
            </a:extLst>
          </p:cNvPr>
          <p:cNvSpPr txBox="1">
            <a:spLocks/>
          </p:cNvSpPr>
          <p:nvPr/>
        </p:nvSpPr>
        <p:spPr>
          <a:xfrm>
            <a:off x="67308" y="1575530"/>
            <a:ext cx="2054717" cy="2178982"/>
          </a:xfrm>
          <a:prstGeom prst="rect">
            <a:avLst/>
          </a:prstGeom>
          <a:ln>
            <a:solidFill>
              <a:schemeClr val="accent4"/>
            </a:solidFill>
          </a:ln>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200" dirty="0">
              <a:solidFill>
                <a:schemeClr val="accent2"/>
              </a:solidFill>
              <a:latin typeface="Helvetica"/>
              <a:cs typeface="Helvetica"/>
            </a:endParaRPr>
          </a:p>
        </p:txBody>
      </p:sp>
      <p:sp>
        <p:nvSpPr>
          <p:cNvPr id="15" name="Content Placeholder 2">
            <a:extLst>
              <a:ext uri="{FF2B5EF4-FFF2-40B4-BE49-F238E27FC236}">
                <a16:creationId xmlns:a16="http://schemas.microsoft.com/office/drawing/2014/main" id="{B1D4B2EC-F652-F24A-8B55-57E348D2F04D}"/>
              </a:ext>
            </a:extLst>
          </p:cNvPr>
          <p:cNvSpPr txBox="1">
            <a:spLocks/>
          </p:cNvSpPr>
          <p:nvPr/>
        </p:nvSpPr>
        <p:spPr>
          <a:xfrm>
            <a:off x="2137212" y="3233944"/>
            <a:ext cx="4088659" cy="1705147"/>
          </a:xfrm>
          <a:prstGeom prst="rect">
            <a:avLst/>
          </a:prstGeom>
          <a:noFill/>
          <a:ln>
            <a:solidFill>
              <a:schemeClr val="accent2"/>
            </a:solidFill>
          </a:ln>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a:buChar char="•"/>
            </a:pPr>
            <a:endParaRPr lang="en-US" sz="1200" dirty="0">
              <a:ea typeface="ＭＳ 明朝"/>
              <a:cs typeface="Times New Roman"/>
            </a:endParaRPr>
          </a:p>
          <a:p>
            <a:pPr marL="171450" indent="-171450">
              <a:buFont typeface="Arial"/>
              <a:buChar char="•"/>
            </a:pPr>
            <a:endParaRPr lang="en-US" sz="1100" dirty="0">
              <a:ea typeface="ＭＳ 明朝"/>
              <a:cs typeface="Times New Roman"/>
            </a:endParaRPr>
          </a:p>
          <a:p>
            <a:pPr marL="236538" lvl="2" indent="-228600">
              <a:spcBef>
                <a:spcPts val="0"/>
              </a:spcBef>
              <a:spcAft>
                <a:spcPts val="500"/>
              </a:spcAft>
              <a:buClr>
                <a:schemeClr val="accent2"/>
              </a:buClr>
              <a:buFont typeface="+mj-lt"/>
              <a:buAutoNum type="arabicPeriod"/>
            </a:pPr>
            <a:endParaRPr lang="en-US" sz="1100" b="1" dirty="0">
              <a:solidFill>
                <a:schemeClr val="accent2"/>
              </a:solidFill>
              <a:ea typeface="ＭＳ 明朝"/>
              <a:cs typeface="Times New Roman"/>
            </a:endParaRPr>
          </a:p>
          <a:p>
            <a:pPr marL="236538" lvl="2" indent="-228600">
              <a:spcBef>
                <a:spcPts val="0"/>
              </a:spcBef>
              <a:spcAft>
                <a:spcPts val="500"/>
              </a:spcAft>
              <a:buClr>
                <a:schemeClr val="accent2"/>
              </a:buClr>
              <a:buFont typeface="+mj-lt"/>
              <a:buAutoNum type="arabicPeriod"/>
            </a:pPr>
            <a:r>
              <a:rPr lang="en-US" sz="1100" b="1" dirty="0">
                <a:solidFill>
                  <a:schemeClr val="accent1">
                    <a:lumMod val="75000"/>
                    <a:lumOff val="25000"/>
                  </a:schemeClr>
                </a:solidFill>
                <a:ea typeface="ＭＳ 明朝"/>
                <a:cs typeface="Times New Roman"/>
              </a:rPr>
              <a:t>Who is engaged? Not engaged? Actively disengaged?</a:t>
            </a:r>
          </a:p>
          <a:p>
            <a:pPr marL="236538" lvl="2" indent="-228600">
              <a:spcBef>
                <a:spcPts val="0"/>
              </a:spcBef>
              <a:spcAft>
                <a:spcPts val="500"/>
              </a:spcAft>
              <a:buClr>
                <a:schemeClr val="accent2"/>
              </a:buClr>
              <a:buFont typeface="+mj-lt"/>
              <a:buAutoNum type="arabicPeriod"/>
            </a:pPr>
            <a:r>
              <a:rPr lang="en-US" sz="1100" dirty="0">
                <a:solidFill>
                  <a:schemeClr val="accent1">
                    <a:lumMod val="75000"/>
                    <a:lumOff val="25000"/>
                  </a:schemeClr>
                </a:solidFill>
                <a:ea typeface="ＭＳ 明朝"/>
                <a:cs typeface="Times New Roman"/>
              </a:rPr>
              <a:t>Do they take pride or pleasure in their work?</a:t>
            </a:r>
          </a:p>
          <a:p>
            <a:pPr marL="236538" lvl="2" indent="-228600">
              <a:spcBef>
                <a:spcPts val="0"/>
              </a:spcBef>
              <a:spcAft>
                <a:spcPts val="500"/>
              </a:spcAft>
              <a:buClr>
                <a:schemeClr val="accent2"/>
              </a:buClr>
              <a:buFont typeface="+mj-lt"/>
              <a:buAutoNum type="arabicPeriod"/>
            </a:pPr>
            <a:r>
              <a:rPr lang="en-US" sz="1100" dirty="0">
                <a:solidFill>
                  <a:schemeClr val="accent1">
                    <a:lumMod val="75000"/>
                    <a:lumOff val="25000"/>
                  </a:schemeClr>
                </a:solidFill>
                <a:ea typeface="ＭＳ 明朝"/>
                <a:cs typeface="Times New Roman"/>
              </a:rPr>
              <a:t>How to they interact with each other? How are they interacting with you?</a:t>
            </a:r>
          </a:p>
          <a:p>
            <a:pPr marL="236538" lvl="2" indent="-228600">
              <a:spcBef>
                <a:spcPts val="0"/>
              </a:spcBef>
              <a:spcAft>
                <a:spcPts val="500"/>
              </a:spcAft>
              <a:buClr>
                <a:schemeClr val="accent2"/>
              </a:buClr>
              <a:buFont typeface="+mj-lt"/>
              <a:buAutoNum type="arabicPeriod"/>
            </a:pPr>
            <a:r>
              <a:rPr lang="en-US" sz="1100" dirty="0">
                <a:solidFill>
                  <a:schemeClr val="accent1">
                    <a:lumMod val="75000"/>
                    <a:lumOff val="25000"/>
                  </a:schemeClr>
                </a:solidFill>
                <a:ea typeface="ＭＳ 明朝"/>
                <a:cs typeface="Times New Roman"/>
              </a:rPr>
              <a:t>Who are your mentors/allies? Who is not and why?</a:t>
            </a:r>
          </a:p>
          <a:p>
            <a:pPr marL="342900" indent="-342900">
              <a:buFont typeface="+mj-lt"/>
              <a:buAutoNum type="arabicPeriod"/>
            </a:pPr>
            <a:endParaRPr lang="en-US" sz="1400" dirty="0">
              <a:latin typeface="Helvetica"/>
              <a:cs typeface="Helvetica"/>
            </a:endParaRPr>
          </a:p>
          <a:p>
            <a:pPr marL="0" indent="0">
              <a:buNone/>
            </a:pPr>
            <a:endParaRPr lang="en-US" sz="1400" dirty="0">
              <a:solidFill>
                <a:schemeClr val="accent2"/>
              </a:solidFill>
              <a:latin typeface="Helvetica"/>
              <a:cs typeface="Helvetica"/>
            </a:endParaRPr>
          </a:p>
        </p:txBody>
      </p:sp>
      <p:sp>
        <p:nvSpPr>
          <p:cNvPr id="17" name="TextBox 16">
            <a:extLst>
              <a:ext uri="{FF2B5EF4-FFF2-40B4-BE49-F238E27FC236}">
                <a16:creationId xmlns:a16="http://schemas.microsoft.com/office/drawing/2014/main" id="{8E9ECBE0-F9BD-9D4D-AC3F-8263F17F03DA}"/>
              </a:ext>
            </a:extLst>
          </p:cNvPr>
          <p:cNvSpPr txBox="1"/>
          <p:nvPr/>
        </p:nvSpPr>
        <p:spPr bwMode="auto">
          <a:xfrm>
            <a:off x="97727" y="3786740"/>
            <a:ext cx="2024298" cy="1415772"/>
          </a:xfrm>
          <a:prstGeom prst="rect">
            <a:avLst/>
          </a:prstGeom>
          <a:noFill/>
          <a:ln w="19050" algn="ctr">
            <a:noFill/>
            <a:miter lim="800000"/>
            <a:headEnd/>
            <a:tailEnd/>
          </a:ln>
        </p:spPr>
        <p:txBody>
          <a:bodyPr wrap="square" lIns="0" tIns="0" rIns="0" bIns="0" rtlCol="0">
            <a:spAutoFit/>
          </a:bodyPr>
          <a:lstStyle/>
          <a:p>
            <a:r>
              <a:rPr lang="en-US" sz="1000" b="1" dirty="0"/>
              <a:t>The greater the misalignment or gap between </a:t>
            </a:r>
            <a:r>
              <a:rPr lang="en-US" sz="1000" b="1" dirty="0">
                <a:solidFill>
                  <a:schemeClr val="accent5"/>
                </a:solidFill>
              </a:rPr>
              <a:t>you </a:t>
            </a:r>
            <a:r>
              <a:rPr lang="en-US" sz="1000" b="1" dirty="0"/>
              <a:t>and your </a:t>
            </a:r>
            <a:r>
              <a:rPr lang="en-US" sz="1000" b="1" dirty="0">
                <a:solidFill>
                  <a:srgbClr val="C69501"/>
                </a:solidFill>
              </a:rPr>
              <a:t>boss</a:t>
            </a:r>
            <a:r>
              <a:rPr lang="en-US" sz="1000" b="1" dirty="0"/>
              <a:t>, </a:t>
            </a:r>
            <a:r>
              <a:rPr lang="en-US" sz="1000" b="1" dirty="0">
                <a:solidFill>
                  <a:schemeClr val="accent2"/>
                </a:solidFill>
              </a:rPr>
              <a:t>team</a:t>
            </a:r>
            <a:r>
              <a:rPr lang="en-US" sz="1000" b="1" dirty="0"/>
              <a:t>, </a:t>
            </a:r>
            <a:r>
              <a:rPr lang="en-US" sz="1000" b="1" dirty="0">
                <a:solidFill>
                  <a:schemeClr val="accent4">
                    <a:lumMod val="75000"/>
                  </a:schemeClr>
                </a:solidFill>
              </a:rPr>
              <a:t>organization</a:t>
            </a:r>
            <a:r>
              <a:rPr lang="en-US" sz="1000" b="1" dirty="0"/>
              <a:t> and/or </a:t>
            </a:r>
            <a:r>
              <a:rPr lang="en-US" sz="1000" b="1" dirty="0">
                <a:solidFill>
                  <a:schemeClr val="bg1"/>
                </a:solidFill>
              </a:rPr>
              <a:t>work</a:t>
            </a:r>
            <a:r>
              <a:rPr lang="en-US" sz="1000" b="1" dirty="0"/>
              <a:t>, the more proactive you will need to be around</a:t>
            </a:r>
          </a:p>
          <a:p>
            <a:endParaRPr lang="en-US" sz="1000" b="1" dirty="0"/>
          </a:p>
          <a:p>
            <a:pPr marL="160020" indent="-160020">
              <a:buFont typeface="+mj-lt"/>
              <a:buAutoNum type="arabicPeriod"/>
            </a:pPr>
            <a:r>
              <a:rPr lang="en-US" sz="1400" b="1" dirty="0"/>
              <a:t>Self-care,</a:t>
            </a:r>
          </a:p>
          <a:p>
            <a:pPr marL="160020" indent="-160020">
              <a:buFont typeface="+mj-lt"/>
              <a:buAutoNum type="arabicPeriod"/>
            </a:pPr>
            <a:r>
              <a:rPr lang="en-US" sz="1400" b="1" dirty="0"/>
              <a:t>work-arounds</a:t>
            </a:r>
            <a:r>
              <a:rPr lang="en-US" sz="1000" b="1" dirty="0"/>
              <a:t> and </a:t>
            </a:r>
          </a:p>
          <a:p>
            <a:pPr marL="160020" indent="-160020">
              <a:buFont typeface="+mj-lt"/>
              <a:buAutoNum type="arabicPeriod"/>
            </a:pPr>
            <a:r>
              <a:rPr lang="en-US" sz="1400" b="1" dirty="0"/>
              <a:t>managing up</a:t>
            </a:r>
          </a:p>
        </p:txBody>
      </p:sp>
      <p:sp>
        <p:nvSpPr>
          <p:cNvPr id="19" name="Rectangle 18">
            <a:extLst>
              <a:ext uri="{FF2B5EF4-FFF2-40B4-BE49-F238E27FC236}">
                <a16:creationId xmlns:a16="http://schemas.microsoft.com/office/drawing/2014/main" id="{371F991E-9AAB-994D-B1EE-B78DF7389FEF}"/>
              </a:ext>
            </a:extLst>
          </p:cNvPr>
          <p:cNvSpPr/>
          <p:nvPr/>
        </p:nvSpPr>
        <p:spPr>
          <a:xfrm>
            <a:off x="1739728" y="-1434743"/>
            <a:ext cx="4572000" cy="923330"/>
          </a:xfrm>
          <a:prstGeom prst="rect">
            <a:avLst/>
          </a:prstGeom>
        </p:spPr>
        <p:txBody>
          <a:bodyPr>
            <a:spAutoFit/>
          </a:bodyPr>
          <a:lstStyle/>
          <a:p>
            <a:pPr marL="171450" indent="-171450">
              <a:buFont typeface="Arial"/>
              <a:buChar char="•"/>
            </a:pPr>
            <a:r>
              <a:rPr lang="en-US" dirty="0">
                <a:solidFill>
                  <a:schemeClr val="accent4"/>
                </a:solidFill>
                <a:ea typeface="ＭＳ 明朝"/>
                <a:cs typeface="Times New Roman"/>
              </a:rPr>
              <a:t>Your  specific values, your approach, your strengths &amp; your work style are recognized and rewarded</a:t>
            </a:r>
          </a:p>
        </p:txBody>
      </p:sp>
      <p:grpSp>
        <p:nvGrpSpPr>
          <p:cNvPr id="20" name="Group 19">
            <a:extLst>
              <a:ext uri="{FF2B5EF4-FFF2-40B4-BE49-F238E27FC236}">
                <a16:creationId xmlns:a16="http://schemas.microsoft.com/office/drawing/2014/main" id="{5B874D3D-003D-EB42-8E4F-F2DA4DF5B1AF}"/>
              </a:ext>
            </a:extLst>
          </p:cNvPr>
          <p:cNvGrpSpPr/>
          <p:nvPr/>
        </p:nvGrpSpPr>
        <p:grpSpPr>
          <a:xfrm>
            <a:off x="3777522" y="850804"/>
            <a:ext cx="597604" cy="2376655"/>
            <a:chOff x="5538765" y="756455"/>
            <a:chExt cx="597604" cy="2376655"/>
          </a:xfrm>
        </p:grpSpPr>
        <p:sp>
          <p:nvSpPr>
            <p:cNvPr id="21" name="Rectangle 20">
              <a:extLst>
                <a:ext uri="{FF2B5EF4-FFF2-40B4-BE49-F238E27FC236}">
                  <a16:creationId xmlns:a16="http://schemas.microsoft.com/office/drawing/2014/main" id="{FE6CF53D-F949-8048-9C98-26E5745907DD}"/>
                </a:ext>
              </a:extLst>
            </p:cNvPr>
            <p:cNvSpPr/>
            <p:nvPr/>
          </p:nvSpPr>
          <p:spPr bwMode="auto">
            <a:xfrm rot="5400000">
              <a:off x="4709568" y="1778400"/>
              <a:ext cx="2183907" cy="525513"/>
            </a:xfrm>
            <a:prstGeom prst="rect">
              <a:avLst/>
            </a:prstGeom>
            <a:solidFill>
              <a:srgbClr val="FFC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2" name="Rectangle 21">
              <a:extLst>
                <a:ext uri="{FF2B5EF4-FFF2-40B4-BE49-F238E27FC236}">
                  <a16:creationId xmlns:a16="http://schemas.microsoft.com/office/drawing/2014/main" id="{AD17EAC3-C06E-0D45-82C3-4CB9D0308E0C}"/>
                </a:ext>
              </a:extLst>
            </p:cNvPr>
            <p:cNvSpPr/>
            <p:nvPr/>
          </p:nvSpPr>
          <p:spPr>
            <a:xfrm>
              <a:off x="5674704" y="756455"/>
              <a:ext cx="461665" cy="1389435"/>
            </a:xfrm>
            <a:prstGeom prst="rect">
              <a:avLst/>
            </a:prstGeom>
          </p:spPr>
          <p:txBody>
            <a:bodyPr vert="vert270" wrap="square">
              <a:spAutoFit/>
            </a:bodyPr>
            <a:lstStyle/>
            <a:p>
              <a:r>
                <a:rPr lang="en-US" dirty="0">
                  <a:solidFill>
                    <a:schemeClr val="bg1"/>
                  </a:solidFill>
                  <a:latin typeface="Helvetica Neue Light"/>
                  <a:cs typeface="Helvetica Neue Light"/>
                </a:rPr>
                <a:t>Your Boss</a:t>
              </a:r>
              <a:endParaRPr lang="en-US" dirty="0">
                <a:solidFill>
                  <a:schemeClr val="bg1"/>
                </a:solidFill>
              </a:endParaRPr>
            </a:p>
          </p:txBody>
        </p:sp>
      </p:grpSp>
      <p:grpSp>
        <p:nvGrpSpPr>
          <p:cNvPr id="23" name="Group 22">
            <a:extLst>
              <a:ext uri="{FF2B5EF4-FFF2-40B4-BE49-F238E27FC236}">
                <a16:creationId xmlns:a16="http://schemas.microsoft.com/office/drawing/2014/main" id="{BB6B7016-59BB-7646-9942-65B77E300F3B}"/>
              </a:ext>
            </a:extLst>
          </p:cNvPr>
          <p:cNvGrpSpPr/>
          <p:nvPr/>
        </p:nvGrpSpPr>
        <p:grpSpPr>
          <a:xfrm>
            <a:off x="1504645" y="1513999"/>
            <a:ext cx="623013" cy="2243422"/>
            <a:chOff x="3273262" y="1408990"/>
            <a:chExt cx="623013" cy="2243422"/>
          </a:xfrm>
        </p:grpSpPr>
        <p:sp>
          <p:nvSpPr>
            <p:cNvPr id="24" name="Rectangle 23">
              <a:extLst>
                <a:ext uri="{FF2B5EF4-FFF2-40B4-BE49-F238E27FC236}">
                  <a16:creationId xmlns:a16="http://schemas.microsoft.com/office/drawing/2014/main" id="{E79755C2-C1CB-FC45-B561-C8B7FA91D1B0}"/>
                </a:ext>
              </a:extLst>
            </p:cNvPr>
            <p:cNvSpPr/>
            <p:nvPr/>
          </p:nvSpPr>
          <p:spPr bwMode="auto">
            <a:xfrm rot="5400000">
              <a:off x="2511808" y="2267944"/>
              <a:ext cx="2243422" cy="525513"/>
            </a:xfrm>
            <a:prstGeom prst="rect">
              <a:avLst/>
            </a:prstGeom>
            <a:solidFill>
              <a:schemeClr val="accent4"/>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5" name="Rectangle 24">
              <a:extLst>
                <a:ext uri="{FF2B5EF4-FFF2-40B4-BE49-F238E27FC236}">
                  <a16:creationId xmlns:a16="http://schemas.microsoft.com/office/drawing/2014/main" id="{7BABEBE7-8598-A645-9D40-000758944C2B}"/>
                </a:ext>
              </a:extLst>
            </p:cNvPr>
            <p:cNvSpPr/>
            <p:nvPr/>
          </p:nvSpPr>
          <p:spPr>
            <a:xfrm>
              <a:off x="3273262" y="1772131"/>
              <a:ext cx="461665" cy="1842242"/>
            </a:xfrm>
            <a:prstGeom prst="rect">
              <a:avLst/>
            </a:prstGeom>
          </p:spPr>
          <p:txBody>
            <a:bodyPr vert="vert270" wrap="square">
              <a:spAutoFit/>
            </a:bodyPr>
            <a:lstStyle/>
            <a:p>
              <a:r>
                <a:rPr lang="en-US" dirty="0">
                  <a:solidFill>
                    <a:schemeClr val="bg1"/>
                  </a:solidFill>
                  <a:latin typeface="Helvetica Neue Light"/>
                  <a:cs typeface="Helvetica Neue Light"/>
                </a:rPr>
                <a:t>Your Organization</a:t>
              </a:r>
              <a:endParaRPr lang="en-US" dirty="0">
                <a:solidFill>
                  <a:schemeClr val="bg1"/>
                </a:solidFill>
              </a:endParaRPr>
            </a:p>
          </p:txBody>
        </p:sp>
      </p:grpSp>
      <p:grpSp>
        <p:nvGrpSpPr>
          <p:cNvPr id="26" name="Group 25">
            <a:extLst>
              <a:ext uri="{FF2B5EF4-FFF2-40B4-BE49-F238E27FC236}">
                <a16:creationId xmlns:a16="http://schemas.microsoft.com/office/drawing/2014/main" id="{80C9941A-326F-9840-B8C0-25B08964DA8F}"/>
              </a:ext>
            </a:extLst>
          </p:cNvPr>
          <p:cNvGrpSpPr/>
          <p:nvPr/>
        </p:nvGrpSpPr>
        <p:grpSpPr>
          <a:xfrm>
            <a:off x="1603196" y="1043550"/>
            <a:ext cx="2483532" cy="546297"/>
            <a:chOff x="3371813" y="927079"/>
            <a:chExt cx="2483532" cy="546297"/>
          </a:xfrm>
        </p:grpSpPr>
        <p:sp>
          <p:nvSpPr>
            <p:cNvPr id="27" name="Rectangle 26">
              <a:extLst>
                <a:ext uri="{FF2B5EF4-FFF2-40B4-BE49-F238E27FC236}">
                  <a16:creationId xmlns:a16="http://schemas.microsoft.com/office/drawing/2014/main" id="{445A9A35-46CB-5244-9659-4FFCA88AD08A}"/>
                </a:ext>
              </a:extLst>
            </p:cNvPr>
            <p:cNvSpPr/>
            <p:nvPr/>
          </p:nvSpPr>
          <p:spPr bwMode="auto">
            <a:xfrm>
              <a:off x="3371813" y="927079"/>
              <a:ext cx="2174024" cy="546297"/>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8" name="Rectangle 27">
              <a:extLst>
                <a:ext uri="{FF2B5EF4-FFF2-40B4-BE49-F238E27FC236}">
                  <a16:creationId xmlns:a16="http://schemas.microsoft.com/office/drawing/2014/main" id="{F23579AB-BB56-4445-A933-B4DBBE4F61AA}"/>
                </a:ext>
              </a:extLst>
            </p:cNvPr>
            <p:cNvSpPr/>
            <p:nvPr/>
          </p:nvSpPr>
          <p:spPr>
            <a:xfrm>
              <a:off x="3407304" y="1042191"/>
              <a:ext cx="2448041" cy="369332"/>
            </a:xfrm>
            <a:prstGeom prst="rect">
              <a:avLst/>
            </a:prstGeom>
          </p:spPr>
          <p:txBody>
            <a:bodyPr wrap="square">
              <a:spAutoFit/>
            </a:bodyPr>
            <a:lstStyle/>
            <a:p>
              <a:r>
                <a:rPr lang="en-US" dirty="0">
                  <a:solidFill>
                    <a:schemeClr val="bg1"/>
                  </a:solidFill>
                  <a:latin typeface="Helvetica Neue Light"/>
                  <a:cs typeface="Helvetica Neue Light"/>
                </a:rPr>
                <a:t>You</a:t>
              </a:r>
              <a:endParaRPr lang="en-US" dirty="0">
                <a:solidFill>
                  <a:schemeClr val="bg1"/>
                </a:solidFill>
              </a:endParaRPr>
            </a:p>
          </p:txBody>
        </p:sp>
      </p:grpSp>
      <p:grpSp>
        <p:nvGrpSpPr>
          <p:cNvPr id="29" name="Group 28">
            <a:extLst>
              <a:ext uri="{FF2B5EF4-FFF2-40B4-BE49-F238E27FC236}">
                <a16:creationId xmlns:a16="http://schemas.microsoft.com/office/drawing/2014/main" id="{69BED584-6A04-8641-A945-E4F858586166}"/>
              </a:ext>
            </a:extLst>
          </p:cNvPr>
          <p:cNvGrpSpPr/>
          <p:nvPr/>
        </p:nvGrpSpPr>
        <p:grpSpPr>
          <a:xfrm>
            <a:off x="2127659" y="3233543"/>
            <a:ext cx="3033547" cy="585257"/>
            <a:chOff x="3888902" y="3131820"/>
            <a:chExt cx="3033547" cy="585257"/>
          </a:xfrm>
        </p:grpSpPr>
        <p:sp>
          <p:nvSpPr>
            <p:cNvPr id="30" name="Rectangle 29">
              <a:extLst>
                <a:ext uri="{FF2B5EF4-FFF2-40B4-BE49-F238E27FC236}">
                  <a16:creationId xmlns:a16="http://schemas.microsoft.com/office/drawing/2014/main" id="{4DD479DB-F983-A04A-93D6-CAB40AC59F01}"/>
                </a:ext>
              </a:extLst>
            </p:cNvPr>
            <p:cNvSpPr/>
            <p:nvPr/>
          </p:nvSpPr>
          <p:spPr bwMode="auto">
            <a:xfrm>
              <a:off x="3888902" y="3131820"/>
              <a:ext cx="2175378" cy="525513"/>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1" name="Rectangle 30">
              <a:extLst>
                <a:ext uri="{FF2B5EF4-FFF2-40B4-BE49-F238E27FC236}">
                  <a16:creationId xmlns:a16="http://schemas.microsoft.com/office/drawing/2014/main" id="{A838BADD-6670-3944-AF25-770101D16BA4}"/>
                </a:ext>
              </a:extLst>
            </p:cNvPr>
            <p:cNvSpPr/>
            <p:nvPr/>
          </p:nvSpPr>
          <p:spPr>
            <a:xfrm>
              <a:off x="4837471" y="3347745"/>
              <a:ext cx="2084978" cy="369332"/>
            </a:xfrm>
            <a:prstGeom prst="rect">
              <a:avLst/>
            </a:prstGeom>
          </p:spPr>
          <p:txBody>
            <a:bodyPr wrap="square">
              <a:spAutoFit/>
            </a:bodyPr>
            <a:lstStyle/>
            <a:p>
              <a:r>
                <a:rPr lang="en-US" dirty="0">
                  <a:solidFill>
                    <a:schemeClr val="bg1"/>
                  </a:solidFill>
                  <a:latin typeface="Helvetica Neue Light"/>
                  <a:cs typeface="Helvetica Neue Light"/>
                </a:rPr>
                <a:t>Your Team</a:t>
              </a:r>
              <a:endParaRPr lang="en-US" dirty="0">
                <a:solidFill>
                  <a:schemeClr val="bg1"/>
                </a:solidFill>
              </a:endParaRPr>
            </a:p>
          </p:txBody>
        </p:sp>
      </p:grpSp>
      <p:sp>
        <p:nvSpPr>
          <p:cNvPr id="32" name="Rectangle 31">
            <a:extLst>
              <a:ext uri="{FF2B5EF4-FFF2-40B4-BE49-F238E27FC236}">
                <a16:creationId xmlns:a16="http://schemas.microsoft.com/office/drawing/2014/main" id="{F4DE42EC-70F1-DE43-B8DB-E02C03F989DB}"/>
              </a:ext>
            </a:extLst>
          </p:cNvPr>
          <p:cNvSpPr/>
          <p:nvPr/>
        </p:nvSpPr>
        <p:spPr bwMode="auto">
          <a:xfrm>
            <a:off x="2127659" y="1589441"/>
            <a:ext cx="1649562" cy="1644102"/>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33" name="Content Placeholder 2">
            <a:extLst>
              <a:ext uri="{FF2B5EF4-FFF2-40B4-BE49-F238E27FC236}">
                <a16:creationId xmlns:a16="http://schemas.microsoft.com/office/drawing/2014/main" id="{E570C86F-0DD6-6846-95B7-78AC139DD67B}"/>
              </a:ext>
            </a:extLst>
          </p:cNvPr>
          <p:cNvSpPr txBox="1">
            <a:spLocks/>
          </p:cNvSpPr>
          <p:nvPr/>
        </p:nvSpPr>
        <p:spPr>
          <a:xfrm>
            <a:off x="574869" y="139022"/>
            <a:ext cx="3202502" cy="1436508"/>
          </a:xfrm>
          <a:prstGeom prst="rect">
            <a:avLst/>
          </a:prstGeom>
          <a:ln>
            <a:solidFill>
              <a:schemeClr val="accent5"/>
            </a:solidFill>
          </a:ln>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spcBef>
                <a:spcPts val="400"/>
              </a:spcBef>
              <a:buClr>
                <a:schemeClr val="accent5"/>
              </a:buClr>
              <a:buFont typeface="+mj-lt"/>
              <a:buAutoNum type="arabicPeriod"/>
            </a:pPr>
            <a:endParaRPr lang="en-US" sz="300" b="1" i="1" dirty="0">
              <a:solidFill>
                <a:schemeClr val="accent5"/>
              </a:solidFill>
            </a:endParaRPr>
          </a:p>
          <a:p>
            <a:pPr marL="171450">
              <a:spcBef>
                <a:spcPts val="400"/>
              </a:spcBef>
              <a:buClr>
                <a:schemeClr val="accent5"/>
              </a:buClr>
              <a:buFont typeface="+mj-lt"/>
              <a:buAutoNum type="arabicPeriod"/>
            </a:pPr>
            <a:r>
              <a:rPr lang="en-US" sz="1000" b="1" i="1" dirty="0">
                <a:solidFill>
                  <a:schemeClr val="accent5"/>
                </a:solidFill>
              </a:rPr>
              <a:t>Who Are You</a:t>
            </a:r>
            <a:r>
              <a:rPr lang="en-US" sz="1000" b="1" dirty="0">
                <a:solidFill>
                  <a:schemeClr val="accent5"/>
                </a:solidFill>
              </a:rPr>
              <a:t>: </a:t>
            </a:r>
            <a:r>
              <a:rPr lang="en-US" sz="1000" dirty="0">
                <a:solidFill>
                  <a:schemeClr val="accent5"/>
                </a:solidFill>
              </a:rPr>
              <a:t>Articulate your values, Define your reputation, and consider the ways you can live those values at work </a:t>
            </a:r>
          </a:p>
          <a:p>
            <a:pPr marL="0" indent="0">
              <a:buNone/>
            </a:pPr>
            <a:endParaRPr lang="en-US" sz="1400" dirty="0">
              <a:latin typeface="Helvetica"/>
              <a:cs typeface="Helvetica"/>
            </a:endParaRPr>
          </a:p>
        </p:txBody>
      </p:sp>
      <p:sp>
        <p:nvSpPr>
          <p:cNvPr id="40" name="Rectangle 39">
            <a:extLst>
              <a:ext uri="{FF2B5EF4-FFF2-40B4-BE49-F238E27FC236}">
                <a16:creationId xmlns:a16="http://schemas.microsoft.com/office/drawing/2014/main" id="{4B0F64A5-F270-1643-A8B5-852A3FE4F649}"/>
              </a:ext>
            </a:extLst>
          </p:cNvPr>
          <p:cNvSpPr/>
          <p:nvPr/>
        </p:nvSpPr>
        <p:spPr>
          <a:xfrm>
            <a:off x="4251241" y="139022"/>
            <a:ext cx="4572000" cy="707886"/>
          </a:xfrm>
          <a:prstGeom prst="rect">
            <a:avLst/>
          </a:prstGeom>
        </p:spPr>
        <p:txBody>
          <a:bodyPr>
            <a:spAutoFit/>
          </a:bodyPr>
          <a:lstStyle/>
          <a:p>
            <a:r>
              <a:rPr lang="en-US" sz="2000" b="1" dirty="0">
                <a:solidFill>
                  <a:schemeClr val="accent2"/>
                </a:solidFill>
                <a:latin typeface="Helvetica Light" panose="020B0403020202020204" pitchFamily="34" charset="0"/>
              </a:rPr>
              <a:t>Assess Everything, and take stock at 3 months</a:t>
            </a:r>
          </a:p>
        </p:txBody>
      </p:sp>
      <p:sp>
        <p:nvSpPr>
          <p:cNvPr id="41" name="Footer Placeholder 2">
            <a:extLst>
              <a:ext uri="{FF2B5EF4-FFF2-40B4-BE49-F238E27FC236}">
                <a16:creationId xmlns:a16="http://schemas.microsoft.com/office/drawing/2014/main" id="{3049BAC7-97A3-BD4B-A7DD-93C42C713808}"/>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4"/>
              </a:rPr>
              <a:t>Naledi.Saul@ucsf.edu</a:t>
            </a:r>
            <a:r>
              <a:rPr lang="en-US" sz="900" i="1" dirty="0">
                <a:solidFill>
                  <a:schemeClr val="tx1"/>
                </a:solidFill>
              </a:rPr>
              <a:t>. Please do not reprint without permission. </a:t>
            </a:r>
          </a:p>
        </p:txBody>
      </p:sp>
      <p:sp>
        <p:nvSpPr>
          <p:cNvPr id="42" name="Rectangle 41">
            <a:extLst>
              <a:ext uri="{FF2B5EF4-FFF2-40B4-BE49-F238E27FC236}">
                <a16:creationId xmlns:a16="http://schemas.microsoft.com/office/drawing/2014/main" id="{E63A5041-434D-CF40-BA77-0D64910E82D3}"/>
              </a:ext>
            </a:extLst>
          </p:cNvPr>
          <p:cNvSpPr/>
          <p:nvPr/>
        </p:nvSpPr>
        <p:spPr>
          <a:xfrm>
            <a:off x="45254" y="1664982"/>
            <a:ext cx="1592889" cy="1785104"/>
          </a:xfrm>
          <a:prstGeom prst="rect">
            <a:avLst/>
          </a:prstGeom>
        </p:spPr>
        <p:txBody>
          <a:bodyPr wrap="square">
            <a:spAutoFit/>
          </a:bodyPr>
          <a:lstStyle/>
          <a:p>
            <a:pPr marL="166688" indent="-166688">
              <a:buClr>
                <a:schemeClr val="accent4">
                  <a:lumMod val="75000"/>
                </a:schemeClr>
              </a:buClr>
              <a:buFont typeface="+mj-lt"/>
              <a:buAutoNum type="arabicPeriod"/>
            </a:pPr>
            <a:r>
              <a:rPr lang="en-US" sz="1000" b="1" dirty="0">
                <a:solidFill>
                  <a:schemeClr val="accent4">
                    <a:lumMod val="75000"/>
                  </a:schemeClr>
                </a:solidFill>
                <a:latin typeface="+mj-lt"/>
                <a:ea typeface="ＭＳ 明朝"/>
                <a:cs typeface="Times New Roman"/>
              </a:rPr>
              <a:t>Do you feel you can </a:t>
            </a:r>
            <a:br>
              <a:rPr lang="en-US" sz="1000" b="1" dirty="0">
                <a:solidFill>
                  <a:schemeClr val="accent4">
                    <a:lumMod val="75000"/>
                  </a:schemeClr>
                </a:solidFill>
                <a:latin typeface="+mj-lt"/>
                <a:ea typeface="ＭＳ 明朝"/>
                <a:cs typeface="Times New Roman"/>
              </a:rPr>
            </a:br>
            <a:r>
              <a:rPr lang="en-US" sz="1000" b="1" dirty="0">
                <a:solidFill>
                  <a:schemeClr val="accent4">
                    <a:lumMod val="75000"/>
                  </a:schemeClr>
                </a:solidFill>
                <a:latin typeface="+mj-lt"/>
                <a:ea typeface="ＭＳ 明朝"/>
                <a:cs typeface="Times New Roman"/>
              </a:rPr>
              <a:t>do your best work?</a:t>
            </a:r>
            <a:br>
              <a:rPr lang="en-US" sz="1000" b="1" dirty="0">
                <a:solidFill>
                  <a:schemeClr val="accent4">
                    <a:lumMod val="75000"/>
                  </a:schemeClr>
                </a:solidFill>
                <a:latin typeface="+mj-lt"/>
                <a:ea typeface="ＭＳ 明朝"/>
                <a:cs typeface="Times New Roman"/>
              </a:rPr>
            </a:br>
            <a:r>
              <a:rPr lang="en-US" sz="1000" b="1" dirty="0">
                <a:solidFill>
                  <a:schemeClr val="accent4">
                    <a:lumMod val="75000"/>
                  </a:schemeClr>
                </a:solidFill>
                <a:latin typeface="+mj-lt"/>
                <a:ea typeface="ＭＳ 明朝"/>
                <a:cs typeface="Times New Roman"/>
              </a:rPr>
              <a:t>If not, why not? </a:t>
            </a:r>
            <a:br>
              <a:rPr lang="en-US" sz="1000" dirty="0">
                <a:solidFill>
                  <a:schemeClr val="accent4">
                    <a:lumMod val="75000"/>
                  </a:schemeClr>
                </a:solidFill>
                <a:latin typeface="+mj-lt"/>
                <a:ea typeface="ＭＳ 明朝"/>
                <a:cs typeface="Times New Roman"/>
              </a:rPr>
            </a:br>
            <a:br>
              <a:rPr lang="en-US" sz="1000" dirty="0">
                <a:solidFill>
                  <a:schemeClr val="accent4">
                    <a:lumMod val="75000"/>
                  </a:schemeClr>
                </a:solidFill>
                <a:latin typeface="+mj-lt"/>
                <a:ea typeface="ＭＳ 明朝"/>
                <a:cs typeface="Times New Roman"/>
              </a:rPr>
            </a:br>
            <a:r>
              <a:rPr lang="en-US" sz="1000" dirty="0">
                <a:solidFill>
                  <a:schemeClr val="accent4">
                    <a:lumMod val="75000"/>
                  </a:schemeClr>
                </a:solidFill>
                <a:latin typeface="+mj-lt"/>
                <a:ea typeface="ＭＳ 明朝"/>
                <a:cs typeface="Times New Roman"/>
              </a:rPr>
              <a:t>(e.g.: is it the </a:t>
            </a:r>
            <a:br>
              <a:rPr lang="en-US" sz="1000" dirty="0">
                <a:solidFill>
                  <a:schemeClr val="accent4">
                    <a:lumMod val="75000"/>
                  </a:schemeClr>
                </a:solidFill>
                <a:latin typeface="+mj-lt"/>
                <a:ea typeface="ＭＳ 明朝"/>
                <a:cs typeface="Times New Roman"/>
              </a:rPr>
            </a:br>
            <a:r>
              <a:rPr lang="en-US" sz="1000" dirty="0">
                <a:solidFill>
                  <a:schemeClr val="accent4">
                    <a:lumMod val="75000"/>
                  </a:schemeClr>
                </a:solidFill>
                <a:latin typeface="+mj-lt"/>
                <a:ea typeface="ＭＳ 明朝"/>
                <a:cs typeface="Times New Roman"/>
              </a:rPr>
              <a:t>organizational values? The policies?</a:t>
            </a:r>
            <a:br>
              <a:rPr lang="en-US" sz="1000" dirty="0">
                <a:solidFill>
                  <a:schemeClr val="accent4">
                    <a:lumMod val="75000"/>
                  </a:schemeClr>
                </a:solidFill>
                <a:latin typeface="+mj-lt"/>
                <a:ea typeface="ＭＳ 明朝"/>
                <a:cs typeface="Times New Roman"/>
              </a:rPr>
            </a:br>
            <a:r>
              <a:rPr lang="en-US" sz="1000" dirty="0">
                <a:solidFill>
                  <a:schemeClr val="accent4">
                    <a:lumMod val="75000"/>
                  </a:schemeClr>
                </a:solidFill>
                <a:latin typeface="+mj-lt"/>
                <a:ea typeface="ＭＳ 明朝"/>
                <a:cs typeface="Times New Roman"/>
              </a:rPr>
              <a:t>Do you have what </a:t>
            </a:r>
            <a:br>
              <a:rPr lang="en-US" sz="1000" dirty="0">
                <a:solidFill>
                  <a:schemeClr val="accent4">
                    <a:lumMod val="75000"/>
                  </a:schemeClr>
                </a:solidFill>
                <a:latin typeface="+mj-lt"/>
                <a:ea typeface="ＭＳ 明朝"/>
                <a:cs typeface="Times New Roman"/>
              </a:rPr>
            </a:br>
            <a:r>
              <a:rPr lang="en-US" sz="1000" dirty="0">
                <a:solidFill>
                  <a:schemeClr val="accent4">
                    <a:lumMod val="75000"/>
                  </a:schemeClr>
                </a:solidFill>
                <a:latin typeface="+mj-lt"/>
                <a:ea typeface="ＭＳ 明朝"/>
                <a:cs typeface="Times New Roman"/>
              </a:rPr>
              <a:t>you need to do what</a:t>
            </a:r>
            <a:br>
              <a:rPr lang="en-US" sz="1000" dirty="0">
                <a:solidFill>
                  <a:schemeClr val="accent4">
                    <a:lumMod val="75000"/>
                  </a:schemeClr>
                </a:solidFill>
                <a:latin typeface="+mj-lt"/>
                <a:ea typeface="ＭＳ 明朝"/>
                <a:cs typeface="Times New Roman"/>
              </a:rPr>
            </a:br>
            <a:r>
              <a:rPr lang="en-US" sz="1000" dirty="0">
                <a:solidFill>
                  <a:schemeClr val="accent4">
                    <a:lumMod val="75000"/>
                  </a:schemeClr>
                </a:solidFill>
                <a:latin typeface="+mj-lt"/>
                <a:ea typeface="ＭＳ 明朝"/>
                <a:cs typeface="Times New Roman"/>
              </a:rPr>
              <a:t>is expected of you?</a:t>
            </a:r>
            <a:br>
              <a:rPr lang="en-US" sz="1000" dirty="0">
                <a:solidFill>
                  <a:schemeClr val="accent4">
                    <a:lumMod val="75000"/>
                  </a:schemeClr>
                </a:solidFill>
                <a:latin typeface="+mj-lt"/>
                <a:ea typeface="ＭＳ 明朝"/>
                <a:cs typeface="Times New Roman"/>
              </a:rPr>
            </a:br>
            <a:r>
              <a:rPr lang="en-US" sz="1000" dirty="0">
                <a:solidFill>
                  <a:schemeClr val="accent4">
                    <a:lumMod val="75000"/>
                  </a:schemeClr>
                </a:solidFill>
                <a:latin typeface="+mj-lt"/>
                <a:ea typeface="ＭＳ 明朝"/>
                <a:cs typeface="Times New Roman"/>
              </a:rPr>
              <a:t>Etc.)</a:t>
            </a:r>
          </a:p>
        </p:txBody>
      </p:sp>
      <p:sp>
        <p:nvSpPr>
          <p:cNvPr id="12" name="Content Placeholder 2">
            <a:extLst>
              <a:ext uri="{FF2B5EF4-FFF2-40B4-BE49-F238E27FC236}">
                <a16:creationId xmlns:a16="http://schemas.microsoft.com/office/drawing/2014/main" id="{12786F3A-0F31-5A42-8F7E-F881D64BDD7E}"/>
              </a:ext>
            </a:extLst>
          </p:cNvPr>
          <p:cNvSpPr txBox="1">
            <a:spLocks/>
          </p:cNvSpPr>
          <p:nvPr/>
        </p:nvSpPr>
        <p:spPr>
          <a:xfrm>
            <a:off x="3780951" y="1047237"/>
            <a:ext cx="2851025" cy="2176855"/>
          </a:xfrm>
          <a:prstGeom prst="rect">
            <a:avLst/>
          </a:prstGeom>
          <a:noFill/>
          <a:ln>
            <a:solidFill>
              <a:srgbClr val="C69501"/>
            </a:solidFill>
          </a:ln>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3275" lvl="2" indent="-228600">
              <a:spcBef>
                <a:spcPts val="400"/>
              </a:spcBef>
              <a:buClr>
                <a:srgbClr val="C69501"/>
              </a:buClr>
              <a:buFont typeface="+mj-lt"/>
              <a:buAutoNum type="arabicPeriod"/>
            </a:pPr>
            <a:endParaRPr lang="en-US" sz="1000" dirty="0">
              <a:solidFill>
                <a:srgbClr val="C69501"/>
              </a:solidFill>
            </a:endParaRPr>
          </a:p>
          <a:p>
            <a:pPr marL="803275" lvl="2" indent="-228600">
              <a:spcBef>
                <a:spcPts val="400"/>
              </a:spcBef>
              <a:buClr>
                <a:srgbClr val="C69501"/>
              </a:buClr>
              <a:buFont typeface="+mj-lt"/>
              <a:buAutoNum type="arabicPeriod"/>
            </a:pPr>
            <a:r>
              <a:rPr lang="en-US" sz="1000" dirty="0">
                <a:solidFill>
                  <a:srgbClr val="C69501"/>
                </a:solidFill>
              </a:rPr>
              <a:t>How do they set expectations</a:t>
            </a:r>
          </a:p>
          <a:p>
            <a:pPr marL="803275" lvl="2" indent="-228600">
              <a:spcBef>
                <a:spcPts val="400"/>
              </a:spcBef>
              <a:buClr>
                <a:srgbClr val="C69501"/>
              </a:buClr>
              <a:buFont typeface="+mj-lt"/>
              <a:buAutoNum type="arabicPeriod"/>
            </a:pPr>
            <a:r>
              <a:rPr lang="en-US" sz="1000" dirty="0">
                <a:solidFill>
                  <a:srgbClr val="C69501"/>
                </a:solidFill>
              </a:rPr>
              <a:t>How do they teach/train</a:t>
            </a:r>
          </a:p>
          <a:p>
            <a:pPr marL="803275" lvl="2" indent="-228600">
              <a:spcBef>
                <a:spcPts val="400"/>
              </a:spcBef>
              <a:buClr>
                <a:srgbClr val="C69501"/>
              </a:buClr>
              <a:buFont typeface="+mj-lt"/>
              <a:buAutoNum type="arabicPeriod"/>
            </a:pPr>
            <a:r>
              <a:rPr lang="en-US" sz="1000" dirty="0">
                <a:solidFill>
                  <a:srgbClr val="C69501"/>
                </a:solidFill>
              </a:rPr>
              <a:t>How to they give kudos and corrective feedback</a:t>
            </a:r>
          </a:p>
          <a:p>
            <a:pPr marL="574675" lvl="2" indent="0">
              <a:spcBef>
                <a:spcPts val="400"/>
              </a:spcBef>
              <a:buClr>
                <a:srgbClr val="C69501"/>
              </a:buClr>
              <a:buNone/>
            </a:pPr>
            <a:endParaRPr lang="en-US" sz="1000" b="1" dirty="0">
              <a:solidFill>
                <a:srgbClr val="C69501"/>
              </a:solidFill>
            </a:endParaRPr>
          </a:p>
          <a:p>
            <a:pPr marL="574675" lvl="2" indent="0">
              <a:spcBef>
                <a:spcPts val="400"/>
              </a:spcBef>
              <a:buClr>
                <a:srgbClr val="C69501"/>
              </a:buClr>
              <a:buNone/>
            </a:pPr>
            <a:endParaRPr lang="en-US" sz="1000" b="1" dirty="0">
              <a:solidFill>
                <a:srgbClr val="C69501"/>
              </a:solidFill>
            </a:endParaRPr>
          </a:p>
          <a:p>
            <a:pPr marL="574675" lvl="2" indent="0">
              <a:spcBef>
                <a:spcPts val="400"/>
              </a:spcBef>
              <a:buClr>
                <a:srgbClr val="C69501"/>
              </a:buClr>
              <a:buNone/>
            </a:pPr>
            <a:r>
              <a:rPr lang="en-US" sz="1000" b="1" dirty="0">
                <a:solidFill>
                  <a:srgbClr val="C69501"/>
                </a:solidFill>
              </a:rPr>
              <a:t>The Goal: to understand how they function and secure an early win</a:t>
            </a:r>
          </a:p>
          <a:p>
            <a:pPr marL="574675" lvl="2" indent="0">
              <a:spcBef>
                <a:spcPts val="400"/>
              </a:spcBef>
              <a:buClr>
                <a:srgbClr val="C69501"/>
              </a:buClr>
              <a:buNone/>
            </a:pPr>
            <a:endParaRPr lang="en-US" sz="1000" dirty="0">
              <a:solidFill>
                <a:srgbClr val="C69501"/>
              </a:solidFill>
            </a:endParaRPr>
          </a:p>
          <a:p>
            <a:pPr marL="342900" indent="-342900">
              <a:buFont typeface="+mj-lt"/>
              <a:buAutoNum type="arabicPeriod"/>
            </a:pPr>
            <a:endParaRPr lang="en-US" sz="1400" dirty="0">
              <a:latin typeface="Helvetica"/>
              <a:cs typeface="Helvetica"/>
            </a:endParaRPr>
          </a:p>
          <a:p>
            <a:pPr marL="342900" indent="-342900">
              <a:buFont typeface="+mj-lt"/>
              <a:buAutoNum type="arabicPeriod"/>
            </a:pPr>
            <a:endParaRPr lang="en-US" sz="1400" dirty="0">
              <a:solidFill>
                <a:schemeClr val="accent2"/>
              </a:solidFill>
              <a:latin typeface="Helvetica"/>
              <a:cs typeface="Helvetica"/>
            </a:endParaRPr>
          </a:p>
          <a:p>
            <a:pPr marL="342900" indent="-342900">
              <a:buFont typeface="+mj-lt"/>
              <a:buAutoNum type="arabicPeriod"/>
            </a:pPr>
            <a:endParaRPr lang="en-US" sz="1400" dirty="0">
              <a:solidFill>
                <a:schemeClr val="accent2"/>
              </a:solidFill>
              <a:latin typeface="Helvetica"/>
              <a:cs typeface="Helvetica"/>
            </a:endParaRPr>
          </a:p>
          <a:p>
            <a:pPr marL="342900" indent="-342900">
              <a:buFont typeface="+mj-lt"/>
              <a:buAutoNum type="arabicPeriod"/>
            </a:pPr>
            <a:endParaRPr lang="en-US" sz="1400" dirty="0">
              <a:solidFill>
                <a:schemeClr val="accent2"/>
              </a:solidFill>
              <a:latin typeface="Helvetica"/>
              <a:cs typeface="Helvetica"/>
            </a:endParaRPr>
          </a:p>
        </p:txBody>
      </p:sp>
      <p:pic>
        <p:nvPicPr>
          <p:cNvPr id="5" name="Content Placeholder 4" descr="A person standing posing for the camera&#10;&#10;Description automatically generated">
            <a:extLst>
              <a:ext uri="{FF2B5EF4-FFF2-40B4-BE49-F238E27FC236}">
                <a16:creationId xmlns:a16="http://schemas.microsoft.com/office/drawing/2014/main" id="{7CEE724B-7132-6E40-A0D1-6F306CA780CF}"/>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9745" b="96552" l="10000" r="90000">
                        <a14:foregroundMark x1="48600" y1="61919" x2="48600" y2="61919"/>
                        <a14:foregroundMark x1="48900" y1="59970" x2="48900" y2="59970"/>
                        <a14:foregroundMark x1="49100" y1="75262" x2="49100" y2="75262"/>
                        <a14:foregroundMark x1="48300" y1="84108" x2="48300" y2="84108"/>
                        <a14:foregroundMark x1="40600" y1="92504" x2="40600" y2="92504"/>
                        <a14:foregroundMark x1="29600" y1="92504" x2="29600" y2="92504"/>
                        <a14:foregroundMark x1="26100" y1="96552" x2="26100" y2="96552"/>
                        <a14:foregroundMark x1="48100" y1="72414" x2="48100" y2="72414"/>
                        <a14:foregroundMark x1="48600" y1="72414" x2="48600" y2="72414"/>
                      </a14:backgroundRemoval>
                    </a14:imgEffect>
                  </a14:imgLayer>
                </a14:imgProps>
              </a:ext>
            </a:extLst>
          </a:blip>
          <a:stretch>
            <a:fillRect/>
          </a:stretch>
        </p:blipFill>
        <p:spPr>
          <a:xfrm flipH="1">
            <a:off x="2885741" y="113332"/>
            <a:ext cx="7675555" cy="5117036"/>
          </a:xfrm>
        </p:spPr>
      </p:pic>
    </p:spTree>
    <p:extLst>
      <p:ext uri="{BB962C8B-B14F-4D97-AF65-F5344CB8AC3E}">
        <p14:creationId xmlns:p14="http://schemas.microsoft.com/office/powerpoint/2010/main" val="1780001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7" grpId="0"/>
      <p:bldP spid="33" grpId="0" animBg="1"/>
      <p:bldP spid="42"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2" name="Picture 11">
            <a:extLst>
              <a:ext uri="{FF2B5EF4-FFF2-40B4-BE49-F238E27FC236}">
                <a16:creationId xmlns:a16="http://schemas.microsoft.com/office/drawing/2014/main" id="{706D9285-DDE9-0A4D-82E6-C05D49DD5BC2}"/>
              </a:ext>
            </a:extLst>
          </p:cNvPr>
          <p:cNvPicPr>
            <a:picLocks noChangeAspect="1"/>
          </p:cNvPicPr>
          <p:nvPr/>
        </p:nvPicPr>
        <p:blipFill rotWithShape="1">
          <a:blip r:embed="rId3"/>
          <a:srcRect l="66169" t="99" r="1346" b="13734"/>
          <a:stretch/>
        </p:blipFill>
        <p:spPr>
          <a:xfrm>
            <a:off x="2984212" y="-51447"/>
            <a:ext cx="6169948" cy="5082340"/>
          </a:xfrm>
          <a:prstGeom prst="rect">
            <a:avLst/>
          </a:prstGeom>
        </p:spPr>
      </p:pic>
      <p:sp>
        <p:nvSpPr>
          <p:cNvPr id="1027" name="Shape 1027"/>
          <p:cNvSpPr txBox="1">
            <a:spLocks noGrp="1"/>
          </p:cNvSpPr>
          <p:nvPr>
            <p:ph type="title"/>
          </p:nvPr>
        </p:nvSpPr>
        <p:spPr>
          <a:xfrm>
            <a:off x="780347" y="157539"/>
            <a:ext cx="8089800" cy="552000"/>
          </a:xfrm>
          <a:prstGeom prst="rect">
            <a:avLst/>
          </a:prstGeom>
          <a:noFill/>
          <a:ln>
            <a:noFill/>
          </a:ln>
        </p:spPr>
        <p:txBody>
          <a:bodyPr vert="horz" wrap="square" lIns="91425" tIns="45700" rIns="91425" bIns="45700" rtlCol="0" anchor="t" anchorCtr="0">
            <a:noAutofit/>
          </a:bodyPr>
          <a:lstStyle/>
          <a:p>
            <a:pPr>
              <a:spcBef>
                <a:spcPts val="0"/>
              </a:spcBef>
              <a:buClr>
                <a:schemeClr val="dk1"/>
              </a:buClr>
              <a:buSzPct val="25000"/>
            </a:pPr>
            <a:r>
              <a:rPr lang="en" sz="2400" b="1" dirty="0">
                <a:latin typeface="Helvetica"/>
                <a:cs typeface="Helvetica"/>
              </a:rPr>
              <a:t>IF YOU GET IT </a:t>
            </a:r>
            <a:r>
              <a:rPr lang="en" sz="2400" b="1" dirty="0">
                <a:solidFill>
                  <a:schemeClr val="bg1"/>
                </a:solidFill>
                <a:latin typeface="Helvetica"/>
                <a:cs typeface="Helvetica"/>
              </a:rPr>
              <a:t>WRONG</a:t>
            </a:r>
          </a:p>
        </p:txBody>
      </p:sp>
      <p:sp>
        <p:nvSpPr>
          <p:cNvPr id="1028" name="Shape 1028"/>
          <p:cNvSpPr txBox="1">
            <a:spLocks noGrp="1"/>
          </p:cNvSpPr>
          <p:nvPr>
            <p:ph type="body" idx="1"/>
          </p:nvPr>
        </p:nvSpPr>
        <p:spPr>
          <a:xfrm>
            <a:off x="14416" y="848236"/>
            <a:ext cx="2878868" cy="3282974"/>
          </a:xfrm>
          <a:prstGeom prst="rect">
            <a:avLst/>
          </a:prstGeom>
          <a:noFill/>
          <a:ln>
            <a:noFill/>
          </a:ln>
        </p:spPr>
        <p:txBody>
          <a:bodyPr vert="horz" wrap="square" lIns="91425" tIns="45700" rIns="91425" bIns="45700" rtlCol="0" anchor="t" anchorCtr="0">
            <a:noAutofit/>
          </a:bodyPr>
          <a:lstStyle/>
          <a:p>
            <a:pPr marL="233362" indent="0">
              <a:buNone/>
            </a:pPr>
            <a:br>
              <a:rPr lang="en-US" sz="1200" dirty="0">
                <a:latin typeface="Helvetica Neue" panose="02000503000000020004" pitchFamily="2" charset="0"/>
                <a:ea typeface="Helvetica Neue" panose="02000503000000020004" pitchFamily="2" charset="0"/>
                <a:cs typeface="Helvetica Neue" panose="02000503000000020004" pitchFamily="2" charset="0"/>
              </a:rPr>
            </a:br>
            <a:br>
              <a:rPr lang="en-US" sz="1200" dirty="0">
                <a:latin typeface="Helvetica Neue" panose="02000503000000020004" pitchFamily="2" charset="0"/>
                <a:ea typeface="Helvetica Neue" panose="02000503000000020004" pitchFamily="2" charset="0"/>
                <a:cs typeface="Helvetica Neue" panose="02000503000000020004" pitchFamily="2" charset="0"/>
              </a:rPr>
            </a:br>
            <a:r>
              <a:rPr lang="en-US" sz="1200" dirty="0">
                <a:latin typeface="Helvetica Neue" panose="02000503000000020004" pitchFamily="2" charset="0"/>
                <a:ea typeface="Helvetica Neue" panose="02000503000000020004" pitchFamily="2" charset="0"/>
                <a:cs typeface="Helvetica Neue" panose="02000503000000020004" pitchFamily="2" charset="0"/>
              </a:rPr>
              <a:t>Depending on how much you wanted it to work out and how you feel about your options, </a:t>
            </a:r>
            <a:r>
              <a:rPr lang="en-US" sz="1200" b="1" dirty="0">
                <a:latin typeface="Helvetica Neue" panose="02000503000000020004" pitchFamily="2" charset="0"/>
                <a:ea typeface="Helvetica Neue" panose="02000503000000020004" pitchFamily="2" charset="0"/>
                <a:cs typeface="Helvetica Neue" panose="02000503000000020004" pitchFamily="2" charset="0"/>
              </a:rPr>
              <a:t>your brain might be inclined to </a:t>
            </a:r>
            <a:r>
              <a:rPr lang="en-US" sz="900" i="1" dirty="0">
                <a:latin typeface="Helvetica Neue" panose="02000503000000020004" pitchFamily="2" charset="0"/>
                <a:ea typeface="Helvetica Neue" panose="02000503000000020004" pitchFamily="2" charset="0"/>
                <a:cs typeface="Helvetica Neue" panose="02000503000000020004" pitchFamily="2" charset="0"/>
              </a:rPr>
              <a:t>try to minimize things </a:t>
            </a:r>
            <a:r>
              <a:rPr lang="en-US" sz="1200" b="1" dirty="0">
                <a:latin typeface="Helvetica Neue" panose="02000503000000020004" pitchFamily="2" charset="0"/>
                <a:ea typeface="Helvetica Neue" panose="02000503000000020004" pitchFamily="2" charset="0"/>
                <a:cs typeface="Helvetica Neue" panose="02000503000000020004" pitchFamily="2" charset="0"/>
              </a:rPr>
              <a:t>or</a:t>
            </a:r>
            <a:br>
              <a:rPr lang="en-US" sz="1200" b="1" dirty="0">
                <a:latin typeface="Helvetica Neue" panose="02000503000000020004" pitchFamily="2" charset="0"/>
                <a:ea typeface="Helvetica Neue" panose="02000503000000020004" pitchFamily="2" charset="0"/>
                <a:cs typeface="Helvetica Neue" panose="02000503000000020004" pitchFamily="2" charset="0"/>
              </a:rPr>
            </a:br>
            <a:endParaRPr lang="en-US" sz="1200" b="1" dirty="0">
              <a:latin typeface="Helvetica Neue" panose="02000503000000020004" pitchFamily="2" charset="0"/>
              <a:ea typeface="Helvetica Neue" panose="02000503000000020004" pitchFamily="2" charset="0"/>
              <a:cs typeface="Helvetica Neue" panose="02000503000000020004" pitchFamily="2" charset="0"/>
            </a:endParaRPr>
          </a:p>
          <a:p>
            <a:pPr marL="233362" indent="0">
              <a:buNone/>
            </a:pPr>
            <a:r>
              <a:rPr lang="en-US" sz="3000" b="1" dirty="0">
                <a:latin typeface="Helvetica Neue" panose="02000503000000020004" pitchFamily="2" charset="0"/>
                <a:ea typeface="Helvetica Neue" panose="02000503000000020004" pitchFamily="2" charset="0"/>
                <a:cs typeface="Helvetica Neue" panose="02000503000000020004" pitchFamily="2" charset="0"/>
              </a:rPr>
              <a:t>blow them out of proportion.</a:t>
            </a:r>
          </a:p>
          <a:p>
            <a:pPr marL="292100" indent="0">
              <a:buNone/>
            </a:pPr>
            <a:br>
              <a:rPr lang="en-US" sz="1200" dirty="0">
                <a:latin typeface="Helvetica Neue" panose="02000503000000020004" pitchFamily="2" charset="0"/>
                <a:ea typeface="Helvetica Neue" panose="02000503000000020004" pitchFamily="2" charset="0"/>
                <a:cs typeface="Helvetica Neue" panose="02000503000000020004" pitchFamily="2" charset="0"/>
              </a:rPr>
            </a:br>
            <a:br>
              <a:rPr lang="en-US" sz="1300" b="1" dirty="0">
                <a:solidFill>
                  <a:srgbClr val="EEA0A8"/>
                </a:solidFill>
                <a:latin typeface="Helvetica Neue" panose="02000503000000020004" pitchFamily="2" charset="0"/>
                <a:ea typeface="Helvetica Neue" panose="02000503000000020004" pitchFamily="2" charset="0"/>
                <a:cs typeface="Helvetica Neue" panose="02000503000000020004" pitchFamily="2" charset="0"/>
              </a:rPr>
            </a:br>
            <a:r>
              <a:rPr lang="en-US" sz="1300" b="1" dirty="0">
                <a:solidFill>
                  <a:srgbClr val="EEA0A8"/>
                </a:solidFill>
                <a:latin typeface="Helvetica Neue" panose="02000503000000020004" pitchFamily="2" charset="0"/>
                <a:ea typeface="Helvetica Neue" panose="02000503000000020004" pitchFamily="2" charset="0"/>
                <a:cs typeface="Helvetica Neue" panose="02000503000000020004" pitchFamily="2" charset="0"/>
              </a:rPr>
              <a:t>DON’T OVERCORRECT:</a:t>
            </a:r>
            <a:br>
              <a:rPr lang="en-US" sz="1300" b="1" dirty="0">
                <a:solidFill>
                  <a:srgbClr val="EEA0A8"/>
                </a:solidFill>
                <a:latin typeface="Helvetica Neue" panose="02000503000000020004" pitchFamily="2" charset="0"/>
                <a:ea typeface="Helvetica Neue" panose="02000503000000020004" pitchFamily="2" charset="0"/>
                <a:cs typeface="Helvetica Neue" panose="02000503000000020004" pitchFamily="2" charset="0"/>
              </a:rPr>
            </a:br>
            <a:r>
              <a:rPr lang="en-US" sz="1300" b="1" dirty="0">
                <a:solidFill>
                  <a:srgbClr val="EEA0A8"/>
                </a:solidFill>
                <a:latin typeface="Helvetica Neue" panose="02000503000000020004" pitchFamily="2" charset="0"/>
                <a:ea typeface="Helvetica Neue" panose="02000503000000020004" pitchFamily="2" charset="0"/>
                <a:cs typeface="Helvetica Neue" panose="02000503000000020004" pitchFamily="2" charset="0"/>
              </a:rPr>
              <a:t>You’re still in the first quarter of your internship! Reach out and we’ll strategize how to turn things around!</a:t>
            </a:r>
          </a:p>
        </p:txBody>
      </p:sp>
      <p:pic>
        <p:nvPicPr>
          <p:cNvPr id="5" name="Picture 4">
            <a:extLst>
              <a:ext uri="{FF2B5EF4-FFF2-40B4-BE49-F238E27FC236}">
                <a16:creationId xmlns:a16="http://schemas.microsoft.com/office/drawing/2014/main" id="{0C501293-E547-6945-AB98-B61FA4BC5E69}"/>
              </a:ext>
            </a:extLst>
          </p:cNvPr>
          <p:cNvPicPr>
            <a:picLocks noChangeAspect="1"/>
          </p:cNvPicPr>
          <p:nvPr/>
        </p:nvPicPr>
        <p:blipFill rotWithShape="1">
          <a:blip r:embed="rId3"/>
          <a:srcRect l="10262" r="-3404"/>
          <a:stretch/>
        </p:blipFill>
        <p:spPr>
          <a:xfrm>
            <a:off x="2984211" y="1229868"/>
            <a:ext cx="5255729" cy="3761808"/>
          </a:xfrm>
          <a:prstGeom prst="rect">
            <a:avLst/>
          </a:prstGeom>
        </p:spPr>
      </p:pic>
      <p:pic>
        <p:nvPicPr>
          <p:cNvPr id="7" name="Picture 6">
            <a:extLst>
              <a:ext uri="{FF2B5EF4-FFF2-40B4-BE49-F238E27FC236}">
                <a16:creationId xmlns:a16="http://schemas.microsoft.com/office/drawing/2014/main" id="{3CFEF925-212C-E64E-81A3-A9F134CDFA22}"/>
              </a:ext>
            </a:extLst>
          </p:cNvPr>
          <p:cNvPicPr>
            <a:picLocks noChangeAspect="1"/>
          </p:cNvPicPr>
          <p:nvPr/>
        </p:nvPicPr>
        <p:blipFill>
          <a:blip r:embed="rId4"/>
          <a:stretch>
            <a:fillRect/>
          </a:stretch>
        </p:blipFill>
        <p:spPr>
          <a:xfrm>
            <a:off x="6044934" y="-51447"/>
            <a:ext cx="3109226" cy="5082340"/>
          </a:xfrm>
          <a:prstGeom prst="rect">
            <a:avLst/>
          </a:prstGeom>
          <a:ln>
            <a:solidFill>
              <a:schemeClr val="bg1"/>
            </a:solidFill>
          </a:ln>
        </p:spPr>
      </p:pic>
      <p:sp>
        <p:nvSpPr>
          <p:cNvPr id="13" name="Footer Placeholder 2">
            <a:extLst>
              <a:ext uri="{FF2B5EF4-FFF2-40B4-BE49-F238E27FC236}">
                <a16:creationId xmlns:a16="http://schemas.microsoft.com/office/drawing/2014/main" id="{533E40EE-1F96-F949-A456-F4B5377A74D4}"/>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5"/>
              </a:rPr>
              <a:t>Naledi.Saul@ucsf.edu</a:t>
            </a:r>
            <a:r>
              <a:rPr lang="en-US" sz="900" i="1" dirty="0">
                <a:solidFill>
                  <a:schemeClr val="tx1"/>
                </a:solidFill>
              </a:rPr>
              <a:t>. Please do not reprint without permission. </a:t>
            </a:r>
          </a:p>
        </p:txBody>
      </p:sp>
    </p:spTree>
    <p:extLst>
      <p:ext uri="{BB962C8B-B14F-4D97-AF65-F5344CB8AC3E}">
        <p14:creationId xmlns:p14="http://schemas.microsoft.com/office/powerpoint/2010/main" val="313490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B531A6-5AAF-F64F-9A64-B9ECE283D896}"/>
              </a:ext>
            </a:extLst>
          </p:cNvPr>
          <p:cNvPicPr>
            <a:picLocks noChangeAspect="1"/>
          </p:cNvPicPr>
          <p:nvPr/>
        </p:nvPicPr>
        <p:blipFill rotWithShape="1">
          <a:blip r:embed="rId3"/>
          <a:srcRect l="83549"/>
          <a:stretch/>
        </p:blipFill>
        <p:spPr>
          <a:xfrm>
            <a:off x="-14691" y="0"/>
            <a:ext cx="9146659" cy="5199424"/>
          </a:xfrm>
          <a:prstGeom prst="rect">
            <a:avLst/>
          </a:prstGeom>
          <a:solidFill>
            <a:srgbClr val="F44472"/>
          </a:solidFill>
        </p:spPr>
      </p:pic>
      <p:sp>
        <p:nvSpPr>
          <p:cNvPr id="5" name="TextBox 4">
            <a:extLst>
              <a:ext uri="{FF2B5EF4-FFF2-40B4-BE49-F238E27FC236}">
                <a16:creationId xmlns:a16="http://schemas.microsoft.com/office/drawing/2014/main" id="{DE43B014-20C8-214B-A3DE-F9C3AEB9077B}"/>
              </a:ext>
            </a:extLst>
          </p:cNvPr>
          <p:cNvSpPr txBox="1"/>
          <p:nvPr/>
        </p:nvSpPr>
        <p:spPr bwMode="auto">
          <a:xfrm>
            <a:off x="-342900" y="4645699"/>
            <a:ext cx="10238013" cy="600164"/>
          </a:xfrm>
          <a:prstGeom prst="rect">
            <a:avLst/>
          </a:prstGeom>
          <a:solidFill>
            <a:srgbClr val="C00000"/>
          </a:solidFill>
          <a:ln w="19050" algn="ctr">
            <a:solidFill>
              <a:schemeClr val="bg2"/>
            </a:solidFill>
            <a:miter lim="800000"/>
            <a:headEnd/>
            <a:tailEnd/>
          </a:ln>
        </p:spPr>
        <p:txBody>
          <a:bodyPr wrap="square" lIns="0" tIns="0" rIns="0" bIns="0" rtlCol="0">
            <a:spAutoFit/>
          </a:bodyPr>
          <a:lstStyle/>
          <a:p>
            <a:pPr algn="r"/>
            <a:r>
              <a:rPr lang="en-US" sz="1300" dirty="0">
                <a:solidFill>
                  <a:srgbClr val="FFFFFF"/>
                </a:solidFill>
                <a:latin typeface="Helvetica"/>
                <a:cs typeface="Helvetica"/>
              </a:rPr>
              <a:t>					</a:t>
            </a:r>
          </a:p>
          <a:p>
            <a:pPr algn="r"/>
            <a:r>
              <a:rPr lang="en-US" sz="1300" dirty="0">
                <a:solidFill>
                  <a:srgbClr val="FFFFFF"/>
                </a:solidFill>
                <a:latin typeface="Helvetica"/>
                <a:cs typeface="Helvetica"/>
              </a:rPr>
              <a:t>	</a:t>
            </a:r>
          </a:p>
          <a:p>
            <a:pPr algn="r"/>
            <a:r>
              <a:rPr lang="en-US" sz="1300" dirty="0">
                <a:solidFill>
                  <a:srgbClr val="FFFFFF"/>
                </a:solidFill>
                <a:latin typeface="Helvetica"/>
                <a:cs typeface="Helvetica"/>
              </a:rPr>
              <a:t>				</a:t>
            </a:r>
          </a:p>
        </p:txBody>
      </p:sp>
      <p:sp>
        <p:nvSpPr>
          <p:cNvPr id="7" name="Rectangle 6">
            <a:extLst>
              <a:ext uri="{FF2B5EF4-FFF2-40B4-BE49-F238E27FC236}">
                <a16:creationId xmlns:a16="http://schemas.microsoft.com/office/drawing/2014/main" id="{E7EEF39E-0F84-5A44-952A-6AE0B004BCAE}"/>
              </a:ext>
            </a:extLst>
          </p:cNvPr>
          <p:cNvSpPr/>
          <p:nvPr/>
        </p:nvSpPr>
        <p:spPr>
          <a:xfrm>
            <a:off x="2884240" y="-34609"/>
            <a:ext cx="6186309" cy="1015663"/>
          </a:xfrm>
          <a:prstGeom prst="rect">
            <a:avLst/>
          </a:prstGeom>
        </p:spPr>
        <p:txBody>
          <a:bodyPr wrap="none">
            <a:spAutoFit/>
          </a:bodyPr>
          <a:lstStyle/>
          <a:p>
            <a:r>
              <a:rPr lang="en-US" sz="6000" dirty="0">
                <a:solidFill>
                  <a:srgbClr val="ED3A50"/>
                </a:solidFill>
                <a:latin typeface="Helvetica Neue" panose="02000503000000020004" pitchFamily="2" charset="0"/>
                <a:ea typeface="Helvetica Neue" panose="02000503000000020004" pitchFamily="2" charset="0"/>
                <a:cs typeface="Helvetica Neue" panose="02000503000000020004" pitchFamily="2" charset="0"/>
              </a:rPr>
              <a:t>The First 90 Days</a:t>
            </a:r>
          </a:p>
        </p:txBody>
      </p:sp>
      <p:sp>
        <p:nvSpPr>
          <p:cNvPr id="11" name="Title 1"/>
          <p:cNvSpPr txBox="1">
            <a:spLocks/>
          </p:cNvSpPr>
          <p:nvPr/>
        </p:nvSpPr>
        <p:spPr>
          <a:xfrm>
            <a:off x="3830320" y="861313"/>
            <a:ext cx="6879728" cy="357790"/>
          </a:xfrm>
          <a:prstGeom prst="rect">
            <a:avLst/>
          </a:prstGeom>
        </p:spPr>
        <p:txBody>
          <a:bodyPr vert="horz" wrap="square" lIns="82296" tIns="41148" rIns="82296" bIns="41148"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2100" dirty="0">
                <a:solidFill>
                  <a:schemeClr val="bg1"/>
                </a:solidFill>
              </a:rPr>
              <a:t>How to Establish Yourself in a New Position</a:t>
            </a:r>
          </a:p>
        </p:txBody>
      </p:sp>
      <p:sp>
        <p:nvSpPr>
          <p:cNvPr id="4" name="Title 3">
            <a:extLst>
              <a:ext uri="{FF2B5EF4-FFF2-40B4-BE49-F238E27FC236}">
                <a16:creationId xmlns:a16="http://schemas.microsoft.com/office/drawing/2014/main" id="{1FFB9A17-79AC-BA46-ACFE-EDA3C43C6AAF}"/>
              </a:ext>
            </a:extLst>
          </p:cNvPr>
          <p:cNvSpPr>
            <a:spLocks noGrp="1"/>
          </p:cNvSpPr>
          <p:nvPr>
            <p:ph type="title"/>
          </p:nvPr>
        </p:nvSpPr>
        <p:spPr>
          <a:xfrm>
            <a:off x="-342900" y="5218710"/>
            <a:ext cx="10048597" cy="615553"/>
          </a:xfrm>
          <a:solidFill>
            <a:srgbClr val="000000"/>
          </a:solidFill>
          <a:ln>
            <a:solidFill>
              <a:schemeClr val="bg2"/>
            </a:solidFill>
          </a:ln>
        </p:spPr>
        <p:txBody>
          <a:bodyPr/>
          <a:lstStyle/>
          <a:p>
            <a:r>
              <a:rPr lang="en-US" sz="2000" cap="none" dirty="0">
                <a:solidFill>
                  <a:schemeClr val="bg1"/>
                </a:solidFill>
                <a:latin typeface="Helvetica Neue Light"/>
                <a:cs typeface="Helvetica Neue Light"/>
              </a:rPr>
              <a:t>    Naledi Saul, Director</a:t>
            </a:r>
            <a:br>
              <a:rPr lang="en-US" sz="2000" cap="none" dirty="0">
                <a:solidFill>
                  <a:schemeClr val="bg1"/>
                </a:solidFill>
                <a:latin typeface="Helvetica Neue Light"/>
                <a:cs typeface="Helvetica Neue Light"/>
              </a:rPr>
            </a:br>
            <a:endParaRPr lang="en-US" sz="2000" cap="none" dirty="0">
              <a:solidFill>
                <a:schemeClr val="bg1"/>
              </a:solidFill>
              <a:latin typeface="Helvetica Neue Light"/>
              <a:cs typeface="Helvetica Neue Light"/>
            </a:endParaRPr>
          </a:p>
        </p:txBody>
      </p:sp>
      <p:pic>
        <p:nvPicPr>
          <p:cNvPr id="3" name="Picture 2">
            <a:extLst>
              <a:ext uri="{FF2B5EF4-FFF2-40B4-BE49-F238E27FC236}">
                <a16:creationId xmlns:a16="http://schemas.microsoft.com/office/drawing/2014/main" id="{14F31320-A83F-704F-A3AB-0EEB54FA69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100000" l="3556" r="90000">
                        <a14:foregroundMark x1="22667" y1="89111" x2="22667" y2="89111"/>
                        <a14:foregroundMark x1="35667" y1="89259" x2="35667" y2="89259"/>
                        <a14:foregroundMark x1="68611" y1="88815" x2="68611" y2="88815"/>
                        <a14:foregroundMark x1="9444" y1="56000" x2="3556" y2="56148"/>
                      </a14:backgroundRemoval>
                    </a14:imgEffect>
                  </a14:imgLayer>
                </a14:imgProps>
              </a:ext>
            </a:extLst>
          </a:blip>
          <a:stretch>
            <a:fillRect/>
          </a:stretch>
        </p:blipFill>
        <p:spPr>
          <a:xfrm flipH="1">
            <a:off x="3920509" y="1100796"/>
            <a:ext cx="5486400" cy="4114800"/>
          </a:xfrm>
          <a:prstGeom prst="rect">
            <a:avLst/>
          </a:prstGeom>
        </p:spPr>
      </p:pic>
      <p:pic>
        <p:nvPicPr>
          <p:cNvPr id="8" name="Picture 7" descr="UCSF_Sublogo_Career Professional Development_SAA_white_RGB-2.png">
            <a:extLst>
              <a:ext uri="{FF2B5EF4-FFF2-40B4-BE49-F238E27FC236}">
                <a16:creationId xmlns:a16="http://schemas.microsoft.com/office/drawing/2014/main" id="{CC1F3E7C-3382-FB41-B777-4C589AF70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3353" y="5252092"/>
            <a:ext cx="1999829" cy="397930"/>
          </a:xfrm>
          <a:prstGeom prst="rect">
            <a:avLst/>
          </a:prstGeom>
        </p:spPr>
      </p:pic>
      <p:sp>
        <p:nvSpPr>
          <p:cNvPr id="2" name="TextBox 1">
            <a:extLst>
              <a:ext uri="{FF2B5EF4-FFF2-40B4-BE49-F238E27FC236}">
                <a16:creationId xmlns:a16="http://schemas.microsoft.com/office/drawing/2014/main" id="{D0E459EA-6FD9-F44E-AD96-FF36DDD6BF70}"/>
              </a:ext>
            </a:extLst>
          </p:cNvPr>
          <p:cNvSpPr txBox="1"/>
          <p:nvPr/>
        </p:nvSpPr>
        <p:spPr bwMode="auto">
          <a:xfrm>
            <a:off x="6119090" y="2505540"/>
            <a:ext cx="1007390" cy="153888"/>
          </a:xfrm>
          <a:prstGeom prst="rect">
            <a:avLst/>
          </a:prstGeom>
          <a:noFill/>
          <a:ln w="19050" algn="ctr">
            <a:noFill/>
            <a:miter lim="800000"/>
            <a:headEnd/>
            <a:tailEnd/>
          </a:ln>
        </p:spPr>
        <p:txBody>
          <a:bodyPr wrap="square" lIns="0" tIns="0" rIns="0" bIns="0" rtlCol="0">
            <a:spAutoFit/>
          </a:bodyPr>
          <a:lstStyle/>
          <a:p>
            <a:r>
              <a:rPr lang="en-US" sz="800" b="1" dirty="0">
                <a:solidFill>
                  <a:schemeClr val="bg1"/>
                </a:solidFill>
              </a:rPr>
              <a:t>Winning</a:t>
            </a:r>
            <a:r>
              <a:rPr lang="en-US" sz="1000" b="1" dirty="0">
                <a:solidFill>
                  <a:schemeClr val="bg1"/>
                </a:solidFill>
              </a:rPr>
              <a:t>!</a:t>
            </a:r>
          </a:p>
        </p:txBody>
      </p:sp>
      <p:sp>
        <p:nvSpPr>
          <p:cNvPr id="10" name="TextBox 9">
            <a:extLst>
              <a:ext uri="{FF2B5EF4-FFF2-40B4-BE49-F238E27FC236}">
                <a16:creationId xmlns:a16="http://schemas.microsoft.com/office/drawing/2014/main" id="{84A5B540-5FE5-F648-83A5-EBAD901BBFFF}"/>
              </a:ext>
            </a:extLst>
          </p:cNvPr>
          <p:cNvSpPr txBox="1"/>
          <p:nvPr/>
        </p:nvSpPr>
        <p:spPr bwMode="auto">
          <a:xfrm>
            <a:off x="7749216" y="4630310"/>
            <a:ext cx="1007390" cy="123111"/>
          </a:xfrm>
          <a:prstGeom prst="rect">
            <a:avLst/>
          </a:prstGeom>
          <a:noFill/>
          <a:ln w="19050" algn="ctr">
            <a:noFill/>
            <a:miter lim="800000"/>
            <a:headEnd/>
            <a:tailEnd/>
          </a:ln>
        </p:spPr>
        <p:txBody>
          <a:bodyPr wrap="square" lIns="0" tIns="0" rIns="0" bIns="0" rtlCol="0">
            <a:spAutoFit/>
          </a:bodyPr>
          <a:lstStyle/>
          <a:p>
            <a:r>
              <a:rPr lang="en-US" sz="800" b="1" dirty="0">
                <a:solidFill>
                  <a:srgbClr val="F44472"/>
                </a:solidFill>
              </a:rPr>
              <a:t>60 days!</a:t>
            </a:r>
          </a:p>
        </p:txBody>
      </p:sp>
      <p:sp>
        <p:nvSpPr>
          <p:cNvPr id="6" name="Rectangle 5">
            <a:extLst>
              <a:ext uri="{FF2B5EF4-FFF2-40B4-BE49-F238E27FC236}">
                <a16:creationId xmlns:a16="http://schemas.microsoft.com/office/drawing/2014/main" id="{A4A5DF3C-1FAE-8145-96A7-14C2114F80A1}"/>
              </a:ext>
            </a:extLst>
          </p:cNvPr>
          <p:cNvSpPr/>
          <p:nvPr/>
        </p:nvSpPr>
        <p:spPr bwMode="auto">
          <a:xfrm>
            <a:off x="-20698" y="7251"/>
            <a:ext cx="2870481" cy="2830676"/>
          </a:xfrm>
          <a:prstGeom prst="rect">
            <a:avLst/>
          </a:prstGeom>
          <a:solidFill>
            <a:schemeClr val="bg1"/>
          </a:solidFill>
          <a:ln w="19050" algn="ctr">
            <a:solidFill>
              <a:schemeClr val="bg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3" name="TextBox 12">
            <a:extLst>
              <a:ext uri="{FF2B5EF4-FFF2-40B4-BE49-F238E27FC236}">
                <a16:creationId xmlns:a16="http://schemas.microsoft.com/office/drawing/2014/main" id="{8F5B34D4-4CB4-C54F-8928-A9CC686EB601}"/>
              </a:ext>
            </a:extLst>
          </p:cNvPr>
          <p:cNvSpPr txBox="1"/>
          <p:nvPr/>
        </p:nvSpPr>
        <p:spPr bwMode="auto">
          <a:xfrm>
            <a:off x="8698307" y="5006295"/>
            <a:ext cx="1007390" cy="123111"/>
          </a:xfrm>
          <a:prstGeom prst="rect">
            <a:avLst/>
          </a:prstGeom>
          <a:noFill/>
          <a:ln w="19050" algn="ctr">
            <a:noFill/>
            <a:miter lim="800000"/>
            <a:headEnd/>
            <a:tailEnd/>
          </a:ln>
        </p:spPr>
        <p:txBody>
          <a:bodyPr wrap="square" lIns="0" tIns="0" rIns="0" bIns="0" rtlCol="0">
            <a:spAutoFit/>
          </a:bodyPr>
          <a:lstStyle/>
          <a:p>
            <a:r>
              <a:rPr lang="en-US" sz="800" b="1" dirty="0">
                <a:solidFill>
                  <a:schemeClr val="bg1"/>
                </a:solidFill>
              </a:rPr>
              <a:t>30 days!</a:t>
            </a:r>
          </a:p>
        </p:txBody>
      </p:sp>
      <p:sp>
        <p:nvSpPr>
          <p:cNvPr id="15" name="TextBox 14">
            <a:extLst>
              <a:ext uri="{FF2B5EF4-FFF2-40B4-BE49-F238E27FC236}">
                <a16:creationId xmlns:a16="http://schemas.microsoft.com/office/drawing/2014/main" id="{AF302C4D-91BF-A847-9F03-DE4079BDC7A1}"/>
              </a:ext>
            </a:extLst>
          </p:cNvPr>
          <p:cNvSpPr txBox="1"/>
          <p:nvPr/>
        </p:nvSpPr>
        <p:spPr bwMode="auto">
          <a:xfrm>
            <a:off x="6622785" y="3945865"/>
            <a:ext cx="1007390" cy="123111"/>
          </a:xfrm>
          <a:prstGeom prst="rect">
            <a:avLst/>
          </a:prstGeom>
          <a:noFill/>
          <a:ln w="19050" algn="ctr">
            <a:noFill/>
            <a:miter lim="800000"/>
            <a:headEnd/>
            <a:tailEnd/>
          </a:ln>
        </p:spPr>
        <p:txBody>
          <a:bodyPr wrap="square" lIns="0" tIns="0" rIns="0" bIns="0" rtlCol="0">
            <a:spAutoFit/>
          </a:bodyPr>
          <a:lstStyle/>
          <a:p>
            <a:r>
              <a:rPr lang="en-US" sz="800" b="1" dirty="0">
                <a:solidFill>
                  <a:srgbClr val="F44472"/>
                </a:solidFill>
              </a:rPr>
              <a:t>90 days!</a:t>
            </a:r>
          </a:p>
        </p:txBody>
      </p:sp>
      <p:grpSp>
        <p:nvGrpSpPr>
          <p:cNvPr id="42" name="Group 41">
            <a:extLst>
              <a:ext uri="{FF2B5EF4-FFF2-40B4-BE49-F238E27FC236}">
                <a16:creationId xmlns:a16="http://schemas.microsoft.com/office/drawing/2014/main" id="{552BBBDD-BB21-EA44-B7D2-49F30F7CC63C}"/>
              </a:ext>
            </a:extLst>
          </p:cNvPr>
          <p:cNvGrpSpPr/>
          <p:nvPr/>
        </p:nvGrpSpPr>
        <p:grpSpPr>
          <a:xfrm>
            <a:off x="2252178" y="-130069"/>
            <a:ext cx="597605" cy="2487189"/>
            <a:chOff x="5538764" y="756455"/>
            <a:chExt cx="597605" cy="2487189"/>
          </a:xfrm>
        </p:grpSpPr>
        <p:sp>
          <p:nvSpPr>
            <p:cNvPr id="43" name="Rectangle 42">
              <a:extLst>
                <a:ext uri="{FF2B5EF4-FFF2-40B4-BE49-F238E27FC236}">
                  <a16:creationId xmlns:a16="http://schemas.microsoft.com/office/drawing/2014/main" id="{4FA7D8A5-4AC4-9748-99D2-309DE785305F}"/>
                </a:ext>
              </a:extLst>
            </p:cNvPr>
            <p:cNvSpPr/>
            <p:nvPr/>
          </p:nvSpPr>
          <p:spPr bwMode="auto">
            <a:xfrm rot="5400000">
              <a:off x="4654300" y="1833667"/>
              <a:ext cx="2294441" cy="525513"/>
            </a:xfrm>
            <a:prstGeom prst="rect">
              <a:avLst/>
            </a:prstGeom>
            <a:solidFill>
              <a:srgbClr val="FFC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4" name="Rectangle 43">
              <a:extLst>
                <a:ext uri="{FF2B5EF4-FFF2-40B4-BE49-F238E27FC236}">
                  <a16:creationId xmlns:a16="http://schemas.microsoft.com/office/drawing/2014/main" id="{8D09D4D0-0EC4-1B46-AEC9-2576DA408169}"/>
                </a:ext>
              </a:extLst>
            </p:cNvPr>
            <p:cNvSpPr/>
            <p:nvPr/>
          </p:nvSpPr>
          <p:spPr>
            <a:xfrm>
              <a:off x="5674704" y="756455"/>
              <a:ext cx="461665" cy="1389435"/>
            </a:xfrm>
            <a:prstGeom prst="rect">
              <a:avLst/>
            </a:prstGeom>
          </p:spPr>
          <p:txBody>
            <a:bodyPr vert="vert270" wrap="square">
              <a:spAutoFit/>
            </a:bodyPr>
            <a:lstStyle/>
            <a:p>
              <a:r>
                <a:rPr lang="en-US" dirty="0">
                  <a:solidFill>
                    <a:schemeClr val="bg1"/>
                  </a:solidFill>
                  <a:latin typeface="Helvetica Neue Light"/>
                  <a:cs typeface="Helvetica Neue Light"/>
                </a:rPr>
                <a:t>Your Boss</a:t>
              </a:r>
              <a:endParaRPr lang="en-US" dirty="0">
                <a:solidFill>
                  <a:schemeClr val="bg1"/>
                </a:solidFill>
              </a:endParaRPr>
            </a:p>
          </p:txBody>
        </p:sp>
      </p:grpSp>
      <p:grpSp>
        <p:nvGrpSpPr>
          <p:cNvPr id="45" name="Group 44">
            <a:extLst>
              <a:ext uri="{FF2B5EF4-FFF2-40B4-BE49-F238E27FC236}">
                <a16:creationId xmlns:a16="http://schemas.microsoft.com/office/drawing/2014/main" id="{2A738DEA-5E92-204C-B4C9-57B52F140267}"/>
              </a:ext>
            </a:extLst>
          </p:cNvPr>
          <p:cNvGrpSpPr/>
          <p:nvPr/>
        </p:nvGrpSpPr>
        <p:grpSpPr>
          <a:xfrm>
            <a:off x="-20698" y="608568"/>
            <a:ext cx="623013" cy="2174024"/>
            <a:chOff x="3273262" y="1487718"/>
            <a:chExt cx="623013" cy="2174024"/>
          </a:xfrm>
        </p:grpSpPr>
        <p:sp>
          <p:nvSpPr>
            <p:cNvPr id="46" name="Rectangle 45">
              <a:extLst>
                <a:ext uri="{FF2B5EF4-FFF2-40B4-BE49-F238E27FC236}">
                  <a16:creationId xmlns:a16="http://schemas.microsoft.com/office/drawing/2014/main" id="{BA2C8ECC-667D-E343-9986-5BE7A085C5F6}"/>
                </a:ext>
              </a:extLst>
            </p:cNvPr>
            <p:cNvSpPr/>
            <p:nvPr/>
          </p:nvSpPr>
          <p:spPr bwMode="auto">
            <a:xfrm rot="5400000">
              <a:off x="2546507" y="2311973"/>
              <a:ext cx="2174024" cy="525513"/>
            </a:xfrm>
            <a:prstGeom prst="rect">
              <a:avLst/>
            </a:prstGeom>
            <a:solidFill>
              <a:schemeClr val="accent4"/>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7" name="Rectangle 46">
              <a:extLst>
                <a:ext uri="{FF2B5EF4-FFF2-40B4-BE49-F238E27FC236}">
                  <a16:creationId xmlns:a16="http://schemas.microsoft.com/office/drawing/2014/main" id="{FBA6474A-935F-AD45-B1F6-680BF0F43FD0}"/>
                </a:ext>
              </a:extLst>
            </p:cNvPr>
            <p:cNvSpPr/>
            <p:nvPr/>
          </p:nvSpPr>
          <p:spPr>
            <a:xfrm>
              <a:off x="3273262" y="1772131"/>
              <a:ext cx="461665" cy="1842242"/>
            </a:xfrm>
            <a:prstGeom prst="rect">
              <a:avLst/>
            </a:prstGeom>
          </p:spPr>
          <p:txBody>
            <a:bodyPr vert="vert270" wrap="square">
              <a:spAutoFit/>
            </a:bodyPr>
            <a:lstStyle/>
            <a:p>
              <a:r>
                <a:rPr lang="en-US" dirty="0">
                  <a:solidFill>
                    <a:schemeClr val="bg1"/>
                  </a:solidFill>
                  <a:latin typeface="Helvetica Neue Light"/>
                  <a:cs typeface="Helvetica Neue Light"/>
                </a:rPr>
                <a:t>Your Organization</a:t>
              </a:r>
              <a:endParaRPr lang="en-US" dirty="0">
                <a:solidFill>
                  <a:schemeClr val="bg1"/>
                </a:solidFill>
              </a:endParaRPr>
            </a:p>
          </p:txBody>
        </p:sp>
      </p:grpSp>
      <p:grpSp>
        <p:nvGrpSpPr>
          <p:cNvPr id="48" name="Group 47">
            <a:extLst>
              <a:ext uri="{FF2B5EF4-FFF2-40B4-BE49-F238E27FC236}">
                <a16:creationId xmlns:a16="http://schemas.microsoft.com/office/drawing/2014/main" id="{BB1C4E66-B5E2-B645-A9F2-333840F437A1}"/>
              </a:ext>
            </a:extLst>
          </p:cNvPr>
          <p:cNvGrpSpPr/>
          <p:nvPr/>
        </p:nvGrpSpPr>
        <p:grpSpPr>
          <a:xfrm>
            <a:off x="77853" y="62677"/>
            <a:ext cx="2483532" cy="546297"/>
            <a:chOff x="3371813" y="927079"/>
            <a:chExt cx="2483532" cy="546297"/>
          </a:xfrm>
        </p:grpSpPr>
        <p:sp>
          <p:nvSpPr>
            <p:cNvPr id="49" name="Rectangle 48">
              <a:extLst>
                <a:ext uri="{FF2B5EF4-FFF2-40B4-BE49-F238E27FC236}">
                  <a16:creationId xmlns:a16="http://schemas.microsoft.com/office/drawing/2014/main" id="{2D0347BD-72A1-3E46-8920-E6CAA92598FA}"/>
                </a:ext>
              </a:extLst>
            </p:cNvPr>
            <p:cNvSpPr/>
            <p:nvPr/>
          </p:nvSpPr>
          <p:spPr bwMode="auto">
            <a:xfrm>
              <a:off x="3371813" y="927079"/>
              <a:ext cx="2174024" cy="546297"/>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0" name="Rectangle 49">
              <a:extLst>
                <a:ext uri="{FF2B5EF4-FFF2-40B4-BE49-F238E27FC236}">
                  <a16:creationId xmlns:a16="http://schemas.microsoft.com/office/drawing/2014/main" id="{AC79D293-2299-BB44-8F59-62160CE8119F}"/>
                </a:ext>
              </a:extLst>
            </p:cNvPr>
            <p:cNvSpPr/>
            <p:nvPr/>
          </p:nvSpPr>
          <p:spPr>
            <a:xfrm>
              <a:off x="3407304" y="1042191"/>
              <a:ext cx="2448041" cy="369332"/>
            </a:xfrm>
            <a:prstGeom prst="rect">
              <a:avLst/>
            </a:prstGeom>
          </p:spPr>
          <p:txBody>
            <a:bodyPr wrap="square">
              <a:spAutoFit/>
            </a:bodyPr>
            <a:lstStyle/>
            <a:p>
              <a:r>
                <a:rPr lang="en-US" dirty="0">
                  <a:solidFill>
                    <a:schemeClr val="bg1"/>
                  </a:solidFill>
                  <a:latin typeface="Helvetica Neue Light"/>
                  <a:cs typeface="Helvetica Neue Light"/>
                </a:rPr>
                <a:t>You</a:t>
              </a:r>
              <a:endParaRPr lang="en-US" dirty="0">
                <a:solidFill>
                  <a:schemeClr val="bg1"/>
                </a:solidFill>
              </a:endParaRPr>
            </a:p>
          </p:txBody>
        </p:sp>
      </p:grpSp>
      <p:grpSp>
        <p:nvGrpSpPr>
          <p:cNvPr id="51" name="Group 50">
            <a:extLst>
              <a:ext uri="{FF2B5EF4-FFF2-40B4-BE49-F238E27FC236}">
                <a16:creationId xmlns:a16="http://schemas.microsoft.com/office/drawing/2014/main" id="{DE8BCF8B-E0F2-4647-B088-1E55FB516ACE}"/>
              </a:ext>
            </a:extLst>
          </p:cNvPr>
          <p:cNvGrpSpPr/>
          <p:nvPr/>
        </p:nvGrpSpPr>
        <p:grpSpPr>
          <a:xfrm>
            <a:off x="602316" y="2252670"/>
            <a:ext cx="3033547" cy="585257"/>
            <a:chOff x="3888902" y="3131820"/>
            <a:chExt cx="3033547" cy="585257"/>
          </a:xfrm>
        </p:grpSpPr>
        <p:sp>
          <p:nvSpPr>
            <p:cNvPr id="52" name="Rectangle 51">
              <a:extLst>
                <a:ext uri="{FF2B5EF4-FFF2-40B4-BE49-F238E27FC236}">
                  <a16:creationId xmlns:a16="http://schemas.microsoft.com/office/drawing/2014/main" id="{36B98D6B-CE9E-D84F-82F8-FA0A0C32B562}"/>
                </a:ext>
              </a:extLst>
            </p:cNvPr>
            <p:cNvSpPr/>
            <p:nvPr/>
          </p:nvSpPr>
          <p:spPr bwMode="auto">
            <a:xfrm>
              <a:off x="3888902" y="3131820"/>
              <a:ext cx="2175378" cy="525513"/>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3" name="Rectangle 52">
              <a:extLst>
                <a:ext uri="{FF2B5EF4-FFF2-40B4-BE49-F238E27FC236}">
                  <a16:creationId xmlns:a16="http://schemas.microsoft.com/office/drawing/2014/main" id="{E0505F73-3A00-2B49-8C62-D2D7317EE6A4}"/>
                </a:ext>
              </a:extLst>
            </p:cNvPr>
            <p:cNvSpPr/>
            <p:nvPr/>
          </p:nvSpPr>
          <p:spPr>
            <a:xfrm>
              <a:off x="4837471" y="3347745"/>
              <a:ext cx="2084978" cy="369332"/>
            </a:xfrm>
            <a:prstGeom prst="rect">
              <a:avLst/>
            </a:prstGeom>
          </p:spPr>
          <p:txBody>
            <a:bodyPr wrap="square">
              <a:spAutoFit/>
            </a:bodyPr>
            <a:lstStyle/>
            <a:p>
              <a:r>
                <a:rPr lang="en-US" dirty="0">
                  <a:solidFill>
                    <a:schemeClr val="bg1"/>
                  </a:solidFill>
                  <a:latin typeface="Helvetica Neue Light"/>
                  <a:cs typeface="Helvetica Neue Light"/>
                </a:rPr>
                <a:t>Your Team</a:t>
              </a:r>
              <a:endParaRPr lang="en-US" dirty="0">
                <a:solidFill>
                  <a:schemeClr val="bg1"/>
                </a:solidFill>
              </a:endParaRPr>
            </a:p>
          </p:txBody>
        </p:sp>
      </p:grpSp>
      <p:sp>
        <p:nvSpPr>
          <p:cNvPr id="54" name="Rectangle 53">
            <a:extLst>
              <a:ext uri="{FF2B5EF4-FFF2-40B4-BE49-F238E27FC236}">
                <a16:creationId xmlns:a16="http://schemas.microsoft.com/office/drawing/2014/main" id="{0A21E570-B5D8-CF40-BCB8-54DB9CCE7F6E}"/>
              </a:ext>
            </a:extLst>
          </p:cNvPr>
          <p:cNvSpPr/>
          <p:nvPr/>
        </p:nvSpPr>
        <p:spPr bwMode="auto">
          <a:xfrm>
            <a:off x="602316" y="608568"/>
            <a:ext cx="1649562" cy="1644102"/>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29" name="Heart 28">
            <a:extLst>
              <a:ext uri="{FF2B5EF4-FFF2-40B4-BE49-F238E27FC236}">
                <a16:creationId xmlns:a16="http://schemas.microsoft.com/office/drawing/2014/main" id="{B2B79A3E-28FD-3B4E-BA9C-F09BF451D87A}"/>
              </a:ext>
            </a:extLst>
          </p:cNvPr>
          <p:cNvSpPr/>
          <p:nvPr/>
        </p:nvSpPr>
        <p:spPr bwMode="auto">
          <a:xfrm>
            <a:off x="2933505" y="2488382"/>
            <a:ext cx="1793629" cy="1520791"/>
          </a:xfrm>
          <a:prstGeom prst="heart">
            <a:avLst/>
          </a:prstGeom>
          <a:solidFill>
            <a:schemeClr val="accent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a:p>
            <a:pPr algn="ctr">
              <a:lnSpc>
                <a:spcPct val="90000"/>
              </a:lnSpc>
            </a:pPr>
            <a:r>
              <a:rPr lang="en-US" sz="1600" b="1" dirty="0">
                <a:solidFill>
                  <a:schemeClr val="bg1"/>
                </a:solidFill>
                <a:latin typeface="+mj-lt"/>
              </a:rPr>
              <a:t>…during</a:t>
            </a:r>
          </a:p>
          <a:p>
            <a:pPr algn="ctr">
              <a:lnSpc>
                <a:spcPct val="90000"/>
              </a:lnSpc>
            </a:pPr>
            <a:r>
              <a:rPr lang="en-US" sz="1600" b="1" dirty="0">
                <a:solidFill>
                  <a:schemeClr val="bg1"/>
                </a:solidFill>
                <a:latin typeface="+mj-lt"/>
              </a:rPr>
              <a:t>COVID</a:t>
            </a:r>
          </a:p>
          <a:p>
            <a:pPr algn="ctr">
              <a:lnSpc>
                <a:spcPct val="90000"/>
              </a:lnSpc>
            </a:pPr>
            <a:endParaRPr lang="en-US" sz="1600" b="1" dirty="0">
              <a:solidFill>
                <a:schemeClr val="bg1"/>
              </a:solidFill>
              <a:latin typeface="+mj-lt"/>
            </a:endParaRPr>
          </a:p>
        </p:txBody>
      </p:sp>
    </p:spTree>
    <p:extLst>
      <p:ext uri="{BB962C8B-B14F-4D97-AF65-F5344CB8AC3E}">
        <p14:creationId xmlns:p14="http://schemas.microsoft.com/office/powerpoint/2010/main" val="3191487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4A8DA-844A-6B4C-82F3-9334C7F54F42}"/>
              </a:ext>
            </a:extLst>
          </p:cNvPr>
          <p:cNvSpPr>
            <a:spLocks noGrp="1"/>
          </p:cNvSpPr>
          <p:nvPr>
            <p:ph type="title"/>
          </p:nvPr>
        </p:nvSpPr>
        <p:spPr/>
        <p:txBody>
          <a:bodyPr/>
          <a:lstStyle/>
          <a:p>
            <a:endParaRPr lang="en-US"/>
          </a:p>
        </p:txBody>
      </p:sp>
      <p:graphicFrame>
        <p:nvGraphicFramePr>
          <p:cNvPr id="8" name="Content Placeholder 7">
            <a:extLst>
              <a:ext uri="{FF2B5EF4-FFF2-40B4-BE49-F238E27FC236}">
                <a16:creationId xmlns:a16="http://schemas.microsoft.com/office/drawing/2014/main" id="{C74BB657-6889-0E47-AF6D-FD0192B681C1}"/>
              </a:ext>
            </a:extLst>
          </p:cNvPr>
          <p:cNvGraphicFramePr>
            <a:graphicFrameLocks noGrp="1"/>
          </p:cNvGraphicFramePr>
          <p:nvPr>
            <p:ph idx="1"/>
            <p:extLst>
              <p:ext uri="{D42A27DB-BD31-4B8C-83A1-F6EECF244321}">
                <p14:modId xmlns:p14="http://schemas.microsoft.com/office/powerpoint/2010/main" val="3376785199"/>
              </p:ext>
            </p:extLst>
          </p:nvPr>
        </p:nvGraphicFramePr>
        <p:xfrm>
          <a:off x="653739" y="1050577"/>
          <a:ext cx="8324851" cy="4987932"/>
        </p:xfrm>
        <a:graphic>
          <a:graphicData uri="http://schemas.openxmlformats.org/drawingml/2006/table">
            <a:tbl>
              <a:tblPr firstRow="1" bandRow="1">
                <a:tableStyleId>{85BE263C-DBD7-4A20-BB59-AAB30ACAA65A}</a:tableStyleId>
              </a:tblPr>
              <a:tblGrid>
                <a:gridCol w="1234407">
                  <a:extLst>
                    <a:ext uri="{9D8B030D-6E8A-4147-A177-3AD203B41FA5}">
                      <a16:colId xmlns:a16="http://schemas.microsoft.com/office/drawing/2014/main" val="3572210902"/>
                    </a:ext>
                  </a:extLst>
                </a:gridCol>
                <a:gridCol w="1234407">
                  <a:extLst>
                    <a:ext uri="{9D8B030D-6E8A-4147-A177-3AD203B41FA5}">
                      <a16:colId xmlns:a16="http://schemas.microsoft.com/office/drawing/2014/main" val="4288105032"/>
                    </a:ext>
                  </a:extLst>
                </a:gridCol>
                <a:gridCol w="5856037">
                  <a:extLst>
                    <a:ext uri="{9D8B030D-6E8A-4147-A177-3AD203B41FA5}">
                      <a16:colId xmlns:a16="http://schemas.microsoft.com/office/drawing/2014/main" val="3823661961"/>
                    </a:ext>
                  </a:extLst>
                </a:gridCol>
              </a:tblGrid>
              <a:tr h="370840">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62551672"/>
                  </a:ext>
                </a:extLst>
              </a:tr>
              <a:tr h="370212">
                <a:tc>
                  <a:txBody>
                    <a:bodyPr/>
                    <a:lstStyle/>
                    <a:p>
                      <a:endParaRPr lang="en-US" sz="1200" dirty="0"/>
                    </a:p>
                  </a:txBody>
                  <a:tcPr/>
                </a:tc>
                <a:tc>
                  <a:txBody>
                    <a:bodyPr/>
                    <a:lstStyle/>
                    <a:p>
                      <a:endParaRPr lang="en-US" sz="1200" dirty="0"/>
                    </a:p>
                  </a:txBody>
                  <a:tcPr/>
                </a:tc>
                <a:tc>
                  <a:txBody>
                    <a:bodyPr/>
                    <a:lstStyle/>
                    <a:p>
                      <a:r>
                        <a:rPr lang="en-US" sz="1200" dirty="0"/>
                        <a:t>Opening</a:t>
                      </a:r>
                    </a:p>
                  </a:txBody>
                  <a:tcPr/>
                </a:tc>
                <a:extLst>
                  <a:ext uri="{0D108BD9-81ED-4DB2-BD59-A6C34878D82A}">
                    <a16:rowId xmlns:a16="http://schemas.microsoft.com/office/drawing/2014/main" val="3034213270"/>
                  </a:ext>
                </a:extLst>
              </a:tr>
              <a:tr h="370840">
                <a:tc>
                  <a:txBody>
                    <a:bodyPr/>
                    <a:lstStyle/>
                    <a:p>
                      <a:endParaRPr lang="en-US" sz="1200" dirty="0"/>
                    </a:p>
                  </a:txBody>
                  <a:tcPr/>
                </a:tc>
                <a:tc>
                  <a:txBody>
                    <a:bodyPr/>
                    <a:lstStyle/>
                    <a:p>
                      <a:endParaRPr lang="en-US" sz="1200" dirty="0"/>
                    </a:p>
                  </a:txBody>
                  <a:tcPr/>
                </a:tc>
                <a:tc>
                  <a:txBody>
                    <a:bodyPr/>
                    <a:lstStyle/>
                    <a:p>
                      <a:r>
                        <a:rPr lang="en-US" sz="1200" dirty="0"/>
                        <a:t>You</a:t>
                      </a:r>
                    </a:p>
                  </a:txBody>
                  <a:tcPr/>
                </a:tc>
                <a:extLst>
                  <a:ext uri="{0D108BD9-81ED-4DB2-BD59-A6C34878D82A}">
                    <a16:rowId xmlns:a16="http://schemas.microsoft.com/office/drawing/2014/main" val="3013462912"/>
                  </a:ext>
                </a:extLst>
              </a:tr>
              <a:tr h="370840">
                <a:tc>
                  <a:txBody>
                    <a:bodyPr/>
                    <a:lstStyle/>
                    <a:p>
                      <a:r>
                        <a:rPr lang="en-US" sz="1200" dirty="0"/>
                        <a:t>8</a:t>
                      </a:r>
                    </a:p>
                  </a:txBody>
                  <a:tcPr/>
                </a:tc>
                <a:tc>
                  <a:txBody>
                    <a:bodyPr/>
                    <a:lstStyle/>
                    <a:p>
                      <a:r>
                        <a:rPr lang="en-US" sz="1200" dirty="0"/>
                        <a:t>EXERCISE</a:t>
                      </a:r>
                    </a:p>
                  </a:txBody>
                  <a:tcPr/>
                </a:tc>
                <a:tc>
                  <a:txBody>
                    <a:bodyPr/>
                    <a:lstStyle/>
                    <a:p>
                      <a:r>
                        <a:rPr lang="en-US" sz="1200" dirty="0"/>
                        <a:t>YOU Write values/examples</a:t>
                      </a:r>
                    </a:p>
                  </a:txBody>
                  <a:tcPr/>
                </a:tc>
                <a:extLst>
                  <a:ext uri="{0D108BD9-81ED-4DB2-BD59-A6C34878D82A}">
                    <a16:rowId xmlns:a16="http://schemas.microsoft.com/office/drawing/2014/main" val="39864053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EXERCISE</a:t>
                      </a:r>
                    </a:p>
                  </a:txBody>
                  <a:tcPr/>
                </a:tc>
                <a:tc>
                  <a:txBody>
                    <a:bodyPr/>
                    <a:lstStyle/>
                    <a:p>
                      <a:r>
                        <a:rPr lang="en-US" sz="1200" dirty="0"/>
                        <a:t>YOU Write one more suggestion </a:t>
                      </a:r>
                    </a:p>
                  </a:txBody>
                  <a:tcPr/>
                </a:tc>
                <a:extLst>
                  <a:ext uri="{0D108BD9-81ED-4DB2-BD59-A6C34878D82A}">
                    <a16:rowId xmlns:a16="http://schemas.microsoft.com/office/drawing/2014/main" val="21916659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EXERCISE</a:t>
                      </a:r>
                    </a:p>
                  </a:txBody>
                  <a:tcPr/>
                </a:tc>
                <a:tc>
                  <a:txBody>
                    <a:bodyPr/>
                    <a:lstStyle/>
                    <a:p>
                      <a:r>
                        <a:rPr lang="en-US" sz="1200" dirty="0"/>
                        <a:t>Types – internal/external consider, consider </a:t>
                      </a:r>
                      <a:r>
                        <a:rPr lang="en-US" sz="1200" dirty="0" err="1"/>
                        <a:t>covid</a:t>
                      </a:r>
                      <a:endParaRPr lang="en-US" sz="1200" dirty="0"/>
                    </a:p>
                  </a:txBody>
                  <a:tcPr/>
                </a:tc>
                <a:extLst>
                  <a:ext uri="{0D108BD9-81ED-4DB2-BD59-A6C34878D82A}">
                    <a16:rowId xmlns:a16="http://schemas.microsoft.com/office/drawing/2014/main" val="38635752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EXERCISE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Types – systematic/structured or associative consider, consider </a:t>
                      </a:r>
                      <a:r>
                        <a:rPr lang="en-US" sz="1200" dirty="0" err="1"/>
                        <a:t>covid</a:t>
                      </a:r>
                      <a:endParaRPr lang="en-US" sz="1200" dirty="0"/>
                    </a:p>
                  </a:txBody>
                  <a:tcPr/>
                </a:tc>
                <a:extLst>
                  <a:ext uri="{0D108BD9-81ED-4DB2-BD59-A6C34878D82A}">
                    <a16:rowId xmlns:a16="http://schemas.microsoft.com/office/drawing/2014/main" val="3087630463"/>
                  </a:ext>
                </a:extLst>
              </a:tr>
              <a:tr h="370840">
                <a:tc>
                  <a:txBody>
                    <a:bodyPr/>
                    <a:lstStyle/>
                    <a:p>
                      <a:r>
                        <a:rPr lang="en-US" sz="1200" dirty="0"/>
                        <a:t>8</a:t>
                      </a:r>
                    </a:p>
                  </a:txBody>
                  <a:tcPr/>
                </a:tc>
                <a:tc>
                  <a:txBody>
                    <a:bodyPr/>
                    <a:lstStyle/>
                    <a:p>
                      <a:r>
                        <a:rPr lang="en-US" sz="1200" dirty="0"/>
                        <a:t>EXERCISE</a:t>
                      </a:r>
                    </a:p>
                  </a:txBody>
                  <a:tcPr/>
                </a:tc>
                <a:tc>
                  <a:txBody>
                    <a:bodyPr/>
                    <a:lstStyle/>
                    <a:p>
                      <a:pPr marL="342900" indent="-342900">
                        <a:buFont typeface="+mj-lt"/>
                        <a:buAutoNum type="arabicPeriod"/>
                      </a:pPr>
                      <a:r>
                        <a:rPr lang="en-US" sz="1200" dirty="0"/>
                        <a:t>BOSS:  </a:t>
                      </a:r>
                      <a:r>
                        <a:rPr lang="en-US" sz="1200" dirty="0">
                          <a:latin typeface="Helvetica Neue Light"/>
                          <a:cs typeface="Helvetica Neue Light"/>
                        </a:rPr>
                        <a:t>How did you come to understand expectations?</a:t>
                      </a:r>
                    </a:p>
                    <a:p>
                      <a:pPr marL="342900" indent="-342900">
                        <a:buFont typeface="+mj-lt"/>
                        <a:buAutoNum type="arabicPeriod"/>
                      </a:pPr>
                      <a:r>
                        <a:rPr lang="en-US" sz="1200" dirty="0">
                          <a:latin typeface="Helvetica Neue Light"/>
                          <a:cs typeface="Helvetica Neue Light"/>
                        </a:rPr>
                        <a:t>How do/did you experience kudos/corrective feedback?</a:t>
                      </a:r>
                    </a:p>
                    <a:p>
                      <a:pPr marL="342900" indent="-342900">
                        <a:buFont typeface="+mj-lt"/>
                        <a:buAutoNum type="arabicPeriod"/>
                      </a:pPr>
                      <a:r>
                        <a:rPr lang="en-US" sz="1200" dirty="0">
                          <a:latin typeface="Helvetica Neue Light"/>
                          <a:cs typeface="Helvetica Neue Light"/>
                        </a:rPr>
                        <a:t>How has COVID affected your boss? For example: Pre/post COVID, do you meet less frequently? Are they less organized? Are they more stressed? </a:t>
                      </a:r>
                    </a:p>
                  </a:txBody>
                  <a:tcPr/>
                </a:tc>
                <a:extLst>
                  <a:ext uri="{0D108BD9-81ED-4DB2-BD59-A6C34878D82A}">
                    <a16:rowId xmlns:a16="http://schemas.microsoft.com/office/drawing/2014/main" val="3732526417"/>
                  </a:ext>
                </a:extLst>
              </a:tr>
              <a:tr h="370840">
                <a:tc>
                  <a:txBody>
                    <a:bodyPr/>
                    <a:lstStyle/>
                    <a:p>
                      <a:r>
                        <a:rPr lang="en-US" sz="1200" dirty="0"/>
                        <a:t>8</a:t>
                      </a:r>
                    </a:p>
                  </a:txBody>
                  <a:tcPr/>
                </a:tc>
                <a:tc>
                  <a:txBody>
                    <a:bodyPr/>
                    <a:lstStyle/>
                    <a:p>
                      <a:r>
                        <a:rPr lang="en-US" sz="1200" dirty="0"/>
                        <a:t>EXERCISE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TEAM- Take a moment – think back to an employment opportunity. How would you categorize people. What did that look like?</a:t>
                      </a:r>
                    </a:p>
                  </a:txBody>
                  <a:tcPr/>
                </a:tc>
                <a:extLst>
                  <a:ext uri="{0D108BD9-81ED-4DB2-BD59-A6C34878D82A}">
                    <a16:rowId xmlns:a16="http://schemas.microsoft.com/office/drawing/2014/main" val="1808363109"/>
                  </a:ext>
                </a:extLst>
              </a:tr>
              <a:tr h="370840">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334376918"/>
                  </a:ext>
                </a:extLst>
              </a:tr>
              <a:tr h="370840">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484168974"/>
                  </a:ext>
                </a:extLst>
              </a:tr>
              <a:tr h="370840">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1662951025"/>
                  </a:ext>
                </a:extLst>
              </a:tr>
            </a:tbl>
          </a:graphicData>
        </a:graphic>
      </p:graphicFrame>
      <p:sp>
        <p:nvSpPr>
          <p:cNvPr id="4" name="Date Placeholder 3">
            <a:extLst>
              <a:ext uri="{FF2B5EF4-FFF2-40B4-BE49-F238E27FC236}">
                <a16:creationId xmlns:a16="http://schemas.microsoft.com/office/drawing/2014/main" id="{10C72F9B-D8BB-D948-9BB6-40E8BFFC6FC6}"/>
              </a:ext>
            </a:extLst>
          </p:cNvPr>
          <p:cNvSpPr>
            <a:spLocks noGrp="1"/>
          </p:cNvSpPr>
          <p:nvPr>
            <p:ph type="dt" sz="half" idx="2"/>
          </p:nvPr>
        </p:nvSpPr>
        <p:spPr/>
        <p:txBody>
          <a:bodyPr/>
          <a:lstStyle/>
          <a:p>
            <a:fld id="{8F6F5B01-31EA-46FA-A31F-D71521F3C0AE}" type="datetime1">
              <a:rPr lang="en-US" smtClean="0"/>
              <a:t>6/8/20</a:t>
            </a:fld>
            <a:endParaRPr lang="en-US" dirty="0"/>
          </a:p>
        </p:txBody>
      </p:sp>
      <p:sp>
        <p:nvSpPr>
          <p:cNvPr id="5" name="Footer Placeholder 4">
            <a:extLst>
              <a:ext uri="{FF2B5EF4-FFF2-40B4-BE49-F238E27FC236}">
                <a16:creationId xmlns:a16="http://schemas.microsoft.com/office/drawing/2014/main" id="{55191227-67E4-3640-8028-B514447DB3C4}"/>
              </a:ext>
            </a:extLst>
          </p:cNvPr>
          <p:cNvSpPr>
            <a:spLocks noGrp="1"/>
          </p:cNvSpPr>
          <p:nvPr>
            <p:ph type="ftr" sz="quarter" idx="3"/>
          </p:nvPr>
        </p:nvSpPr>
        <p:spPr/>
        <p:txBody>
          <a:bodyPr/>
          <a:lstStyle/>
          <a:p>
            <a:r>
              <a:rPr lang="en-US"/>
              <a:t>Presentation Title and/or Sub Brand Name Here</a:t>
            </a:r>
            <a:endParaRPr lang="en-US" dirty="0"/>
          </a:p>
        </p:txBody>
      </p:sp>
      <p:sp>
        <p:nvSpPr>
          <p:cNvPr id="6" name="Slide Number Placeholder 5">
            <a:extLst>
              <a:ext uri="{FF2B5EF4-FFF2-40B4-BE49-F238E27FC236}">
                <a16:creationId xmlns:a16="http://schemas.microsoft.com/office/drawing/2014/main" id="{024060B7-9B93-024F-99C6-A4D3A8D7D266}"/>
              </a:ext>
            </a:extLst>
          </p:cNvPr>
          <p:cNvSpPr>
            <a:spLocks noGrp="1"/>
          </p:cNvSpPr>
          <p:nvPr>
            <p:ph type="sldNum" sz="quarter" idx="4"/>
          </p:nvPr>
        </p:nvSpPr>
        <p:spPr/>
        <p:txBody>
          <a:bodyPr/>
          <a:lstStyle/>
          <a:p>
            <a:fld id="{7BCC8D0D-EAEC-449D-9161-023DFF90F2E2}" type="slidenum">
              <a:rPr lang="en-US" smtClean="0"/>
              <a:pPr/>
              <a:t>23</a:t>
            </a:fld>
            <a:endParaRPr lang="en-US" dirty="0"/>
          </a:p>
        </p:txBody>
      </p:sp>
    </p:spTree>
    <p:extLst>
      <p:ext uri="{BB962C8B-B14F-4D97-AF65-F5344CB8AC3E}">
        <p14:creationId xmlns:p14="http://schemas.microsoft.com/office/powerpoint/2010/main" val="287396085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70903" y="-185377"/>
            <a:ext cx="597605" cy="2385044"/>
            <a:chOff x="5538764" y="756455"/>
            <a:chExt cx="597605" cy="2385044"/>
          </a:xfrm>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691297" y="1768519"/>
              <a:ext cx="2220447" cy="525513"/>
            </a:xfrm>
            <a:prstGeom prst="rect">
              <a:avLst/>
            </a:prstGeom>
            <a:solidFill>
              <a:srgbClr val="FFC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p:spPr>
          <p:txBody>
            <a:bodyPr vert="vert270" wrap="square">
              <a:spAutoFit/>
            </a:bodyPr>
            <a:lstStyle/>
            <a:p>
              <a:r>
                <a:rPr lang="en-US" dirty="0">
                  <a:solidFill>
                    <a:schemeClr val="bg1"/>
                  </a:solidFill>
                  <a:latin typeface="Helvetica Neue Light"/>
                  <a:cs typeface="Helvetica Neue Light"/>
                </a:rPr>
                <a:t>Your Boss</a:t>
              </a:r>
              <a:endParaRPr lang="en-US" dirty="0">
                <a:solidFill>
                  <a:schemeClr val="bg1"/>
                </a:solidFill>
              </a:endParaRPr>
            </a:p>
          </p:txBody>
        </p:sp>
      </p:grpSp>
      <p:grpSp>
        <p:nvGrpSpPr>
          <p:cNvPr id="16" name="Group 15">
            <a:extLst>
              <a:ext uri="{FF2B5EF4-FFF2-40B4-BE49-F238E27FC236}">
                <a16:creationId xmlns:a16="http://schemas.microsoft.com/office/drawing/2014/main" id="{BCBB79BB-E9CD-1B43-9EF9-7E78A57B401E}"/>
              </a:ext>
            </a:extLst>
          </p:cNvPr>
          <p:cNvGrpSpPr/>
          <p:nvPr/>
        </p:nvGrpSpPr>
        <p:grpSpPr>
          <a:xfrm>
            <a:off x="-101672" y="547176"/>
            <a:ext cx="623013" cy="2174024"/>
            <a:chOff x="3273262" y="1487718"/>
            <a:chExt cx="623013" cy="2174024"/>
          </a:xfrm>
          <a:solidFill>
            <a:schemeClr val="accent1">
              <a:lumMod val="90000"/>
              <a:lumOff val="10000"/>
            </a:schemeClr>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46507" y="2311973"/>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3121" y="1285"/>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521342" y="2199667"/>
            <a:ext cx="3033547" cy="585257"/>
            <a:chOff x="3888902" y="3131820"/>
            <a:chExt cx="3033547" cy="585257"/>
          </a:xfrm>
          <a:solidFill>
            <a:schemeClr val="accent1">
              <a:lumMod val="90000"/>
              <a:lumOff val="10000"/>
            </a:schemeClr>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2" y="3131820"/>
              <a:ext cx="2175378"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sp>
        <p:nvSpPr>
          <p:cNvPr id="34" name="Rectangle 33">
            <a:extLst>
              <a:ext uri="{FF2B5EF4-FFF2-40B4-BE49-F238E27FC236}">
                <a16:creationId xmlns:a16="http://schemas.microsoft.com/office/drawing/2014/main" id="{45615393-986A-224A-A142-FBE16A5E1A8B}"/>
              </a:ext>
            </a:extLst>
          </p:cNvPr>
          <p:cNvSpPr/>
          <p:nvPr/>
        </p:nvSpPr>
        <p:spPr bwMode="auto">
          <a:xfrm>
            <a:off x="512953" y="485729"/>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pic>
        <p:nvPicPr>
          <p:cNvPr id="37" name="Picture 36">
            <a:extLst>
              <a:ext uri="{FF2B5EF4-FFF2-40B4-BE49-F238E27FC236}">
                <a16:creationId xmlns:a16="http://schemas.microsoft.com/office/drawing/2014/main" id="{94073D47-30BC-0C4D-9E05-CC9A3C6ABD4E}"/>
              </a:ext>
            </a:extLst>
          </p:cNvPr>
          <p:cNvPicPr>
            <a:picLocks noChangeAspect="1"/>
          </p:cNvPicPr>
          <p:nvPr/>
        </p:nvPicPr>
        <p:blipFill rotWithShape="1">
          <a:blip r:embed="rId4"/>
          <a:srcRect l="64" t="906" r="17252" b="-906"/>
          <a:stretch/>
        </p:blipFill>
        <p:spPr>
          <a:xfrm flipH="1">
            <a:off x="2717934" y="1285"/>
            <a:ext cx="6426063" cy="5206538"/>
          </a:xfrm>
          <a:prstGeom prst="rect">
            <a:avLst/>
          </a:prstGeom>
        </p:spPr>
      </p:pic>
      <p:sp>
        <p:nvSpPr>
          <p:cNvPr id="18" name="Rectangle 17">
            <a:extLst>
              <a:ext uri="{FF2B5EF4-FFF2-40B4-BE49-F238E27FC236}">
                <a16:creationId xmlns:a16="http://schemas.microsoft.com/office/drawing/2014/main" id="{B2CCFE26-7AAF-1B42-86D9-2B1246DC25C1}"/>
              </a:ext>
            </a:extLst>
          </p:cNvPr>
          <p:cNvSpPr/>
          <p:nvPr/>
        </p:nvSpPr>
        <p:spPr bwMode="auto">
          <a:xfrm>
            <a:off x="6914688" y="-20782"/>
            <a:ext cx="2239472" cy="5189606"/>
          </a:xfrm>
          <a:prstGeom prst="rect">
            <a:avLst/>
          </a:prstGeom>
          <a:solidFill>
            <a:schemeClr val="accent6"/>
          </a:solidFill>
          <a:ln w="19050"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2" name="Rectangle 1">
            <a:extLst>
              <a:ext uri="{FF2B5EF4-FFF2-40B4-BE49-F238E27FC236}">
                <a16:creationId xmlns:a16="http://schemas.microsoft.com/office/drawing/2014/main" id="{9546B2FB-5996-4D4A-9F28-8AB565E3B2FD}"/>
              </a:ext>
            </a:extLst>
          </p:cNvPr>
          <p:cNvSpPr/>
          <p:nvPr/>
        </p:nvSpPr>
        <p:spPr>
          <a:xfrm>
            <a:off x="6979934" y="628632"/>
            <a:ext cx="2185277" cy="4817024"/>
          </a:xfrm>
          <a:prstGeom prst="rect">
            <a:avLst/>
          </a:prstGeom>
        </p:spPr>
        <p:txBody>
          <a:bodyPr wrap="square">
            <a:spAutoFit/>
          </a:bodyPr>
          <a:lstStyle/>
          <a:p>
            <a:pPr>
              <a:lnSpc>
                <a:spcPct val="90000"/>
              </a:lnSpc>
            </a:pPr>
            <a:r>
              <a:rPr lang="en-US" sz="1600" b="1" dirty="0">
                <a:solidFill>
                  <a:schemeClr val="bg1"/>
                </a:solidFill>
              </a:rPr>
              <a:t>How does your boss...</a:t>
            </a:r>
          </a:p>
          <a:p>
            <a:pPr>
              <a:lnSpc>
                <a:spcPct val="90000"/>
              </a:lnSpc>
            </a:pPr>
            <a:endParaRPr lang="en-US" sz="1400" b="1" u="sng" dirty="0">
              <a:solidFill>
                <a:schemeClr val="bg1"/>
              </a:solidFill>
            </a:endParaRPr>
          </a:p>
          <a:p>
            <a:pPr>
              <a:lnSpc>
                <a:spcPct val="90000"/>
              </a:lnSpc>
            </a:pPr>
            <a:r>
              <a:rPr lang="en-US" sz="1100" b="1" u="sng" dirty="0">
                <a:solidFill>
                  <a:schemeClr val="bg1"/>
                </a:solidFill>
              </a:rPr>
              <a:t>Presentation</a:t>
            </a:r>
          </a:p>
          <a:p>
            <a:pPr marL="342900" indent="-219075">
              <a:lnSpc>
                <a:spcPct val="90000"/>
              </a:lnSpc>
              <a:buFont typeface="+mj-lt"/>
              <a:buAutoNum type="arabicPeriod"/>
            </a:pPr>
            <a:r>
              <a:rPr lang="en-US" sz="1100" b="1" dirty="0">
                <a:solidFill>
                  <a:schemeClr val="bg1"/>
                </a:solidFill>
              </a:rPr>
              <a:t>Want you to present yourself (dress, etc.)</a:t>
            </a:r>
          </a:p>
          <a:p>
            <a:pPr marL="342900" indent="-219075">
              <a:lnSpc>
                <a:spcPct val="90000"/>
              </a:lnSpc>
              <a:buFont typeface="+mj-lt"/>
              <a:buAutoNum type="arabicPeriod"/>
            </a:pPr>
            <a:endParaRPr lang="en-US" sz="1100" b="1" dirty="0">
              <a:solidFill>
                <a:schemeClr val="bg1"/>
              </a:solidFill>
            </a:endParaRPr>
          </a:p>
          <a:p>
            <a:pPr marL="342900" indent="-219075">
              <a:lnSpc>
                <a:spcPct val="90000"/>
              </a:lnSpc>
              <a:buFont typeface="+mj-lt"/>
              <a:buAutoNum type="arabicPeriod"/>
            </a:pPr>
            <a:r>
              <a:rPr lang="en-US" sz="1100" b="1" dirty="0">
                <a:solidFill>
                  <a:schemeClr val="bg1"/>
                </a:solidFill>
              </a:rPr>
              <a:t>Want you to behave?</a:t>
            </a:r>
          </a:p>
          <a:p>
            <a:pPr marL="342900" indent="-219075">
              <a:lnSpc>
                <a:spcPct val="90000"/>
              </a:lnSpc>
            </a:pPr>
            <a:endParaRPr lang="en-US" sz="1100" b="1" u="sng" dirty="0">
              <a:solidFill>
                <a:schemeClr val="bg1"/>
              </a:solidFill>
            </a:endParaRPr>
          </a:p>
          <a:p>
            <a:pPr marL="236538" indent="-227013">
              <a:lnSpc>
                <a:spcPct val="90000"/>
              </a:lnSpc>
            </a:pPr>
            <a:r>
              <a:rPr lang="en-US" sz="1100" b="1" u="sng" dirty="0" err="1">
                <a:solidFill>
                  <a:schemeClr val="bg1"/>
                </a:solidFill>
              </a:rPr>
              <a:t>Communcation</a:t>
            </a:r>
            <a:endParaRPr lang="en-US" sz="1100" b="1" u="sng" dirty="0">
              <a:solidFill>
                <a:schemeClr val="bg1"/>
              </a:solidFill>
            </a:endParaRPr>
          </a:p>
          <a:p>
            <a:pPr marL="342900" indent="-219075">
              <a:lnSpc>
                <a:spcPct val="90000"/>
              </a:lnSpc>
              <a:buFont typeface="+mj-lt"/>
              <a:buAutoNum type="arabicPeriod"/>
            </a:pPr>
            <a:r>
              <a:rPr lang="en-US" sz="1100" b="1" dirty="0">
                <a:solidFill>
                  <a:schemeClr val="bg1"/>
                </a:solidFill>
              </a:rPr>
              <a:t>Want you to communicate?</a:t>
            </a:r>
          </a:p>
          <a:p>
            <a:pPr marL="342900" indent="-219075">
              <a:lnSpc>
                <a:spcPct val="90000"/>
              </a:lnSpc>
              <a:buFont typeface="+mj-lt"/>
              <a:buAutoNum type="arabicPeriod"/>
            </a:pPr>
            <a:endParaRPr lang="en-US" sz="1100" b="1" dirty="0">
              <a:solidFill>
                <a:schemeClr val="bg1"/>
              </a:solidFill>
            </a:endParaRPr>
          </a:p>
          <a:p>
            <a:pPr marL="342900" indent="-219075">
              <a:lnSpc>
                <a:spcPct val="90000"/>
              </a:lnSpc>
              <a:buFont typeface="+mj-lt"/>
              <a:buAutoNum type="arabicPeriod"/>
            </a:pPr>
            <a:r>
              <a:rPr lang="en-US" sz="1100" b="1" dirty="0">
                <a:solidFill>
                  <a:schemeClr val="bg1"/>
                </a:solidFill>
              </a:rPr>
              <a:t>Want you to communicate bad news?</a:t>
            </a:r>
          </a:p>
          <a:p>
            <a:pPr marL="342900" indent="-219075">
              <a:lnSpc>
                <a:spcPct val="90000"/>
              </a:lnSpc>
            </a:pPr>
            <a:endParaRPr lang="en-US" sz="1100" b="1" u="sng" dirty="0">
              <a:solidFill>
                <a:schemeClr val="bg1"/>
              </a:solidFill>
            </a:endParaRPr>
          </a:p>
          <a:p>
            <a:pPr marL="236538" indent="-227013">
              <a:lnSpc>
                <a:spcPct val="90000"/>
              </a:lnSpc>
            </a:pPr>
            <a:r>
              <a:rPr lang="en-US" sz="1100" b="1" u="sng" dirty="0">
                <a:solidFill>
                  <a:schemeClr val="bg1"/>
                </a:solidFill>
              </a:rPr>
              <a:t>Performance</a:t>
            </a:r>
          </a:p>
          <a:p>
            <a:pPr marL="342900" indent="-219075">
              <a:lnSpc>
                <a:spcPct val="90000"/>
              </a:lnSpc>
              <a:buFont typeface="+mj-lt"/>
              <a:buAutoNum type="arabicPeriod"/>
            </a:pPr>
            <a:r>
              <a:rPr lang="en-US" sz="1100" b="1" dirty="0">
                <a:solidFill>
                  <a:schemeClr val="bg1"/>
                </a:solidFill>
              </a:rPr>
              <a:t>Define your performance benchmarks?</a:t>
            </a:r>
          </a:p>
          <a:p>
            <a:pPr marL="342900" indent="-219075">
              <a:lnSpc>
                <a:spcPct val="90000"/>
              </a:lnSpc>
              <a:buFont typeface="+mj-lt"/>
              <a:buAutoNum type="arabicPeriod"/>
            </a:pPr>
            <a:endParaRPr lang="en-US" sz="1100" b="1" dirty="0">
              <a:solidFill>
                <a:schemeClr val="bg1"/>
              </a:solidFill>
            </a:endParaRPr>
          </a:p>
          <a:p>
            <a:pPr marL="342900" indent="-219075">
              <a:lnSpc>
                <a:spcPct val="90000"/>
              </a:lnSpc>
              <a:buFont typeface="+mj-lt"/>
              <a:buAutoNum type="arabicPeriod"/>
            </a:pPr>
            <a:r>
              <a:rPr lang="en-US" sz="1100" b="1" dirty="0">
                <a:solidFill>
                  <a:schemeClr val="bg1"/>
                </a:solidFill>
              </a:rPr>
              <a:t>Evaluate staff?</a:t>
            </a:r>
          </a:p>
          <a:p>
            <a:pPr marL="342900" indent="-219075">
              <a:lnSpc>
                <a:spcPct val="90000"/>
              </a:lnSpc>
              <a:buFont typeface="+mj-lt"/>
              <a:buAutoNum type="arabicPeriod"/>
            </a:pPr>
            <a:endParaRPr lang="en-US" sz="1100" b="1" dirty="0">
              <a:solidFill>
                <a:schemeClr val="bg1"/>
              </a:solidFill>
            </a:endParaRPr>
          </a:p>
          <a:p>
            <a:pPr marL="342900" indent="-219075">
              <a:lnSpc>
                <a:spcPct val="90000"/>
              </a:lnSpc>
              <a:buFont typeface="+mj-lt"/>
              <a:buAutoNum type="arabicPeriod"/>
            </a:pPr>
            <a:r>
              <a:rPr lang="en-US" sz="1100" b="1" dirty="0">
                <a:solidFill>
                  <a:schemeClr val="bg1"/>
                </a:solidFill>
              </a:rPr>
              <a:t>Recognize and reward?</a:t>
            </a:r>
          </a:p>
          <a:p>
            <a:pPr marL="342900" indent="-219075">
              <a:lnSpc>
                <a:spcPct val="90000"/>
              </a:lnSpc>
              <a:buFont typeface="+mj-lt"/>
              <a:buAutoNum type="arabicPeriod"/>
            </a:pPr>
            <a:endParaRPr lang="en-US" sz="1100" b="1" dirty="0">
              <a:solidFill>
                <a:schemeClr val="bg1"/>
              </a:solidFill>
            </a:endParaRPr>
          </a:p>
          <a:p>
            <a:pPr marL="342900" indent="-219075">
              <a:lnSpc>
                <a:spcPct val="90000"/>
              </a:lnSpc>
              <a:buFont typeface="+mj-lt"/>
              <a:buAutoNum type="arabicPeriod"/>
            </a:pPr>
            <a:r>
              <a:rPr lang="en-US" sz="1100" b="1" dirty="0">
                <a:solidFill>
                  <a:schemeClr val="bg1"/>
                </a:solidFill>
              </a:rPr>
              <a:t>Let you know what they don’t want you to do?</a:t>
            </a:r>
            <a:br>
              <a:rPr lang="en-US" sz="1100" b="1" dirty="0">
                <a:solidFill>
                  <a:schemeClr val="bg1"/>
                </a:solidFill>
              </a:rPr>
            </a:br>
            <a:endParaRPr lang="en-US" sz="1100" b="1" dirty="0">
              <a:solidFill>
                <a:schemeClr val="bg1"/>
              </a:solidFill>
            </a:endParaRPr>
          </a:p>
          <a:p>
            <a:pPr marL="60325" algn="r">
              <a:lnSpc>
                <a:spcPct val="90000"/>
              </a:lnSpc>
            </a:pPr>
            <a:r>
              <a:rPr lang="en-US" sz="1100" b="1" dirty="0"/>
              <a:t>Experience satisfaction </a:t>
            </a:r>
            <a:br>
              <a:rPr lang="en-US" sz="1100" b="1" dirty="0"/>
            </a:br>
            <a:r>
              <a:rPr lang="en-US" sz="1100" b="1" dirty="0"/>
              <a:t>or joy at work?</a:t>
            </a:r>
          </a:p>
          <a:p>
            <a:pPr marL="60325" algn="r">
              <a:lnSpc>
                <a:spcPct val="90000"/>
              </a:lnSpc>
            </a:pPr>
            <a:endParaRPr lang="en-US" sz="1100" b="1" dirty="0"/>
          </a:p>
          <a:p>
            <a:pPr marL="60325" algn="r">
              <a:lnSpc>
                <a:spcPct val="90000"/>
              </a:lnSpc>
            </a:pPr>
            <a:r>
              <a:rPr lang="en-US" sz="1100" b="1" dirty="0"/>
              <a:t>Succeed? Fail?</a:t>
            </a:r>
          </a:p>
          <a:p>
            <a:pPr marL="342900" indent="-219075">
              <a:lnSpc>
                <a:spcPct val="90000"/>
              </a:lnSpc>
              <a:buFont typeface="+mj-lt"/>
              <a:buAutoNum type="arabicPeriod"/>
            </a:pPr>
            <a:endParaRPr lang="en-US" sz="1400" b="1" dirty="0">
              <a:solidFill>
                <a:schemeClr val="bg1"/>
              </a:solidFill>
            </a:endParaRPr>
          </a:p>
        </p:txBody>
      </p:sp>
      <p:sp>
        <p:nvSpPr>
          <p:cNvPr id="3" name="TextBox 2">
            <a:extLst>
              <a:ext uri="{FF2B5EF4-FFF2-40B4-BE49-F238E27FC236}">
                <a16:creationId xmlns:a16="http://schemas.microsoft.com/office/drawing/2014/main" id="{64B56FB5-C343-3449-92EF-51ABC68B4CC9}"/>
              </a:ext>
            </a:extLst>
          </p:cNvPr>
          <p:cNvSpPr txBox="1"/>
          <p:nvPr/>
        </p:nvSpPr>
        <p:spPr bwMode="auto">
          <a:xfrm>
            <a:off x="6990094" y="48888"/>
            <a:ext cx="2082786" cy="461665"/>
          </a:xfrm>
          <a:prstGeom prst="rect">
            <a:avLst/>
          </a:prstGeom>
          <a:solidFill>
            <a:schemeClr val="bg1"/>
          </a:solidFill>
          <a:ln w="19050" algn="ctr">
            <a:noFill/>
            <a:miter lim="800000"/>
            <a:headEnd/>
            <a:tailEnd/>
          </a:ln>
        </p:spPr>
        <p:txBody>
          <a:bodyPr wrap="square" lIns="0" tIns="0" rIns="0" bIns="0" rtlCol="0">
            <a:spAutoFit/>
          </a:bodyPr>
          <a:lstStyle/>
          <a:p>
            <a:pPr algn="ctr"/>
            <a:r>
              <a:rPr lang="en-US" sz="1500" dirty="0">
                <a:latin typeface="Helvetica Light" panose="020B0403020202020204" pitchFamily="34" charset="0"/>
              </a:rPr>
              <a:t>Things to ask </a:t>
            </a:r>
            <a:br>
              <a:rPr lang="en-US" sz="1500" dirty="0">
                <a:latin typeface="Helvetica Light" panose="020B0403020202020204" pitchFamily="34" charset="0"/>
              </a:rPr>
            </a:br>
            <a:r>
              <a:rPr lang="en-US" sz="1500" dirty="0">
                <a:latin typeface="Helvetica Light" panose="020B0403020202020204" pitchFamily="34" charset="0"/>
              </a:rPr>
              <a:t>about and observe</a:t>
            </a:r>
          </a:p>
        </p:txBody>
      </p:sp>
      <p:sp>
        <p:nvSpPr>
          <p:cNvPr id="22" name="TextBox 21">
            <a:extLst>
              <a:ext uri="{FF2B5EF4-FFF2-40B4-BE49-F238E27FC236}">
                <a16:creationId xmlns:a16="http://schemas.microsoft.com/office/drawing/2014/main" id="{AE64E721-BDA4-A24A-8E33-746DC02E38D1}"/>
              </a:ext>
            </a:extLst>
          </p:cNvPr>
          <p:cNvSpPr txBox="1"/>
          <p:nvPr/>
        </p:nvSpPr>
        <p:spPr bwMode="auto">
          <a:xfrm>
            <a:off x="107113" y="2624175"/>
            <a:ext cx="2469630" cy="2585323"/>
          </a:xfrm>
          <a:prstGeom prst="rect">
            <a:avLst/>
          </a:prstGeom>
          <a:noFill/>
          <a:ln w="19050" algn="ctr">
            <a:noFill/>
            <a:miter lim="800000"/>
            <a:headEnd/>
            <a:tailEnd/>
          </a:ln>
        </p:spPr>
        <p:txBody>
          <a:bodyPr wrap="square" lIns="0" tIns="0" rIns="0" bIns="0" rtlCol="0">
            <a:spAutoFit/>
          </a:bodyPr>
          <a:lstStyle/>
          <a:p>
            <a:pPr marL="228600" indent="-228600">
              <a:buFont typeface="+mj-lt"/>
              <a:buAutoNum type="arabicPeriod"/>
            </a:pPr>
            <a:endParaRPr lang="en-US" sz="1200" dirty="0">
              <a:latin typeface="Helvetica Light" panose="020B0403020202020204" pitchFamily="34" charset="0"/>
            </a:endParaRPr>
          </a:p>
          <a:p>
            <a:pPr marL="228600" indent="-228600">
              <a:buFont typeface="+mj-lt"/>
              <a:buAutoNum type="arabicPeriod"/>
            </a:pPr>
            <a:r>
              <a:rPr lang="en-US" sz="1200" dirty="0">
                <a:latin typeface="Helvetica Light" panose="020B0403020202020204" pitchFamily="34" charset="0"/>
              </a:rPr>
              <a:t>Figure out how to work together</a:t>
            </a:r>
          </a:p>
          <a:p>
            <a:pPr marL="228600" indent="-228600">
              <a:buFont typeface="+mj-lt"/>
              <a:buAutoNum type="arabicPeriod"/>
            </a:pPr>
            <a:endParaRPr lang="en-US" sz="1200" dirty="0">
              <a:latin typeface="Helvetica Light" panose="020B0403020202020204" pitchFamily="34" charset="0"/>
            </a:endParaRPr>
          </a:p>
          <a:p>
            <a:pPr marL="228600" indent="-228600">
              <a:buFont typeface="+mj-lt"/>
              <a:buAutoNum type="arabicPeriod"/>
            </a:pPr>
            <a:r>
              <a:rPr lang="en-US" sz="1200" dirty="0">
                <a:latin typeface="Helvetica Light" panose="020B0403020202020204" pitchFamily="34" charset="0"/>
              </a:rPr>
              <a:t>Define expectations</a:t>
            </a:r>
          </a:p>
          <a:p>
            <a:pPr marL="228600" indent="-228600">
              <a:buFont typeface="+mj-lt"/>
              <a:buAutoNum type="arabicPeriod"/>
            </a:pPr>
            <a:endParaRPr lang="en-US" sz="1200" dirty="0">
              <a:latin typeface="Helvetica Light" panose="020B0403020202020204" pitchFamily="34" charset="0"/>
            </a:endParaRPr>
          </a:p>
          <a:p>
            <a:pPr marL="228600" indent="-228600">
              <a:buFont typeface="+mj-lt"/>
              <a:buAutoNum type="arabicPeriod"/>
            </a:pPr>
            <a:r>
              <a:rPr lang="en-US" sz="1200" dirty="0">
                <a:latin typeface="Helvetica Light" panose="020B0403020202020204" pitchFamily="34" charset="0"/>
              </a:rPr>
              <a:t>Agree on a diagnosis of the situation you were brought in to solve</a:t>
            </a:r>
          </a:p>
          <a:p>
            <a:pPr marL="228600" indent="-228600">
              <a:buFont typeface="+mj-lt"/>
              <a:buAutoNum type="arabicPeriod"/>
            </a:pPr>
            <a:endParaRPr lang="en-US" sz="1200" dirty="0">
              <a:latin typeface="Helvetica Light" panose="020B0403020202020204" pitchFamily="34" charset="0"/>
            </a:endParaRPr>
          </a:p>
          <a:p>
            <a:pPr marL="228600" indent="-228600">
              <a:buFont typeface="+mj-lt"/>
              <a:buAutoNum type="arabicPeriod"/>
            </a:pPr>
            <a:r>
              <a:rPr lang="en-US" sz="1200" dirty="0">
                <a:latin typeface="Helvetica Light" panose="020B0403020202020204" pitchFamily="34" charset="0"/>
              </a:rPr>
              <a:t>Negotiate for resources</a:t>
            </a:r>
          </a:p>
          <a:p>
            <a:pPr marL="228600" indent="-228600">
              <a:buFont typeface="+mj-lt"/>
              <a:buAutoNum type="arabicPeriod"/>
            </a:pPr>
            <a:endParaRPr lang="en-US" sz="1200" dirty="0">
              <a:latin typeface="Helvetica Light" panose="020B0403020202020204" pitchFamily="34" charset="0"/>
            </a:endParaRPr>
          </a:p>
          <a:p>
            <a:pPr marL="228600" indent="-228600">
              <a:buFont typeface="+mj-lt"/>
              <a:buAutoNum type="arabicPeriod"/>
            </a:pPr>
            <a:r>
              <a:rPr lang="en-US" sz="1200" dirty="0">
                <a:latin typeface="Helvetica Light" panose="020B0403020202020204" pitchFamily="34" charset="0"/>
              </a:rPr>
              <a:t>Secure an early win</a:t>
            </a:r>
          </a:p>
          <a:p>
            <a:pPr marL="228600" indent="-228600">
              <a:buFont typeface="+mj-lt"/>
              <a:buAutoNum type="arabicPeriod"/>
            </a:pPr>
            <a:endParaRPr lang="en-US" sz="1200" dirty="0">
              <a:latin typeface="Helvetica Light" panose="020B0403020202020204" pitchFamily="34" charset="0"/>
            </a:endParaRPr>
          </a:p>
          <a:p>
            <a:endParaRPr lang="en-US" sz="1200" dirty="0"/>
          </a:p>
        </p:txBody>
      </p:sp>
      <p:sp>
        <p:nvSpPr>
          <p:cNvPr id="23" name="Heart 22">
            <a:extLst>
              <a:ext uri="{FF2B5EF4-FFF2-40B4-BE49-F238E27FC236}">
                <a16:creationId xmlns:a16="http://schemas.microsoft.com/office/drawing/2014/main" id="{4A9F28E2-A919-5E43-8B49-ED1079EF8DB2}"/>
              </a:ext>
            </a:extLst>
          </p:cNvPr>
          <p:cNvSpPr/>
          <p:nvPr/>
        </p:nvSpPr>
        <p:spPr bwMode="auto">
          <a:xfrm>
            <a:off x="141220" y="653437"/>
            <a:ext cx="1793629" cy="1520791"/>
          </a:xfrm>
          <a:prstGeom prst="heart">
            <a:avLst/>
          </a:prstGeom>
          <a:solidFill>
            <a:schemeClr val="accent1"/>
          </a:solidFill>
          <a:ln w="19050"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a:p>
            <a:pPr algn="ctr">
              <a:lnSpc>
                <a:spcPct val="90000"/>
              </a:lnSpc>
            </a:pPr>
            <a:r>
              <a:rPr lang="en-US" sz="1600" b="1" dirty="0">
                <a:solidFill>
                  <a:schemeClr val="bg1"/>
                </a:solidFill>
                <a:latin typeface="+mj-lt"/>
              </a:rPr>
              <a:t>…during</a:t>
            </a:r>
          </a:p>
          <a:p>
            <a:pPr algn="ctr">
              <a:lnSpc>
                <a:spcPct val="90000"/>
              </a:lnSpc>
            </a:pPr>
            <a:r>
              <a:rPr lang="en-US" sz="1600" b="1" dirty="0">
                <a:solidFill>
                  <a:schemeClr val="bg1"/>
                </a:solidFill>
                <a:latin typeface="+mj-lt"/>
              </a:rPr>
              <a:t>COVID?</a:t>
            </a:r>
          </a:p>
          <a:p>
            <a:pPr algn="ctr">
              <a:lnSpc>
                <a:spcPct val="90000"/>
              </a:lnSpc>
            </a:pPr>
            <a:r>
              <a:rPr lang="en-US" sz="1600" b="1" dirty="0">
                <a:solidFill>
                  <a:schemeClr val="bg1"/>
                </a:solidFill>
                <a:latin typeface="+mj-lt"/>
              </a:rPr>
              <a:t> </a:t>
            </a:r>
          </a:p>
          <a:p>
            <a:pPr algn="ctr">
              <a:lnSpc>
                <a:spcPct val="90000"/>
              </a:lnSpc>
            </a:pPr>
            <a:endParaRPr lang="en-US" sz="1600" dirty="0">
              <a:solidFill>
                <a:schemeClr val="bg1"/>
              </a:solidFill>
              <a:latin typeface="+mj-lt"/>
            </a:endParaRPr>
          </a:p>
        </p:txBody>
      </p:sp>
    </p:spTree>
    <p:extLst>
      <p:ext uri="{BB962C8B-B14F-4D97-AF65-F5344CB8AC3E}">
        <p14:creationId xmlns:p14="http://schemas.microsoft.com/office/powerpoint/2010/main" val="85257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22" end="2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5EC7-6B6F-0C49-AC07-AB8FF10576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FBEF61-4EEA-8B46-BD2C-A58435C493BD}"/>
              </a:ext>
            </a:extLst>
          </p:cNvPr>
          <p:cNvSpPr>
            <a:spLocks noGrp="1"/>
          </p:cNvSpPr>
          <p:nvPr>
            <p:ph idx="1"/>
          </p:nvPr>
        </p:nvSpPr>
        <p:spPr/>
        <p:txBody>
          <a:bodyPr/>
          <a:lstStyle/>
          <a:p>
            <a:r>
              <a:rPr lang="en-US" dirty="0"/>
              <a:t>15</a:t>
            </a:r>
          </a:p>
          <a:p>
            <a:r>
              <a:rPr lang="en-US" dirty="0"/>
              <a:t>15</a:t>
            </a:r>
          </a:p>
          <a:p>
            <a:r>
              <a:rPr lang="en-US" dirty="0"/>
              <a:t>10 (3&amp;4)</a:t>
            </a:r>
          </a:p>
        </p:txBody>
      </p:sp>
      <p:sp>
        <p:nvSpPr>
          <p:cNvPr id="4" name="Date Placeholder 3">
            <a:extLst>
              <a:ext uri="{FF2B5EF4-FFF2-40B4-BE49-F238E27FC236}">
                <a16:creationId xmlns:a16="http://schemas.microsoft.com/office/drawing/2014/main" id="{940D3AB6-5194-3F4D-AFAC-0E3BE8987983}"/>
              </a:ext>
            </a:extLst>
          </p:cNvPr>
          <p:cNvSpPr>
            <a:spLocks noGrp="1"/>
          </p:cNvSpPr>
          <p:nvPr>
            <p:ph type="dt" sz="half" idx="2"/>
          </p:nvPr>
        </p:nvSpPr>
        <p:spPr/>
        <p:txBody>
          <a:bodyPr/>
          <a:lstStyle/>
          <a:p>
            <a:fld id="{8F6F5B01-31EA-46FA-A31F-D71521F3C0AE}" type="datetime1">
              <a:rPr lang="en-US" smtClean="0"/>
              <a:t>6/8/20</a:t>
            </a:fld>
            <a:endParaRPr lang="en-US" dirty="0"/>
          </a:p>
        </p:txBody>
      </p:sp>
      <p:sp>
        <p:nvSpPr>
          <p:cNvPr id="5" name="Footer Placeholder 4">
            <a:extLst>
              <a:ext uri="{FF2B5EF4-FFF2-40B4-BE49-F238E27FC236}">
                <a16:creationId xmlns:a16="http://schemas.microsoft.com/office/drawing/2014/main" id="{1D45CC95-1955-524A-9717-591364769B35}"/>
              </a:ext>
            </a:extLst>
          </p:cNvPr>
          <p:cNvSpPr>
            <a:spLocks noGrp="1"/>
          </p:cNvSpPr>
          <p:nvPr>
            <p:ph type="ftr" sz="quarter" idx="3"/>
          </p:nvPr>
        </p:nvSpPr>
        <p:spPr/>
        <p:txBody>
          <a:bodyPr/>
          <a:lstStyle/>
          <a:p>
            <a:r>
              <a:rPr lang="en-US"/>
              <a:t>Presentation Title and/or Sub Brand Name Here</a:t>
            </a:r>
            <a:endParaRPr lang="en-US" dirty="0"/>
          </a:p>
        </p:txBody>
      </p:sp>
      <p:sp>
        <p:nvSpPr>
          <p:cNvPr id="6" name="Slide Number Placeholder 5">
            <a:extLst>
              <a:ext uri="{FF2B5EF4-FFF2-40B4-BE49-F238E27FC236}">
                <a16:creationId xmlns:a16="http://schemas.microsoft.com/office/drawing/2014/main" id="{10DEF959-71FF-F940-A322-75CF8597300B}"/>
              </a:ext>
            </a:extLst>
          </p:cNvPr>
          <p:cNvSpPr>
            <a:spLocks noGrp="1"/>
          </p:cNvSpPr>
          <p:nvPr>
            <p:ph type="sldNum" sz="quarter" idx="4"/>
          </p:nvPr>
        </p:nvSpPr>
        <p:spPr/>
        <p:txBody>
          <a:bodyPr/>
          <a:lstStyle/>
          <a:p>
            <a:fld id="{7BCC8D0D-EAEC-449D-9161-023DFF90F2E2}" type="slidenum">
              <a:rPr lang="en-US" smtClean="0"/>
              <a:pPr/>
              <a:t>25</a:t>
            </a:fld>
            <a:endParaRPr lang="en-US" dirty="0"/>
          </a:p>
        </p:txBody>
      </p:sp>
    </p:spTree>
    <p:extLst>
      <p:ext uri="{BB962C8B-B14F-4D97-AF65-F5344CB8AC3E}">
        <p14:creationId xmlns:p14="http://schemas.microsoft.com/office/powerpoint/2010/main" val="17365115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813205A-68EC-9D44-9F96-6EF8B329500D}"/>
              </a:ext>
            </a:extLst>
          </p:cNvPr>
          <p:cNvSpPr/>
          <p:nvPr/>
        </p:nvSpPr>
        <p:spPr bwMode="auto">
          <a:xfrm>
            <a:off x="1920846" y="3069306"/>
            <a:ext cx="7135316" cy="441399"/>
          </a:xfrm>
          <a:prstGeom prst="rect">
            <a:avLst/>
          </a:prstGeom>
          <a:solidFill>
            <a:schemeClr val="accent6">
              <a:lumMod val="20000"/>
              <a:lumOff val="8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Tw Cen MT" panose="020B0602020104020603" pitchFamily="34" charset="77"/>
            </a:endParaRPr>
          </a:p>
        </p:txBody>
      </p:sp>
      <p:sp>
        <p:nvSpPr>
          <p:cNvPr id="42" name="Rectangle 41">
            <a:extLst>
              <a:ext uri="{FF2B5EF4-FFF2-40B4-BE49-F238E27FC236}">
                <a16:creationId xmlns:a16="http://schemas.microsoft.com/office/drawing/2014/main" id="{60D8EBB4-19FE-C94F-B8C9-5D934876E21B}"/>
              </a:ext>
            </a:extLst>
          </p:cNvPr>
          <p:cNvSpPr/>
          <p:nvPr/>
        </p:nvSpPr>
        <p:spPr bwMode="auto">
          <a:xfrm>
            <a:off x="1911474" y="3603981"/>
            <a:ext cx="7144688" cy="664271"/>
          </a:xfrm>
          <a:prstGeom prst="rect">
            <a:avLst/>
          </a:prstGeom>
          <a:solidFill>
            <a:schemeClr val="accent5">
              <a:lumMod val="20000"/>
              <a:lumOff val="8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Tw Cen MT" panose="020B0602020104020603" pitchFamily="34" charset="77"/>
            </a:endParaRPr>
          </a:p>
        </p:txBody>
      </p:sp>
      <p:sp>
        <p:nvSpPr>
          <p:cNvPr id="3" name="Rectangle 2">
            <a:extLst>
              <a:ext uri="{FF2B5EF4-FFF2-40B4-BE49-F238E27FC236}">
                <a16:creationId xmlns:a16="http://schemas.microsoft.com/office/drawing/2014/main" id="{089D9425-71EA-F040-83EF-040E032B1884}"/>
              </a:ext>
            </a:extLst>
          </p:cNvPr>
          <p:cNvSpPr/>
          <p:nvPr/>
        </p:nvSpPr>
        <p:spPr bwMode="auto">
          <a:xfrm>
            <a:off x="1911474" y="4360191"/>
            <a:ext cx="7144688" cy="880893"/>
          </a:xfrm>
          <a:prstGeom prst="rect">
            <a:avLst/>
          </a:prstGeom>
          <a:solidFill>
            <a:schemeClr val="accent2">
              <a:lumMod val="20000"/>
              <a:lumOff val="80000"/>
            </a:schemeClr>
          </a:solidFill>
          <a:ln w="19050" algn="ctr">
            <a:noFill/>
            <a:miter lim="800000"/>
            <a:headEnd/>
            <a:tailEnd/>
          </a:ln>
        </p:spPr>
        <p:txBody>
          <a:bodyPr wrap="none" rtlCol="0" anchor="ctr"/>
          <a:lstStyle/>
          <a:p>
            <a:pPr marL="285750" indent="-285750" algn="ctr">
              <a:lnSpc>
                <a:spcPct val="90000"/>
              </a:lnSpc>
              <a:buFont typeface="Arial" panose="020B0604020202020204" pitchFamily="34" charset="0"/>
              <a:buChar char="•"/>
            </a:pPr>
            <a:endParaRPr lang="en-US" sz="1600" b="1" dirty="0" err="1">
              <a:solidFill>
                <a:schemeClr val="bg1"/>
              </a:solidFill>
              <a:latin typeface="Tw Cen MT" panose="020B0602020104020603" pitchFamily="34" charset="77"/>
            </a:endParaRPr>
          </a:p>
        </p:txBody>
      </p:sp>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sp>
        <p:nvSpPr>
          <p:cNvPr id="19" name="Rectangle 18">
            <a:extLst>
              <a:ext uri="{FF2B5EF4-FFF2-40B4-BE49-F238E27FC236}">
                <a16:creationId xmlns:a16="http://schemas.microsoft.com/office/drawing/2014/main" id="{5F5168B1-86C6-BC40-80D4-65E12F6D9956}"/>
              </a:ext>
            </a:extLst>
          </p:cNvPr>
          <p:cNvSpPr/>
          <p:nvPr/>
        </p:nvSpPr>
        <p:spPr>
          <a:xfrm>
            <a:off x="811434" y="2318389"/>
            <a:ext cx="2843288" cy="369332"/>
          </a:xfrm>
          <a:prstGeom prst="rect">
            <a:avLst/>
          </a:prstGeom>
        </p:spPr>
        <p:txBody>
          <a:bodyPr wrap="square">
            <a:spAutoFit/>
          </a:bodyPr>
          <a:lstStyle/>
          <a:p>
            <a:r>
              <a:rPr lang="en-US" dirty="0">
                <a:solidFill>
                  <a:schemeClr val="accent1">
                    <a:lumMod val="50000"/>
                    <a:lumOff val="50000"/>
                  </a:schemeClr>
                </a:solidFill>
                <a:latin typeface="Helvetica Neue Light"/>
                <a:cs typeface="Helvetica Neue Light"/>
              </a:rPr>
              <a:t>Your Environment</a:t>
            </a:r>
            <a:endParaRPr lang="en-US" dirty="0">
              <a:solidFill>
                <a:schemeClr val="accent1">
                  <a:lumMod val="50000"/>
                  <a:lumOff val="50000"/>
                </a:schemeClr>
              </a:solidFill>
            </a:endParaRPr>
          </a:p>
        </p:txBody>
      </p:sp>
      <p:grpSp>
        <p:nvGrpSpPr>
          <p:cNvPr id="2" name="Group 1">
            <a:extLst>
              <a:ext uri="{FF2B5EF4-FFF2-40B4-BE49-F238E27FC236}">
                <a16:creationId xmlns:a16="http://schemas.microsoft.com/office/drawing/2014/main" id="{962AC8D9-772E-A445-B9A3-A3A1FC85620E}"/>
              </a:ext>
            </a:extLst>
          </p:cNvPr>
          <p:cNvGrpSpPr/>
          <p:nvPr/>
        </p:nvGrpSpPr>
        <p:grpSpPr>
          <a:xfrm>
            <a:off x="-177091" y="-194712"/>
            <a:ext cx="3738825" cy="2967996"/>
            <a:chOff x="3183624" y="749081"/>
            <a:chExt cx="3738825" cy="2967996"/>
          </a:xfrm>
        </p:grpSpPr>
        <p:grpSp>
          <p:nvGrpSpPr>
            <p:cNvPr id="16" name="Group 15">
              <a:extLst>
                <a:ext uri="{FF2B5EF4-FFF2-40B4-BE49-F238E27FC236}">
                  <a16:creationId xmlns:a16="http://schemas.microsoft.com/office/drawing/2014/main" id="{6894A2CF-D4AD-0147-91B6-98D8F49543C0}"/>
                </a:ext>
              </a:extLst>
            </p:cNvPr>
            <p:cNvGrpSpPr/>
            <p:nvPr/>
          </p:nvGrpSpPr>
          <p:grpSpPr>
            <a:xfrm>
              <a:off x="5538764" y="749081"/>
              <a:ext cx="597605" cy="2427287"/>
              <a:chOff x="5538764" y="756455"/>
              <a:chExt cx="597605" cy="2427287"/>
            </a:xfrm>
          </p:grpSpPr>
          <p:sp>
            <p:nvSpPr>
              <p:cNvPr id="17" name="Rectangle 16">
                <a:extLst>
                  <a:ext uri="{FF2B5EF4-FFF2-40B4-BE49-F238E27FC236}">
                    <a16:creationId xmlns:a16="http://schemas.microsoft.com/office/drawing/2014/main" id="{871CB994-B4C3-5644-A955-A21898D6469D}"/>
                  </a:ext>
                </a:extLst>
              </p:cNvPr>
              <p:cNvSpPr/>
              <p:nvPr/>
            </p:nvSpPr>
            <p:spPr bwMode="auto">
              <a:xfrm rot="5400000">
                <a:off x="4684251" y="1803716"/>
                <a:ext cx="2234539" cy="525513"/>
              </a:xfrm>
              <a:prstGeom prst="rect">
                <a:avLst/>
              </a:prstGeom>
              <a:solidFill>
                <a:schemeClr val="tx1">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1" name="Rectangle 20">
                <a:extLst>
                  <a:ext uri="{FF2B5EF4-FFF2-40B4-BE49-F238E27FC236}">
                    <a16:creationId xmlns:a16="http://schemas.microsoft.com/office/drawing/2014/main" id="{0ACFCD1E-73E9-AC41-B220-AB027D3BF2B3}"/>
                  </a:ext>
                </a:extLst>
              </p:cNvPr>
              <p:cNvSpPr/>
              <p:nvPr/>
            </p:nvSpPr>
            <p:spPr>
              <a:xfrm>
                <a:off x="5674704" y="756455"/>
                <a:ext cx="461665" cy="1389435"/>
              </a:xfrm>
              <a:prstGeom prst="rect">
                <a:avLst/>
              </a:prstGeom>
            </p:spPr>
            <p:txBody>
              <a:bodyPr vert="vert270" wrap="square">
                <a:spAutoFit/>
              </a:bodyPr>
              <a:lstStyle/>
              <a:p>
                <a:r>
                  <a:rPr lang="en-US" dirty="0">
                    <a:solidFill>
                      <a:schemeClr val="tx1">
                        <a:lumMod val="75000"/>
                        <a:lumOff val="25000"/>
                      </a:schemeClr>
                    </a:solidFill>
                    <a:latin typeface="Helvetica Neue Light"/>
                    <a:cs typeface="Helvetica Neue Light"/>
                  </a:rPr>
                  <a:t>Your Boss</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1DBC8E0B-3532-404A-83A7-E2BBDEEFFBE3}"/>
                </a:ext>
              </a:extLst>
            </p:cNvPr>
            <p:cNvGrpSpPr/>
            <p:nvPr/>
          </p:nvGrpSpPr>
          <p:grpSpPr>
            <a:xfrm>
              <a:off x="3265888" y="1480461"/>
              <a:ext cx="623013" cy="2174024"/>
              <a:chOff x="3273262" y="1480461"/>
              <a:chExt cx="623013" cy="2174024"/>
            </a:xfrm>
          </p:grpSpPr>
          <p:sp>
            <p:nvSpPr>
              <p:cNvPr id="30" name="Rectangle 29">
                <a:extLst>
                  <a:ext uri="{FF2B5EF4-FFF2-40B4-BE49-F238E27FC236}">
                    <a16:creationId xmlns:a16="http://schemas.microsoft.com/office/drawing/2014/main" id="{7A5E98E6-5B45-6940-A1DE-AA7EE5B0C8D0}"/>
                  </a:ext>
                </a:extLst>
              </p:cNvPr>
              <p:cNvSpPr/>
              <p:nvPr/>
            </p:nvSpPr>
            <p:spPr bwMode="auto">
              <a:xfrm rot="5400000">
                <a:off x="2546507" y="2304716"/>
                <a:ext cx="2174024" cy="525513"/>
              </a:xfrm>
              <a:prstGeom prst="rect">
                <a:avLst/>
              </a:prstGeom>
              <a:solidFill>
                <a:schemeClr val="tx1">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1" name="Rectangle 30">
                <a:extLst>
                  <a:ext uri="{FF2B5EF4-FFF2-40B4-BE49-F238E27FC236}">
                    <a16:creationId xmlns:a16="http://schemas.microsoft.com/office/drawing/2014/main" id="{81DC74E2-49C8-144F-AA9F-63489DCCC472}"/>
                  </a:ext>
                </a:extLst>
              </p:cNvPr>
              <p:cNvSpPr/>
              <p:nvPr/>
            </p:nvSpPr>
            <p:spPr>
              <a:xfrm>
                <a:off x="3273262" y="1772131"/>
                <a:ext cx="461665" cy="1842242"/>
              </a:xfrm>
              <a:prstGeom prst="rect">
                <a:avLst/>
              </a:prstGeom>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32" name="Group 31">
              <a:extLst>
                <a:ext uri="{FF2B5EF4-FFF2-40B4-BE49-F238E27FC236}">
                  <a16:creationId xmlns:a16="http://schemas.microsoft.com/office/drawing/2014/main" id="{8F2ACBB2-D69C-CE4E-B584-CA2012A5454E}"/>
                </a:ext>
              </a:extLst>
            </p:cNvPr>
            <p:cNvGrpSpPr/>
            <p:nvPr/>
          </p:nvGrpSpPr>
          <p:grpSpPr>
            <a:xfrm>
              <a:off x="3183624" y="941827"/>
              <a:ext cx="2664347" cy="546297"/>
              <a:chOff x="3190998" y="927079"/>
              <a:chExt cx="2664347" cy="546297"/>
            </a:xfrm>
          </p:grpSpPr>
          <p:sp>
            <p:nvSpPr>
              <p:cNvPr id="34" name="Rectangle 33">
                <a:extLst>
                  <a:ext uri="{FF2B5EF4-FFF2-40B4-BE49-F238E27FC236}">
                    <a16:creationId xmlns:a16="http://schemas.microsoft.com/office/drawing/2014/main" id="{E00B5143-7441-824F-8B9A-037D788FF75C}"/>
                  </a:ext>
                </a:extLst>
              </p:cNvPr>
              <p:cNvSpPr/>
              <p:nvPr/>
            </p:nvSpPr>
            <p:spPr bwMode="auto">
              <a:xfrm>
                <a:off x="3190998" y="927079"/>
                <a:ext cx="2354839" cy="546297"/>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Rectangle 34">
                <a:extLst>
                  <a:ext uri="{FF2B5EF4-FFF2-40B4-BE49-F238E27FC236}">
                    <a16:creationId xmlns:a16="http://schemas.microsoft.com/office/drawing/2014/main" id="{A60520A5-AC46-0D4A-A0EE-EC5F82395EB0}"/>
                  </a:ext>
                </a:extLst>
              </p:cNvPr>
              <p:cNvSpPr/>
              <p:nvPr/>
            </p:nvSpPr>
            <p:spPr>
              <a:xfrm>
                <a:off x="3407304" y="1042191"/>
                <a:ext cx="2448041" cy="369332"/>
              </a:xfrm>
              <a:prstGeom prst="rect">
                <a:avLst/>
              </a:prstGeom>
            </p:spPr>
            <p:txBody>
              <a:bodyPr wrap="square">
                <a:spAutoFit/>
              </a:bodyPr>
              <a:lstStyle/>
              <a:p>
                <a:r>
                  <a:rPr lang="en-US" dirty="0">
                    <a:solidFill>
                      <a:schemeClr val="bg1"/>
                    </a:solidFill>
                    <a:latin typeface="Helvetica Neue Light"/>
                    <a:cs typeface="Helvetica Neue Light"/>
                  </a:rPr>
                  <a:t>You (Brand You)</a:t>
                </a:r>
                <a:endParaRPr lang="en-US" dirty="0">
                  <a:solidFill>
                    <a:schemeClr val="bg1"/>
                  </a:solidFill>
                </a:endParaRPr>
              </a:p>
            </p:txBody>
          </p:sp>
        </p:grpSp>
        <p:grpSp>
          <p:nvGrpSpPr>
            <p:cNvPr id="36" name="Group 35">
              <a:extLst>
                <a:ext uri="{FF2B5EF4-FFF2-40B4-BE49-F238E27FC236}">
                  <a16:creationId xmlns:a16="http://schemas.microsoft.com/office/drawing/2014/main" id="{368D5B6A-213D-0442-8DDA-7D839A3A6D70}"/>
                </a:ext>
              </a:extLst>
            </p:cNvPr>
            <p:cNvGrpSpPr/>
            <p:nvPr/>
          </p:nvGrpSpPr>
          <p:grpSpPr>
            <a:xfrm>
              <a:off x="3888902" y="3131651"/>
              <a:ext cx="3033547" cy="585426"/>
              <a:chOff x="3888902" y="3131651"/>
              <a:chExt cx="3033547" cy="585426"/>
            </a:xfrm>
          </p:grpSpPr>
          <p:sp>
            <p:nvSpPr>
              <p:cNvPr id="37" name="Rectangle 36">
                <a:extLst>
                  <a:ext uri="{FF2B5EF4-FFF2-40B4-BE49-F238E27FC236}">
                    <a16:creationId xmlns:a16="http://schemas.microsoft.com/office/drawing/2014/main" id="{3A80D054-91B7-214E-AA8D-6EF58F55A943}"/>
                  </a:ext>
                </a:extLst>
              </p:cNvPr>
              <p:cNvSpPr/>
              <p:nvPr/>
            </p:nvSpPr>
            <p:spPr bwMode="auto">
              <a:xfrm>
                <a:off x="3888902" y="3131651"/>
                <a:ext cx="2175378" cy="525513"/>
              </a:xfrm>
              <a:prstGeom prst="rect">
                <a:avLst/>
              </a:prstGeom>
              <a:solidFill>
                <a:schemeClr val="tx1">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8" name="Rectangle 37">
                <a:extLst>
                  <a:ext uri="{FF2B5EF4-FFF2-40B4-BE49-F238E27FC236}">
                    <a16:creationId xmlns:a16="http://schemas.microsoft.com/office/drawing/2014/main" id="{0D3B6F8E-F732-AB4A-AA42-7BAFAB2FB448}"/>
                  </a:ext>
                </a:extLst>
              </p:cNvPr>
              <p:cNvSpPr/>
              <p:nvPr/>
            </p:nvSpPr>
            <p:spPr>
              <a:xfrm>
                <a:off x="4837471" y="3347745"/>
                <a:ext cx="2084978" cy="369332"/>
              </a:xfrm>
              <a:prstGeom prst="rect">
                <a:avLst/>
              </a:prstGeom>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sp>
          <p:nvSpPr>
            <p:cNvPr id="39" name="Rectangle 38">
              <a:extLst>
                <a:ext uri="{FF2B5EF4-FFF2-40B4-BE49-F238E27FC236}">
                  <a16:creationId xmlns:a16="http://schemas.microsoft.com/office/drawing/2014/main" id="{1ECB468B-DA47-9B40-8554-0173EC57405A}"/>
                </a:ext>
              </a:extLst>
            </p:cNvPr>
            <p:cNvSpPr/>
            <p:nvPr/>
          </p:nvSpPr>
          <p:spPr bwMode="auto">
            <a:xfrm>
              <a:off x="3888902" y="1487549"/>
              <a:ext cx="1649562" cy="1644102"/>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grpSp>
      <p:sp>
        <p:nvSpPr>
          <p:cNvPr id="9" name="Rectangle 8">
            <a:extLst>
              <a:ext uri="{FF2B5EF4-FFF2-40B4-BE49-F238E27FC236}">
                <a16:creationId xmlns:a16="http://schemas.microsoft.com/office/drawing/2014/main" id="{B2C8693A-ABE4-9C4F-AFF1-8E1FE57C5296}"/>
              </a:ext>
            </a:extLst>
          </p:cNvPr>
          <p:cNvSpPr/>
          <p:nvPr/>
        </p:nvSpPr>
        <p:spPr>
          <a:xfrm>
            <a:off x="87838" y="3009545"/>
            <a:ext cx="1668915" cy="461665"/>
          </a:xfrm>
          <a:prstGeom prst="rect">
            <a:avLst/>
          </a:prstGeom>
          <a:solidFill>
            <a:schemeClr val="accent6"/>
          </a:solidFill>
        </p:spPr>
        <p:txBody>
          <a:bodyPr wrap="square">
            <a:spAutoFit/>
          </a:bodyPr>
          <a:lstStyle/>
          <a:p>
            <a:r>
              <a:rPr lang="en-US" sz="1400" b="1" dirty="0">
                <a:solidFill>
                  <a:schemeClr val="bg1"/>
                </a:solidFill>
              </a:rPr>
              <a:t>What do you value?</a:t>
            </a:r>
          </a:p>
          <a:p>
            <a:endParaRPr lang="en-US" sz="200" b="1" dirty="0">
              <a:solidFill>
                <a:schemeClr val="bg1"/>
              </a:solidFill>
            </a:endParaRPr>
          </a:p>
          <a:p>
            <a:endParaRPr lang="en-US" sz="200" b="1" dirty="0">
              <a:solidFill>
                <a:schemeClr val="bg1"/>
              </a:solidFill>
            </a:endParaRPr>
          </a:p>
          <a:p>
            <a:endParaRPr lang="en-US" sz="200" b="1" dirty="0">
              <a:solidFill>
                <a:schemeClr val="bg1"/>
              </a:solidFill>
            </a:endParaRPr>
          </a:p>
          <a:p>
            <a:endParaRPr lang="en-US" sz="200" b="1" dirty="0">
              <a:solidFill>
                <a:schemeClr val="bg1"/>
              </a:solidFill>
            </a:endParaRPr>
          </a:p>
          <a:p>
            <a:endParaRPr lang="en-US" sz="200" b="1" dirty="0">
              <a:solidFill>
                <a:schemeClr val="bg1"/>
              </a:solidFill>
            </a:endParaRPr>
          </a:p>
        </p:txBody>
      </p:sp>
      <p:sp>
        <p:nvSpPr>
          <p:cNvPr id="83" name="Rectangle 82">
            <a:extLst>
              <a:ext uri="{FF2B5EF4-FFF2-40B4-BE49-F238E27FC236}">
                <a16:creationId xmlns:a16="http://schemas.microsoft.com/office/drawing/2014/main" id="{B56C423A-89F9-EA4F-AEB4-AFD674CFF17A}"/>
              </a:ext>
            </a:extLst>
          </p:cNvPr>
          <p:cNvSpPr/>
          <p:nvPr/>
        </p:nvSpPr>
        <p:spPr>
          <a:xfrm>
            <a:off x="1908125" y="3082942"/>
            <a:ext cx="998991" cy="292388"/>
          </a:xfrm>
          <a:prstGeom prst="rect">
            <a:avLst/>
          </a:prstGeom>
          <a:noFill/>
        </p:spPr>
        <p:txBody>
          <a:bodyPr wrap="none">
            <a:spAutoFit/>
          </a:bodyPr>
          <a:lstStyle/>
          <a:p>
            <a:pPr marL="285750" indent="-285750">
              <a:buFont typeface="Arial" panose="020B0604020202020204" pitchFamily="34" charset="0"/>
              <a:buChar char="•"/>
            </a:pPr>
            <a:r>
              <a:rPr lang="en-US" sz="1300" dirty="0">
                <a:solidFill>
                  <a:schemeClr val="accent6">
                    <a:lumMod val="75000"/>
                  </a:schemeClr>
                </a:solidFill>
                <a:latin typeface="Tw Cen MT" panose="020B0602020104020603" pitchFamily="34" charset="77"/>
              </a:rPr>
              <a:t>Honesty</a:t>
            </a:r>
          </a:p>
        </p:txBody>
      </p:sp>
      <p:sp>
        <p:nvSpPr>
          <p:cNvPr id="84" name="Rectangle 83">
            <a:extLst>
              <a:ext uri="{FF2B5EF4-FFF2-40B4-BE49-F238E27FC236}">
                <a16:creationId xmlns:a16="http://schemas.microsoft.com/office/drawing/2014/main" id="{8F47DC3A-0F05-7743-9CEF-E2287C845890}"/>
              </a:ext>
            </a:extLst>
          </p:cNvPr>
          <p:cNvSpPr/>
          <p:nvPr/>
        </p:nvSpPr>
        <p:spPr>
          <a:xfrm>
            <a:off x="4417114" y="3035893"/>
            <a:ext cx="2052308" cy="492443"/>
          </a:xfrm>
          <a:prstGeom prst="rect">
            <a:avLst/>
          </a:prstGeom>
          <a:noFill/>
        </p:spPr>
        <p:txBody>
          <a:bodyPr wrap="square">
            <a:spAutoFit/>
          </a:bodyPr>
          <a:lstStyle/>
          <a:p>
            <a:pPr marL="285750" indent="-285750">
              <a:buFont typeface="Arial" panose="020B0604020202020204" pitchFamily="34" charset="0"/>
              <a:buChar char="•"/>
            </a:pPr>
            <a:r>
              <a:rPr lang="en-US" sz="1300" dirty="0">
                <a:solidFill>
                  <a:schemeClr val="accent6">
                    <a:lumMod val="75000"/>
                  </a:schemeClr>
                </a:solidFill>
                <a:latin typeface="Tw Cen MT" panose="020B0602020104020603" pitchFamily="34" charset="77"/>
              </a:rPr>
              <a:t>Working as part of a team</a:t>
            </a:r>
          </a:p>
        </p:txBody>
      </p:sp>
      <p:sp>
        <p:nvSpPr>
          <p:cNvPr id="85" name="Rectangle 84">
            <a:extLst>
              <a:ext uri="{FF2B5EF4-FFF2-40B4-BE49-F238E27FC236}">
                <a16:creationId xmlns:a16="http://schemas.microsoft.com/office/drawing/2014/main" id="{5426EE6D-9AF1-E84D-82CA-95693897777E}"/>
              </a:ext>
            </a:extLst>
          </p:cNvPr>
          <p:cNvSpPr/>
          <p:nvPr/>
        </p:nvSpPr>
        <p:spPr>
          <a:xfrm>
            <a:off x="6946540" y="3017531"/>
            <a:ext cx="1482970" cy="292388"/>
          </a:xfrm>
          <a:prstGeom prst="rect">
            <a:avLst/>
          </a:prstGeom>
          <a:noFill/>
        </p:spPr>
        <p:txBody>
          <a:bodyPr wrap="none">
            <a:spAutoFit/>
          </a:bodyPr>
          <a:lstStyle/>
          <a:p>
            <a:pPr marL="285750" indent="-285750">
              <a:buFont typeface="Arial" panose="020B0604020202020204" pitchFamily="34" charset="0"/>
              <a:buChar char="•"/>
            </a:pPr>
            <a:r>
              <a:rPr lang="en-US" sz="1300" dirty="0">
                <a:solidFill>
                  <a:schemeClr val="accent6">
                    <a:lumMod val="75000"/>
                  </a:schemeClr>
                </a:solidFill>
                <a:latin typeface="Tw Cen MT" panose="020B0602020104020603" pitchFamily="34" charset="77"/>
              </a:rPr>
              <a:t>Ambition/Drive</a:t>
            </a:r>
          </a:p>
        </p:txBody>
      </p:sp>
      <p:sp>
        <p:nvSpPr>
          <p:cNvPr id="86" name="Rectangle 85">
            <a:extLst>
              <a:ext uri="{FF2B5EF4-FFF2-40B4-BE49-F238E27FC236}">
                <a16:creationId xmlns:a16="http://schemas.microsoft.com/office/drawing/2014/main" id="{98FAB042-3F63-D742-BFC6-BA9FDD72D45E}"/>
              </a:ext>
            </a:extLst>
          </p:cNvPr>
          <p:cNvSpPr/>
          <p:nvPr/>
        </p:nvSpPr>
        <p:spPr>
          <a:xfrm>
            <a:off x="1909005" y="3679547"/>
            <a:ext cx="2186817" cy="600164"/>
          </a:xfrm>
          <a:prstGeom prst="rect">
            <a:avLst/>
          </a:prstGeom>
          <a:noFill/>
        </p:spPr>
        <p:txBody>
          <a:bodyPr wrap="none">
            <a:spAutoFit/>
          </a:bodyPr>
          <a:lstStyle/>
          <a:p>
            <a:pPr marL="285750" indent="-285750">
              <a:buFont typeface="Arial" panose="020B0604020202020204" pitchFamily="34" charset="0"/>
              <a:buChar char="•"/>
            </a:pPr>
            <a:r>
              <a:rPr lang="en-US" sz="1100" dirty="0">
                <a:solidFill>
                  <a:schemeClr val="accent5"/>
                </a:solidFill>
                <a:latin typeface="Tw Cen MT" panose="020B0602020104020603" pitchFamily="34" charset="77"/>
              </a:rPr>
              <a:t>Someone who tells the truth </a:t>
            </a:r>
            <a:br>
              <a:rPr lang="en-US" sz="1100" dirty="0">
                <a:solidFill>
                  <a:schemeClr val="accent5"/>
                </a:solidFill>
                <a:latin typeface="Tw Cen MT" panose="020B0602020104020603" pitchFamily="34" charset="77"/>
              </a:rPr>
            </a:br>
            <a:r>
              <a:rPr lang="en-US" sz="1100" dirty="0">
                <a:solidFill>
                  <a:schemeClr val="accent5"/>
                </a:solidFill>
                <a:latin typeface="Tw Cen MT" panose="020B0602020104020603" pitchFamily="34" charset="77"/>
              </a:rPr>
              <a:t>even when I think the</a:t>
            </a:r>
            <a:br>
              <a:rPr lang="en-US" sz="1100" dirty="0">
                <a:solidFill>
                  <a:schemeClr val="accent5"/>
                </a:solidFill>
                <a:latin typeface="Tw Cen MT" panose="020B0602020104020603" pitchFamily="34" charset="77"/>
              </a:rPr>
            </a:br>
            <a:r>
              <a:rPr lang="en-US" sz="1100" dirty="0">
                <a:solidFill>
                  <a:schemeClr val="accent5"/>
                </a:solidFill>
                <a:latin typeface="Tw Cen MT" panose="020B0602020104020603" pitchFamily="34" charset="77"/>
              </a:rPr>
              <a:t> person doesn’t want to hear it</a:t>
            </a:r>
          </a:p>
        </p:txBody>
      </p:sp>
      <p:sp>
        <p:nvSpPr>
          <p:cNvPr id="87" name="Rectangle 86">
            <a:extLst>
              <a:ext uri="{FF2B5EF4-FFF2-40B4-BE49-F238E27FC236}">
                <a16:creationId xmlns:a16="http://schemas.microsoft.com/office/drawing/2014/main" id="{E5819E3D-D274-164A-88CE-B23ED3748E42}"/>
              </a:ext>
            </a:extLst>
          </p:cNvPr>
          <p:cNvSpPr/>
          <p:nvPr/>
        </p:nvSpPr>
        <p:spPr>
          <a:xfrm>
            <a:off x="4422726" y="3642533"/>
            <a:ext cx="1720343" cy="292388"/>
          </a:xfrm>
          <a:prstGeom prst="rect">
            <a:avLst/>
          </a:prstGeom>
          <a:noFill/>
        </p:spPr>
        <p:txBody>
          <a:bodyPr wrap="none">
            <a:spAutoFit/>
          </a:bodyPr>
          <a:lstStyle/>
          <a:p>
            <a:pPr marL="285750" indent="-285750">
              <a:buFont typeface="Arial" panose="020B0604020202020204" pitchFamily="34" charset="0"/>
              <a:buChar char="•"/>
            </a:pPr>
            <a:r>
              <a:rPr lang="en-US" sz="1300" dirty="0">
                <a:solidFill>
                  <a:schemeClr val="accent5"/>
                </a:solidFill>
                <a:latin typeface="Tw Cen MT" panose="020B0602020104020603" pitchFamily="34" charset="77"/>
              </a:rPr>
              <a:t>A great colleague</a:t>
            </a:r>
          </a:p>
        </p:txBody>
      </p:sp>
      <p:sp>
        <p:nvSpPr>
          <p:cNvPr id="88" name="Rectangle 87">
            <a:extLst>
              <a:ext uri="{FF2B5EF4-FFF2-40B4-BE49-F238E27FC236}">
                <a16:creationId xmlns:a16="http://schemas.microsoft.com/office/drawing/2014/main" id="{B478FEE9-482D-6344-B6BB-EB2E813A381B}"/>
              </a:ext>
            </a:extLst>
          </p:cNvPr>
          <p:cNvSpPr/>
          <p:nvPr/>
        </p:nvSpPr>
        <p:spPr>
          <a:xfrm>
            <a:off x="6903604" y="3635907"/>
            <a:ext cx="2092818" cy="492443"/>
          </a:xfrm>
          <a:prstGeom prst="rect">
            <a:avLst/>
          </a:prstGeom>
          <a:noFill/>
        </p:spPr>
        <p:txBody>
          <a:bodyPr wrap="square">
            <a:spAutoFit/>
          </a:bodyPr>
          <a:lstStyle/>
          <a:p>
            <a:pPr marL="285750" indent="-285750">
              <a:buFont typeface="Arial" panose="020B0604020202020204" pitchFamily="34" charset="0"/>
              <a:buChar char="•"/>
            </a:pPr>
            <a:r>
              <a:rPr lang="en-US" sz="1300" dirty="0">
                <a:solidFill>
                  <a:schemeClr val="accent5"/>
                </a:solidFill>
                <a:latin typeface="Tw Cen MT" panose="020B0602020104020603" pitchFamily="34" charset="77"/>
              </a:rPr>
              <a:t>Proactive, productive and self motivated</a:t>
            </a:r>
          </a:p>
        </p:txBody>
      </p:sp>
      <p:sp>
        <p:nvSpPr>
          <p:cNvPr id="59" name="Rectangle 58">
            <a:extLst>
              <a:ext uri="{FF2B5EF4-FFF2-40B4-BE49-F238E27FC236}">
                <a16:creationId xmlns:a16="http://schemas.microsoft.com/office/drawing/2014/main" id="{E15D5ACA-632B-394F-A4FB-E5EFD7B97E5A}"/>
              </a:ext>
            </a:extLst>
          </p:cNvPr>
          <p:cNvSpPr/>
          <p:nvPr/>
        </p:nvSpPr>
        <p:spPr>
          <a:xfrm>
            <a:off x="54654" y="3578743"/>
            <a:ext cx="1702099" cy="646331"/>
          </a:xfrm>
          <a:prstGeom prst="rect">
            <a:avLst/>
          </a:prstGeom>
          <a:solidFill>
            <a:schemeClr val="accent5"/>
          </a:solidFill>
        </p:spPr>
        <p:txBody>
          <a:bodyPr wrap="square">
            <a:spAutoFit/>
          </a:bodyPr>
          <a:lstStyle/>
          <a:p>
            <a:r>
              <a:rPr lang="en-US" sz="1200" b="1" dirty="0">
                <a:solidFill>
                  <a:schemeClr val="bg1"/>
                </a:solidFill>
              </a:rPr>
              <a:t>(Establish Your Rep.) What do you want to be known for?</a:t>
            </a:r>
          </a:p>
        </p:txBody>
      </p:sp>
      <p:grpSp>
        <p:nvGrpSpPr>
          <p:cNvPr id="24" name="Group 23">
            <a:extLst>
              <a:ext uri="{FF2B5EF4-FFF2-40B4-BE49-F238E27FC236}">
                <a16:creationId xmlns:a16="http://schemas.microsoft.com/office/drawing/2014/main" id="{61945C68-338B-8E4D-9374-C878043441DC}"/>
              </a:ext>
            </a:extLst>
          </p:cNvPr>
          <p:cNvGrpSpPr/>
          <p:nvPr/>
        </p:nvGrpSpPr>
        <p:grpSpPr>
          <a:xfrm>
            <a:off x="1901847" y="3503380"/>
            <a:ext cx="6905268" cy="1737884"/>
            <a:chOff x="832325" y="3503380"/>
            <a:chExt cx="6637507" cy="1737884"/>
          </a:xfrm>
        </p:grpSpPr>
        <p:cxnSp>
          <p:nvCxnSpPr>
            <p:cNvPr id="68" name="Straight Connector 67">
              <a:extLst>
                <a:ext uri="{FF2B5EF4-FFF2-40B4-BE49-F238E27FC236}">
                  <a16:creationId xmlns:a16="http://schemas.microsoft.com/office/drawing/2014/main" id="{1F2FC277-E288-9C43-8785-DE9CA27F786C}"/>
                </a:ext>
              </a:extLst>
            </p:cNvPr>
            <p:cNvCxnSpPr/>
            <p:nvPr/>
          </p:nvCxnSpPr>
          <p:spPr>
            <a:xfrm flipH="1">
              <a:off x="3152287" y="3512827"/>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C1173DF-E3B5-F745-B2AA-68698DDE5FD5}"/>
                </a:ext>
              </a:extLst>
            </p:cNvPr>
            <p:cNvCxnSpPr/>
            <p:nvPr/>
          </p:nvCxnSpPr>
          <p:spPr>
            <a:xfrm flipH="1">
              <a:off x="3152288" y="4243303"/>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AC5D5CF-9147-794C-BD8F-15A653313A90}"/>
                </a:ext>
              </a:extLst>
            </p:cNvPr>
            <p:cNvCxnSpPr/>
            <p:nvPr/>
          </p:nvCxnSpPr>
          <p:spPr>
            <a:xfrm flipH="1">
              <a:off x="3124531" y="5241084"/>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4CA53E3-8AC5-8B4A-805F-3EDA97AD4159}"/>
                </a:ext>
              </a:extLst>
            </p:cNvPr>
            <p:cNvCxnSpPr/>
            <p:nvPr/>
          </p:nvCxnSpPr>
          <p:spPr>
            <a:xfrm flipH="1">
              <a:off x="841577" y="3512063"/>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A41788B-EAB6-AB4A-B43C-7459D2084F2D}"/>
                </a:ext>
              </a:extLst>
            </p:cNvPr>
            <p:cNvCxnSpPr/>
            <p:nvPr/>
          </p:nvCxnSpPr>
          <p:spPr>
            <a:xfrm flipH="1">
              <a:off x="841577" y="4243303"/>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18004B2-2599-5044-883C-B05F499D4351}"/>
                </a:ext>
              </a:extLst>
            </p:cNvPr>
            <p:cNvCxnSpPr/>
            <p:nvPr/>
          </p:nvCxnSpPr>
          <p:spPr>
            <a:xfrm flipH="1">
              <a:off x="832325" y="5241084"/>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A26999-C591-F843-9252-8CF376297335}"/>
                </a:ext>
              </a:extLst>
            </p:cNvPr>
            <p:cNvCxnSpPr/>
            <p:nvPr/>
          </p:nvCxnSpPr>
          <p:spPr>
            <a:xfrm flipH="1">
              <a:off x="5458164" y="3503380"/>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6168AE2-934D-4A42-BA5D-A2912010111D}"/>
                </a:ext>
              </a:extLst>
            </p:cNvPr>
            <p:cNvCxnSpPr/>
            <p:nvPr/>
          </p:nvCxnSpPr>
          <p:spPr>
            <a:xfrm flipH="1">
              <a:off x="5458165" y="4233858"/>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6DCC888-3FD7-784D-A021-D65B39FF0323}"/>
                </a:ext>
              </a:extLst>
            </p:cNvPr>
            <p:cNvCxnSpPr/>
            <p:nvPr/>
          </p:nvCxnSpPr>
          <p:spPr>
            <a:xfrm flipH="1">
              <a:off x="5458164" y="5241264"/>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E45D9D8E-A87C-D842-BE2A-DFE6C15A4D0A}"/>
              </a:ext>
            </a:extLst>
          </p:cNvPr>
          <p:cNvSpPr/>
          <p:nvPr/>
        </p:nvSpPr>
        <p:spPr>
          <a:xfrm>
            <a:off x="1878290" y="4390118"/>
            <a:ext cx="2408232" cy="830997"/>
          </a:xfrm>
          <a:prstGeom prst="rect">
            <a:avLst/>
          </a:prstGeom>
          <a:noFill/>
        </p:spPr>
        <p:txBody>
          <a:bodyPr wrap="square">
            <a:spAutoFit/>
          </a:bodyPr>
          <a:lstStyle/>
          <a:p>
            <a:pPr marL="171450" indent="-171450">
              <a:buFont typeface="Arial" panose="020B0604020202020204" pitchFamily="34" charset="0"/>
              <a:buChar char="•"/>
            </a:pPr>
            <a:r>
              <a:rPr lang="en-US" sz="1200" dirty="0">
                <a:solidFill>
                  <a:schemeClr val="accent1">
                    <a:lumMod val="75000"/>
                    <a:lumOff val="25000"/>
                  </a:schemeClr>
                </a:solidFill>
                <a:latin typeface="Tw Cen MT" panose="020B0602020104020603" pitchFamily="34" charset="77"/>
              </a:rPr>
              <a:t>When in 1:1 – consider what my boss needs to know, not just what they want to hear.</a:t>
            </a:r>
          </a:p>
          <a:p>
            <a:pPr marL="171450" indent="-171450">
              <a:buFont typeface="Arial" panose="020B0604020202020204" pitchFamily="34" charset="0"/>
              <a:buChar char="•"/>
            </a:pPr>
            <a:r>
              <a:rPr lang="en-US" sz="1200" dirty="0">
                <a:solidFill>
                  <a:schemeClr val="accent1">
                    <a:lumMod val="75000"/>
                    <a:lumOff val="25000"/>
                  </a:schemeClr>
                </a:solidFill>
                <a:latin typeface="Tw Cen MT" panose="020B0602020104020603" pitchFamily="34" charset="77"/>
              </a:rPr>
              <a:t>Note when I try to sugarcoat.</a:t>
            </a:r>
          </a:p>
        </p:txBody>
      </p:sp>
      <p:sp>
        <p:nvSpPr>
          <p:cNvPr id="62" name="Rectangle 61">
            <a:extLst>
              <a:ext uri="{FF2B5EF4-FFF2-40B4-BE49-F238E27FC236}">
                <a16:creationId xmlns:a16="http://schemas.microsoft.com/office/drawing/2014/main" id="{48889098-4AFD-4A42-9598-C46901468896}"/>
              </a:ext>
            </a:extLst>
          </p:cNvPr>
          <p:cNvSpPr/>
          <p:nvPr/>
        </p:nvSpPr>
        <p:spPr>
          <a:xfrm>
            <a:off x="6848950" y="4360287"/>
            <a:ext cx="2240396" cy="1172116"/>
          </a:xfrm>
          <a:prstGeom prst="rect">
            <a:avLst/>
          </a:prstGeom>
          <a:noFill/>
        </p:spPr>
        <p:txBody>
          <a:bodyPr wrap="square">
            <a:spAutoFit/>
          </a:bodyPr>
          <a:lstStyle/>
          <a:p>
            <a:pPr marL="171450" indent="-171450">
              <a:spcBef>
                <a:spcPts val="500"/>
              </a:spcBef>
              <a:buFont typeface="Arial" panose="020B0604020202020204" pitchFamily="34" charset="0"/>
              <a:buChar char="•"/>
            </a:pPr>
            <a:r>
              <a:rPr lang="en-US" sz="1100" dirty="0">
                <a:solidFill>
                  <a:schemeClr val="accent1">
                    <a:lumMod val="75000"/>
                    <a:lumOff val="25000"/>
                  </a:schemeClr>
                </a:solidFill>
                <a:latin typeface="Tw Cen MT" panose="020B0602020104020603" pitchFamily="34" charset="77"/>
              </a:rPr>
              <a:t>Send weekly emails to my boss updating them on what I have done, am doing and my questions. </a:t>
            </a:r>
          </a:p>
          <a:p>
            <a:pPr marL="171450" indent="-171450">
              <a:buFont typeface="Arial" panose="020B0604020202020204" pitchFamily="34" charset="0"/>
              <a:buChar char="•"/>
            </a:pPr>
            <a:r>
              <a:rPr lang="en-US" sz="1100" dirty="0">
                <a:solidFill>
                  <a:schemeClr val="accent1">
                    <a:lumMod val="75000"/>
                    <a:lumOff val="25000"/>
                  </a:schemeClr>
                </a:solidFill>
                <a:latin typeface="Tw Cen MT" panose="020B0602020104020603" pitchFamily="34" charset="77"/>
              </a:rPr>
              <a:t>Always meet deadlines.</a:t>
            </a:r>
          </a:p>
          <a:p>
            <a:pPr marL="171450" indent="-171450">
              <a:spcBef>
                <a:spcPts val="500"/>
              </a:spcBef>
              <a:buFont typeface="Arial" panose="020B0604020202020204" pitchFamily="34" charset="0"/>
              <a:buChar char="•"/>
            </a:pPr>
            <a:endParaRPr lang="en-US" sz="1100" dirty="0">
              <a:solidFill>
                <a:schemeClr val="accent1">
                  <a:lumMod val="75000"/>
                  <a:lumOff val="25000"/>
                </a:schemeClr>
              </a:solidFill>
              <a:latin typeface="Tw Cen MT" panose="020B0602020104020603" pitchFamily="34" charset="77"/>
            </a:endParaRPr>
          </a:p>
        </p:txBody>
      </p:sp>
      <p:sp>
        <p:nvSpPr>
          <p:cNvPr id="64" name="Rectangle 63">
            <a:extLst>
              <a:ext uri="{FF2B5EF4-FFF2-40B4-BE49-F238E27FC236}">
                <a16:creationId xmlns:a16="http://schemas.microsoft.com/office/drawing/2014/main" id="{20F7D5F8-2CD1-CA45-8A82-C9E2714E81E7}"/>
              </a:ext>
            </a:extLst>
          </p:cNvPr>
          <p:cNvSpPr/>
          <p:nvPr/>
        </p:nvSpPr>
        <p:spPr>
          <a:xfrm>
            <a:off x="4417114" y="4285656"/>
            <a:ext cx="2240396" cy="1015663"/>
          </a:xfrm>
          <a:prstGeom prst="rect">
            <a:avLst/>
          </a:prstGeom>
          <a:noFill/>
        </p:spPr>
        <p:txBody>
          <a:bodyPr wrap="square">
            <a:spAutoFit/>
          </a:bodyPr>
          <a:lstStyle/>
          <a:p>
            <a:pPr marL="171450" indent="-171450">
              <a:buFont typeface="Arial" panose="020B0604020202020204" pitchFamily="34" charset="0"/>
              <a:buChar char="•"/>
            </a:pPr>
            <a:r>
              <a:rPr lang="en-US" sz="1100" dirty="0">
                <a:solidFill>
                  <a:schemeClr val="accent1">
                    <a:lumMod val="75000"/>
                    <a:lumOff val="25000"/>
                  </a:schemeClr>
                </a:solidFill>
                <a:latin typeface="Tw Cen MT" panose="020B0602020104020603" pitchFamily="34" charset="77"/>
              </a:rPr>
              <a:t>Learn people’s names</a:t>
            </a:r>
            <a:r>
              <a:rPr lang="en-US" sz="1200" dirty="0">
                <a:solidFill>
                  <a:schemeClr val="accent1">
                    <a:lumMod val="75000"/>
                    <a:lumOff val="25000"/>
                  </a:schemeClr>
                </a:solidFill>
                <a:latin typeface="Tw Cen MT" panose="020B0602020104020603" pitchFamily="34" charset="77"/>
              </a:rPr>
              <a:t>.</a:t>
            </a:r>
          </a:p>
          <a:p>
            <a:pPr marL="171450" indent="-171450">
              <a:buFont typeface="Arial" panose="020B0604020202020204" pitchFamily="34" charset="0"/>
              <a:buChar char="•"/>
            </a:pPr>
            <a:r>
              <a:rPr lang="en-US" sz="1200" dirty="0">
                <a:solidFill>
                  <a:schemeClr val="accent1">
                    <a:lumMod val="75000"/>
                    <a:lumOff val="25000"/>
                  </a:schemeClr>
                </a:solidFill>
                <a:latin typeface="Tw Cen MT" panose="020B0602020104020603" pitchFamily="34" charset="77"/>
              </a:rPr>
              <a:t>Show interest in what they are working on.</a:t>
            </a:r>
          </a:p>
          <a:p>
            <a:pPr marL="171450" indent="-171450">
              <a:buFont typeface="Arial" panose="020B0604020202020204" pitchFamily="34" charset="0"/>
              <a:buChar char="•"/>
            </a:pPr>
            <a:r>
              <a:rPr lang="en-US" sz="1200" dirty="0">
                <a:solidFill>
                  <a:schemeClr val="accent1">
                    <a:lumMod val="75000"/>
                    <a:lumOff val="25000"/>
                  </a:schemeClr>
                </a:solidFill>
                <a:latin typeface="Tw Cen MT" panose="020B0602020104020603" pitchFamily="34" charset="77"/>
              </a:rPr>
              <a:t>Recognize achievement</a:t>
            </a:r>
          </a:p>
          <a:p>
            <a:pPr marL="171450" indent="-171450">
              <a:buFont typeface="Arial" panose="020B0604020202020204" pitchFamily="34" charset="0"/>
              <a:buChar char="•"/>
            </a:pPr>
            <a:r>
              <a:rPr lang="en-US" sz="1200" dirty="0">
                <a:solidFill>
                  <a:schemeClr val="accent1">
                    <a:lumMod val="75000"/>
                    <a:lumOff val="25000"/>
                  </a:schemeClr>
                </a:solidFill>
                <a:latin typeface="Tw Cen MT" panose="020B0602020104020603" pitchFamily="34" charset="77"/>
              </a:rPr>
              <a:t>Offer to help when I can.</a:t>
            </a:r>
          </a:p>
        </p:txBody>
      </p:sp>
      <p:sp>
        <p:nvSpPr>
          <p:cNvPr id="40" name="Rectangle 39">
            <a:extLst>
              <a:ext uri="{FF2B5EF4-FFF2-40B4-BE49-F238E27FC236}">
                <a16:creationId xmlns:a16="http://schemas.microsoft.com/office/drawing/2014/main" id="{1BBAE812-1E5C-074E-A408-0D5EF06FC187}"/>
              </a:ext>
            </a:extLst>
          </p:cNvPr>
          <p:cNvSpPr/>
          <p:nvPr/>
        </p:nvSpPr>
        <p:spPr>
          <a:xfrm>
            <a:off x="63526" y="4351884"/>
            <a:ext cx="1717538" cy="892552"/>
          </a:xfrm>
          <a:prstGeom prst="rect">
            <a:avLst/>
          </a:prstGeom>
          <a:solidFill>
            <a:schemeClr val="accent2"/>
          </a:solidFill>
        </p:spPr>
        <p:txBody>
          <a:bodyPr wrap="square">
            <a:spAutoFit/>
          </a:bodyPr>
          <a:lstStyle/>
          <a:p>
            <a:endParaRPr lang="en-US" sz="1200" b="1" dirty="0">
              <a:solidFill>
                <a:schemeClr val="bg1"/>
              </a:solidFill>
            </a:endParaRPr>
          </a:p>
          <a:p>
            <a:r>
              <a:rPr lang="en-US" sz="1200" b="1" dirty="0">
                <a:solidFill>
                  <a:schemeClr val="bg1"/>
                </a:solidFill>
              </a:rPr>
              <a:t>How will you demonstrate that? </a:t>
            </a:r>
            <a:endParaRPr lang="en-US" sz="1000" b="1" dirty="0">
              <a:solidFill>
                <a:schemeClr val="bg1"/>
              </a:solidFill>
            </a:endParaRPr>
          </a:p>
          <a:p>
            <a:endParaRPr lang="en-US" sz="1000" b="1" dirty="0">
              <a:solidFill>
                <a:schemeClr val="bg1"/>
              </a:solidFill>
            </a:endParaRPr>
          </a:p>
          <a:p>
            <a:endParaRPr lang="en-US" sz="200" b="1" dirty="0">
              <a:solidFill>
                <a:schemeClr val="bg1"/>
              </a:solidFill>
            </a:endParaRPr>
          </a:p>
          <a:p>
            <a:endParaRPr lang="en-US" sz="200" b="1" dirty="0">
              <a:solidFill>
                <a:schemeClr val="bg1"/>
              </a:solidFill>
            </a:endParaRPr>
          </a:p>
          <a:p>
            <a:endParaRPr lang="en-US" sz="200" b="1" dirty="0">
              <a:solidFill>
                <a:schemeClr val="bg1"/>
              </a:solidFill>
            </a:endParaRPr>
          </a:p>
        </p:txBody>
      </p:sp>
      <p:sp>
        <p:nvSpPr>
          <p:cNvPr id="4" name="TextBox 3">
            <a:extLst>
              <a:ext uri="{FF2B5EF4-FFF2-40B4-BE49-F238E27FC236}">
                <a16:creationId xmlns:a16="http://schemas.microsoft.com/office/drawing/2014/main" id="{0155BA86-A892-7C4A-B1DE-1D0698A4B06D}"/>
              </a:ext>
            </a:extLst>
          </p:cNvPr>
          <p:cNvSpPr txBox="1"/>
          <p:nvPr/>
        </p:nvSpPr>
        <p:spPr bwMode="auto">
          <a:xfrm>
            <a:off x="2826544" y="2756211"/>
            <a:ext cx="723596" cy="246221"/>
          </a:xfrm>
          <a:prstGeom prst="rect">
            <a:avLst/>
          </a:prstGeom>
          <a:noFill/>
          <a:ln w="19050" algn="ctr">
            <a:noFill/>
            <a:miter lim="800000"/>
            <a:headEnd/>
            <a:tailEnd/>
          </a:ln>
        </p:spPr>
        <p:txBody>
          <a:bodyPr wrap="square" lIns="0" tIns="0" rIns="0" bIns="0" rtlCol="0">
            <a:spAutoFit/>
          </a:bodyPr>
          <a:lstStyle/>
          <a:p>
            <a:r>
              <a:rPr lang="en-US" sz="1600" b="1" dirty="0"/>
              <a:t>1</a:t>
            </a:r>
          </a:p>
        </p:txBody>
      </p:sp>
      <p:sp>
        <p:nvSpPr>
          <p:cNvPr id="45" name="TextBox 44">
            <a:extLst>
              <a:ext uri="{FF2B5EF4-FFF2-40B4-BE49-F238E27FC236}">
                <a16:creationId xmlns:a16="http://schemas.microsoft.com/office/drawing/2014/main" id="{14699415-53B3-2E45-8090-1968026BA328}"/>
              </a:ext>
            </a:extLst>
          </p:cNvPr>
          <p:cNvSpPr txBox="1"/>
          <p:nvPr/>
        </p:nvSpPr>
        <p:spPr bwMode="auto">
          <a:xfrm>
            <a:off x="5355970" y="2772207"/>
            <a:ext cx="723596" cy="246221"/>
          </a:xfrm>
          <a:prstGeom prst="rect">
            <a:avLst/>
          </a:prstGeom>
          <a:noFill/>
          <a:ln w="19050" algn="ctr">
            <a:noFill/>
            <a:miter lim="800000"/>
            <a:headEnd/>
            <a:tailEnd/>
          </a:ln>
        </p:spPr>
        <p:txBody>
          <a:bodyPr wrap="square" lIns="0" tIns="0" rIns="0" bIns="0" rtlCol="0">
            <a:spAutoFit/>
          </a:bodyPr>
          <a:lstStyle/>
          <a:p>
            <a:r>
              <a:rPr lang="en-US" sz="1600" b="1" dirty="0"/>
              <a:t>2</a:t>
            </a:r>
          </a:p>
        </p:txBody>
      </p:sp>
      <p:sp>
        <p:nvSpPr>
          <p:cNvPr id="46" name="TextBox 45">
            <a:extLst>
              <a:ext uri="{FF2B5EF4-FFF2-40B4-BE49-F238E27FC236}">
                <a16:creationId xmlns:a16="http://schemas.microsoft.com/office/drawing/2014/main" id="{52186BA2-ED4C-0547-A59F-015665891D7C}"/>
              </a:ext>
            </a:extLst>
          </p:cNvPr>
          <p:cNvSpPr txBox="1"/>
          <p:nvPr/>
        </p:nvSpPr>
        <p:spPr bwMode="auto">
          <a:xfrm>
            <a:off x="7662626" y="2773773"/>
            <a:ext cx="723596" cy="246221"/>
          </a:xfrm>
          <a:prstGeom prst="rect">
            <a:avLst/>
          </a:prstGeom>
          <a:noFill/>
          <a:ln w="19050" algn="ctr">
            <a:noFill/>
            <a:miter lim="800000"/>
            <a:headEnd/>
            <a:tailEnd/>
          </a:ln>
        </p:spPr>
        <p:txBody>
          <a:bodyPr wrap="square" lIns="0" tIns="0" rIns="0" bIns="0" rtlCol="0">
            <a:spAutoFit/>
          </a:bodyPr>
          <a:lstStyle/>
          <a:p>
            <a:r>
              <a:rPr lang="en-US" sz="1600" b="1" dirty="0"/>
              <a:t>3</a:t>
            </a:r>
          </a:p>
        </p:txBody>
      </p:sp>
      <p:sp>
        <p:nvSpPr>
          <p:cNvPr id="8" name="Rectangle 7">
            <a:extLst>
              <a:ext uri="{FF2B5EF4-FFF2-40B4-BE49-F238E27FC236}">
                <a16:creationId xmlns:a16="http://schemas.microsoft.com/office/drawing/2014/main" id="{6BE0F254-9308-A049-9694-71A88609591D}"/>
              </a:ext>
            </a:extLst>
          </p:cNvPr>
          <p:cNvSpPr/>
          <p:nvPr/>
        </p:nvSpPr>
        <p:spPr bwMode="auto">
          <a:xfrm>
            <a:off x="2770503" y="78697"/>
            <a:ext cx="6334282" cy="2632749"/>
          </a:xfrm>
          <a:prstGeom prst="rect">
            <a:avLst/>
          </a:prstGeom>
          <a:no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51" name="Picture 50" descr="A group of people posing for a photo&#10;&#10;Description automatically generated">
            <a:extLst>
              <a:ext uri="{FF2B5EF4-FFF2-40B4-BE49-F238E27FC236}">
                <a16:creationId xmlns:a16="http://schemas.microsoft.com/office/drawing/2014/main" id="{B0528E9F-1F68-8540-A4A6-DD9C27889A06}"/>
              </a:ext>
            </a:extLst>
          </p:cNvPr>
          <p:cNvPicPr>
            <a:picLocks noChangeAspect="1"/>
          </p:cNvPicPr>
          <p:nvPr/>
        </p:nvPicPr>
        <p:blipFill>
          <a:blip r:embed="rId4"/>
          <a:stretch>
            <a:fillRect/>
          </a:stretch>
        </p:blipFill>
        <p:spPr>
          <a:xfrm>
            <a:off x="5199830" y="81017"/>
            <a:ext cx="3898036" cy="2614932"/>
          </a:xfrm>
          <a:prstGeom prst="rect">
            <a:avLst/>
          </a:prstGeom>
          <a:ln>
            <a:noFill/>
          </a:ln>
        </p:spPr>
      </p:pic>
      <p:sp>
        <p:nvSpPr>
          <p:cNvPr id="5" name="TextBox 4">
            <a:extLst>
              <a:ext uri="{FF2B5EF4-FFF2-40B4-BE49-F238E27FC236}">
                <a16:creationId xmlns:a16="http://schemas.microsoft.com/office/drawing/2014/main" id="{1B4F78B4-74C6-0844-9A90-8DC8FF1E0B43}"/>
              </a:ext>
            </a:extLst>
          </p:cNvPr>
          <p:cNvSpPr txBox="1"/>
          <p:nvPr/>
        </p:nvSpPr>
        <p:spPr bwMode="auto">
          <a:xfrm>
            <a:off x="2868079" y="261156"/>
            <a:ext cx="1836001" cy="2462213"/>
          </a:xfrm>
          <a:prstGeom prst="rect">
            <a:avLst/>
          </a:prstGeom>
          <a:noFill/>
          <a:ln w="19050" algn="ctr">
            <a:noFill/>
            <a:miter lim="800000"/>
            <a:headEnd/>
            <a:tailEnd/>
          </a:ln>
        </p:spPr>
        <p:txBody>
          <a:bodyPr wrap="square" lIns="0" tIns="0" rIns="0" bIns="0" rtlCol="0">
            <a:spAutoFit/>
          </a:bodyPr>
          <a:lstStyle/>
          <a:p>
            <a:r>
              <a:rPr lang="en-US" sz="2000" dirty="0"/>
              <a:t>You don’t have to do everything – just do your thing - Engaging with integrity helps when you are navigating new environments </a:t>
            </a:r>
          </a:p>
        </p:txBody>
      </p:sp>
    </p:spTree>
    <p:extLst>
      <p:ext uri="{BB962C8B-B14F-4D97-AF65-F5344CB8AC3E}">
        <p14:creationId xmlns:p14="http://schemas.microsoft.com/office/powerpoint/2010/main" val="1241319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P spid="3" grpId="0" animBg="1"/>
      <p:bldP spid="9" grpId="0" animBg="1"/>
      <p:bldP spid="83" grpId="0"/>
      <p:bldP spid="84" grpId="0"/>
      <p:bldP spid="85" grpId="0"/>
      <p:bldP spid="86" grpId="0"/>
      <p:bldP spid="87" grpId="0"/>
      <p:bldP spid="88" grpId="0"/>
      <p:bldP spid="59" grpId="0" animBg="1"/>
      <p:bldP spid="61" grpId="0"/>
      <p:bldP spid="62" grpId="0"/>
      <p:bldP spid="64" grpId="0"/>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813205A-68EC-9D44-9F96-6EF8B329500D}"/>
              </a:ext>
            </a:extLst>
          </p:cNvPr>
          <p:cNvSpPr/>
          <p:nvPr/>
        </p:nvSpPr>
        <p:spPr bwMode="auto">
          <a:xfrm>
            <a:off x="1920846" y="3069306"/>
            <a:ext cx="7135316" cy="441399"/>
          </a:xfrm>
          <a:prstGeom prst="rect">
            <a:avLst/>
          </a:prstGeom>
          <a:solidFill>
            <a:schemeClr val="accent6">
              <a:lumMod val="20000"/>
              <a:lumOff val="8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Tw Cen MT" panose="020B0602020104020603" pitchFamily="34" charset="77"/>
            </a:endParaRPr>
          </a:p>
        </p:txBody>
      </p:sp>
      <p:sp>
        <p:nvSpPr>
          <p:cNvPr id="42" name="Rectangle 41">
            <a:extLst>
              <a:ext uri="{FF2B5EF4-FFF2-40B4-BE49-F238E27FC236}">
                <a16:creationId xmlns:a16="http://schemas.microsoft.com/office/drawing/2014/main" id="{60D8EBB4-19FE-C94F-B8C9-5D934876E21B}"/>
              </a:ext>
            </a:extLst>
          </p:cNvPr>
          <p:cNvSpPr/>
          <p:nvPr/>
        </p:nvSpPr>
        <p:spPr bwMode="auto">
          <a:xfrm>
            <a:off x="1911474" y="3603981"/>
            <a:ext cx="7144688" cy="664271"/>
          </a:xfrm>
          <a:prstGeom prst="rect">
            <a:avLst/>
          </a:prstGeom>
          <a:solidFill>
            <a:schemeClr val="accent5">
              <a:lumMod val="20000"/>
              <a:lumOff val="8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Tw Cen MT" panose="020B0602020104020603" pitchFamily="34" charset="77"/>
            </a:endParaRPr>
          </a:p>
        </p:txBody>
      </p:sp>
      <p:sp>
        <p:nvSpPr>
          <p:cNvPr id="3" name="Rectangle 2">
            <a:extLst>
              <a:ext uri="{FF2B5EF4-FFF2-40B4-BE49-F238E27FC236}">
                <a16:creationId xmlns:a16="http://schemas.microsoft.com/office/drawing/2014/main" id="{089D9425-71EA-F040-83EF-040E032B1884}"/>
              </a:ext>
            </a:extLst>
          </p:cNvPr>
          <p:cNvSpPr/>
          <p:nvPr/>
        </p:nvSpPr>
        <p:spPr bwMode="auto">
          <a:xfrm>
            <a:off x="1911474" y="4360191"/>
            <a:ext cx="7144688" cy="880893"/>
          </a:xfrm>
          <a:prstGeom prst="rect">
            <a:avLst/>
          </a:prstGeom>
          <a:solidFill>
            <a:schemeClr val="accent2">
              <a:lumMod val="20000"/>
              <a:lumOff val="80000"/>
            </a:schemeClr>
          </a:solidFill>
          <a:ln w="19050" algn="ctr">
            <a:noFill/>
            <a:miter lim="800000"/>
            <a:headEnd/>
            <a:tailEnd/>
          </a:ln>
        </p:spPr>
        <p:txBody>
          <a:bodyPr wrap="none" rtlCol="0" anchor="ctr"/>
          <a:lstStyle/>
          <a:p>
            <a:pPr marL="285750" indent="-285750" algn="ctr">
              <a:lnSpc>
                <a:spcPct val="90000"/>
              </a:lnSpc>
              <a:buFont typeface="Arial" panose="020B0604020202020204" pitchFamily="34" charset="0"/>
              <a:buChar char="•"/>
            </a:pPr>
            <a:endParaRPr lang="en-US" sz="1600" b="1" dirty="0" err="1">
              <a:solidFill>
                <a:schemeClr val="bg1"/>
              </a:solidFill>
              <a:latin typeface="Tw Cen MT" panose="020B0602020104020603" pitchFamily="34" charset="77"/>
            </a:endParaRPr>
          </a:p>
        </p:txBody>
      </p:sp>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sp>
        <p:nvSpPr>
          <p:cNvPr id="19" name="Rectangle 18">
            <a:extLst>
              <a:ext uri="{FF2B5EF4-FFF2-40B4-BE49-F238E27FC236}">
                <a16:creationId xmlns:a16="http://schemas.microsoft.com/office/drawing/2014/main" id="{5F5168B1-86C6-BC40-80D4-65E12F6D9956}"/>
              </a:ext>
            </a:extLst>
          </p:cNvPr>
          <p:cNvSpPr/>
          <p:nvPr/>
        </p:nvSpPr>
        <p:spPr>
          <a:xfrm>
            <a:off x="811434" y="2318389"/>
            <a:ext cx="2843288" cy="369332"/>
          </a:xfrm>
          <a:prstGeom prst="rect">
            <a:avLst/>
          </a:prstGeom>
        </p:spPr>
        <p:txBody>
          <a:bodyPr wrap="square">
            <a:spAutoFit/>
          </a:bodyPr>
          <a:lstStyle/>
          <a:p>
            <a:r>
              <a:rPr lang="en-US" dirty="0">
                <a:solidFill>
                  <a:schemeClr val="accent1">
                    <a:lumMod val="50000"/>
                    <a:lumOff val="50000"/>
                  </a:schemeClr>
                </a:solidFill>
                <a:latin typeface="Helvetica Neue Light"/>
                <a:cs typeface="Helvetica Neue Light"/>
              </a:rPr>
              <a:t>Your Environment</a:t>
            </a:r>
            <a:endParaRPr lang="en-US" dirty="0">
              <a:solidFill>
                <a:schemeClr val="accent1">
                  <a:lumMod val="50000"/>
                  <a:lumOff val="50000"/>
                </a:schemeClr>
              </a:solidFill>
            </a:endParaRPr>
          </a:p>
        </p:txBody>
      </p:sp>
      <p:grpSp>
        <p:nvGrpSpPr>
          <p:cNvPr id="2" name="Group 1">
            <a:extLst>
              <a:ext uri="{FF2B5EF4-FFF2-40B4-BE49-F238E27FC236}">
                <a16:creationId xmlns:a16="http://schemas.microsoft.com/office/drawing/2014/main" id="{962AC8D9-772E-A445-B9A3-A3A1FC85620E}"/>
              </a:ext>
            </a:extLst>
          </p:cNvPr>
          <p:cNvGrpSpPr/>
          <p:nvPr/>
        </p:nvGrpSpPr>
        <p:grpSpPr>
          <a:xfrm>
            <a:off x="-177091" y="-194712"/>
            <a:ext cx="3738825" cy="2967996"/>
            <a:chOff x="3183624" y="749081"/>
            <a:chExt cx="3738825" cy="2967996"/>
          </a:xfrm>
        </p:grpSpPr>
        <p:grpSp>
          <p:nvGrpSpPr>
            <p:cNvPr id="16" name="Group 15">
              <a:extLst>
                <a:ext uri="{FF2B5EF4-FFF2-40B4-BE49-F238E27FC236}">
                  <a16:creationId xmlns:a16="http://schemas.microsoft.com/office/drawing/2014/main" id="{6894A2CF-D4AD-0147-91B6-98D8F49543C0}"/>
                </a:ext>
              </a:extLst>
            </p:cNvPr>
            <p:cNvGrpSpPr/>
            <p:nvPr/>
          </p:nvGrpSpPr>
          <p:grpSpPr>
            <a:xfrm>
              <a:off x="5538764" y="749081"/>
              <a:ext cx="597605" cy="2427287"/>
              <a:chOff x="5538764" y="756455"/>
              <a:chExt cx="597605" cy="2427287"/>
            </a:xfrm>
          </p:grpSpPr>
          <p:sp>
            <p:nvSpPr>
              <p:cNvPr id="17" name="Rectangle 16">
                <a:extLst>
                  <a:ext uri="{FF2B5EF4-FFF2-40B4-BE49-F238E27FC236}">
                    <a16:creationId xmlns:a16="http://schemas.microsoft.com/office/drawing/2014/main" id="{871CB994-B4C3-5644-A955-A21898D6469D}"/>
                  </a:ext>
                </a:extLst>
              </p:cNvPr>
              <p:cNvSpPr/>
              <p:nvPr/>
            </p:nvSpPr>
            <p:spPr bwMode="auto">
              <a:xfrm rot="5400000">
                <a:off x="4684251" y="1803716"/>
                <a:ext cx="2234539" cy="525513"/>
              </a:xfrm>
              <a:prstGeom prst="rect">
                <a:avLst/>
              </a:prstGeom>
              <a:solidFill>
                <a:schemeClr val="tx1">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1" name="Rectangle 20">
                <a:extLst>
                  <a:ext uri="{FF2B5EF4-FFF2-40B4-BE49-F238E27FC236}">
                    <a16:creationId xmlns:a16="http://schemas.microsoft.com/office/drawing/2014/main" id="{0ACFCD1E-73E9-AC41-B220-AB027D3BF2B3}"/>
                  </a:ext>
                </a:extLst>
              </p:cNvPr>
              <p:cNvSpPr/>
              <p:nvPr/>
            </p:nvSpPr>
            <p:spPr>
              <a:xfrm>
                <a:off x="5674704" y="756455"/>
                <a:ext cx="461665" cy="1389435"/>
              </a:xfrm>
              <a:prstGeom prst="rect">
                <a:avLst/>
              </a:prstGeom>
            </p:spPr>
            <p:txBody>
              <a:bodyPr vert="vert270" wrap="square">
                <a:spAutoFit/>
              </a:bodyPr>
              <a:lstStyle/>
              <a:p>
                <a:r>
                  <a:rPr lang="en-US" dirty="0">
                    <a:solidFill>
                      <a:schemeClr val="tx1">
                        <a:lumMod val="75000"/>
                        <a:lumOff val="25000"/>
                      </a:schemeClr>
                    </a:solidFill>
                    <a:latin typeface="Helvetica Neue Light"/>
                    <a:cs typeface="Helvetica Neue Light"/>
                  </a:rPr>
                  <a:t>Your Boss</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1DBC8E0B-3532-404A-83A7-E2BBDEEFFBE3}"/>
                </a:ext>
              </a:extLst>
            </p:cNvPr>
            <p:cNvGrpSpPr/>
            <p:nvPr/>
          </p:nvGrpSpPr>
          <p:grpSpPr>
            <a:xfrm>
              <a:off x="3265888" y="1480461"/>
              <a:ext cx="623013" cy="2174024"/>
              <a:chOff x="3273262" y="1480461"/>
              <a:chExt cx="623013" cy="2174024"/>
            </a:xfrm>
          </p:grpSpPr>
          <p:sp>
            <p:nvSpPr>
              <p:cNvPr id="30" name="Rectangle 29">
                <a:extLst>
                  <a:ext uri="{FF2B5EF4-FFF2-40B4-BE49-F238E27FC236}">
                    <a16:creationId xmlns:a16="http://schemas.microsoft.com/office/drawing/2014/main" id="{7A5E98E6-5B45-6940-A1DE-AA7EE5B0C8D0}"/>
                  </a:ext>
                </a:extLst>
              </p:cNvPr>
              <p:cNvSpPr/>
              <p:nvPr/>
            </p:nvSpPr>
            <p:spPr bwMode="auto">
              <a:xfrm rot="5400000">
                <a:off x="2546507" y="2304716"/>
                <a:ext cx="2174024" cy="525513"/>
              </a:xfrm>
              <a:prstGeom prst="rect">
                <a:avLst/>
              </a:prstGeom>
              <a:solidFill>
                <a:schemeClr val="tx1">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1" name="Rectangle 30">
                <a:extLst>
                  <a:ext uri="{FF2B5EF4-FFF2-40B4-BE49-F238E27FC236}">
                    <a16:creationId xmlns:a16="http://schemas.microsoft.com/office/drawing/2014/main" id="{81DC74E2-49C8-144F-AA9F-63489DCCC472}"/>
                  </a:ext>
                </a:extLst>
              </p:cNvPr>
              <p:cNvSpPr/>
              <p:nvPr/>
            </p:nvSpPr>
            <p:spPr>
              <a:xfrm>
                <a:off x="3273262" y="1772131"/>
                <a:ext cx="461665" cy="1842242"/>
              </a:xfrm>
              <a:prstGeom prst="rect">
                <a:avLst/>
              </a:prstGeom>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32" name="Group 31">
              <a:extLst>
                <a:ext uri="{FF2B5EF4-FFF2-40B4-BE49-F238E27FC236}">
                  <a16:creationId xmlns:a16="http://schemas.microsoft.com/office/drawing/2014/main" id="{8F2ACBB2-D69C-CE4E-B584-CA2012A5454E}"/>
                </a:ext>
              </a:extLst>
            </p:cNvPr>
            <p:cNvGrpSpPr/>
            <p:nvPr/>
          </p:nvGrpSpPr>
          <p:grpSpPr>
            <a:xfrm>
              <a:off x="3183624" y="941827"/>
              <a:ext cx="2664347" cy="546297"/>
              <a:chOff x="3190998" y="927079"/>
              <a:chExt cx="2664347" cy="546297"/>
            </a:xfrm>
          </p:grpSpPr>
          <p:sp>
            <p:nvSpPr>
              <p:cNvPr id="34" name="Rectangle 33">
                <a:extLst>
                  <a:ext uri="{FF2B5EF4-FFF2-40B4-BE49-F238E27FC236}">
                    <a16:creationId xmlns:a16="http://schemas.microsoft.com/office/drawing/2014/main" id="{E00B5143-7441-824F-8B9A-037D788FF75C}"/>
                  </a:ext>
                </a:extLst>
              </p:cNvPr>
              <p:cNvSpPr/>
              <p:nvPr/>
            </p:nvSpPr>
            <p:spPr bwMode="auto">
              <a:xfrm>
                <a:off x="3190998" y="927079"/>
                <a:ext cx="2354839" cy="546297"/>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Rectangle 34">
                <a:extLst>
                  <a:ext uri="{FF2B5EF4-FFF2-40B4-BE49-F238E27FC236}">
                    <a16:creationId xmlns:a16="http://schemas.microsoft.com/office/drawing/2014/main" id="{A60520A5-AC46-0D4A-A0EE-EC5F82395EB0}"/>
                  </a:ext>
                </a:extLst>
              </p:cNvPr>
              <p:cNvSpPr/>
              <p:nvPr/>
            </p:nvSpPr>
            <p:spPr>
              <a:xfrm>
                <a:off x="3407304" y="1042191"/>
                <a:ext cx="2448041" cy="369332"/>
              </a:xfrm>
              <a:prstGeom prst="rect">
                <a:avLst/>
              </a:prstGeom>
            </p:spPr>
            <p:txBody>
              <a:bodyPr wrap="square">
                <a:spAutoFit/>
              </a:bodyPr>
              <a:lstStyle/>
              <a:p>
                <a:r>
                  <a:rPr lang="en-US" dirty="0">
                    <a:solidFill>
                      <a:schemeClr val="bg1"/>
                    </a:solidFill>
                    <a:latin typeface="Helvetica Neue Light"/>
                    <a:cs typeface="Helvetica Neue Light"/>
                  </a:rPr>
                  <a:t>You (Brand You)</a:t>
                </a:r>
                <a:endParaRPr lang="en-US" dirty="0">
                  <a:solidFill>
                    <a:schemeClr val="bg1"/>
                  </a:solidFill>
                </a:endParaRPr>
              </a:p>
            </p:txBody>
          </p:sp>
        </p:grpSp>
        <p:grpSp>
          <p:nvGrpSpPr>
            <p:cNvPr id="36" name="Group 35">
              <a:extLst>
                <a:ext uri="{FF2B5EF4-FFF2-40B4-BE49-F238E27FC236}">
                  <a16:creationId xmlns:a16="http://schemas.microsoft.com/office/drawing/2014/main" id="{368D5B6A-213D-0442-8DDA-7D839A3A6D70}"/>
                </a:ext>
              </a:extLst>
            </p:cNvPr>
            <p:cNvGrpSpPr/>
            <p:nvPr/>
          </p:nvGrpSpPr>
          <p:grpSpPr>
            <a:xfrm>
              <a:off x="3888902" y="3131651"/>
              <a:ext cx="3033547" cy="585426"/>
              <a:chOff x="3888902" y="3131651"/>
              <a:chExt cx="3033547" cy="585426"/>
            </a:xfrm>
          </p:grpSpPr>
          <p:sp>
            <p:nvSpPr>
              <p:cNvPr id="37" name="Rectangle 36">
                <a:extLst>
                  <a:ext uri="{FF2B5EF4-FFF2-40B4-BE49-F238E27FC236}">
                    <a16:creationId xmlns:a16="http://schemas.microsoft.com/office/drawing/2014/main" id="{3A80D054-91B7-214E-AA8D-6EF58F55A943}"/>
                  </a:ext>
                </a:extLst>
              </p:cNvPr>
              <p:cNvSpPr/>
              <p:nvPr/>
            </p:nvSpPr>
            <p:spPr bwMode="auto">
              <a:xfrm>
                <a:off x="3888902" y="3131651"/>
                <a:ext cx="2175378" cy="525513"/>
              </a:xfrm>
              <a:prstGeom prst="rect">
                <a:avLst/>
              </a:prstGeom>
              <a:solidFill>
                <a:schemeClr val="tx1">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8" name="Rectangle 37">
                <a:extLst>
                  <a:ext uri="{FF2B5EF4-FFF2-40B4-BE49-F238E27FC236}">
                    <a16:creationId xmlns:a16="http://schemas.microsoft.com/office/drawing/2014/main" id="{0D3B6F8E-F732-AB4A-AA42-7BAFAB2FB448}"/>
                  </a:ext>
                </a:extLst>
              </p:cNvPr>
              <p:cNvSpPr/>
              <p:nvPr/>
            </p:nvSpPr>
            <p:spPr>
              <a:xfrm>
                <a:off x="4837471" y="3347745"/>
                <a:ext cx="2084978" cy="369332"/>
              </a:xfrm>
              <a:prstGeom prst="rect">
                <a:avLst/>
              </a:prstGeom>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sp>
          <p:nvSpPr>
            <p:cNvPr id="39" name="Rectangle 38">
              <a:extLst>
                <a:ext uri="{FF2B5EF4-FFF2-40B4-BE49-F238E27FC236}">
                  <a16:creationId xmlns:a16="http://schemas.microsoft.com/office/drawing/2014/main" id="{1ECB468B-DA47-9B40-8554-0173EC57405A}"/>
                </a:ext>
              </a:extLst>
            </p:cNvPr>
            <p:cNvSpPr/>
            <p:nvPr/>
          </p:nvSpPr>
          <p:spPr bwMode="auto">
            <a:xfrm>
              <a:off x="3888902" y="1487549"/>
              <a:ext cx="1649562" cy="1644102"/>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grpSp>
      <p:sp>
        <p:nvSpPr>
          <p:cNvPr id="9" name="Rectangle 8">
            <a:extLst>
              <a:ext uri="{FF2B5EF4-FFF2-40B4-BE49-F238E27FC236}">
                <a16:creationId xmlns:a16="http://schemas.microsoft.com/office/drawing/2014/main" id="{B2C8693A-ABE4-9C4F-AFF1-8E1FE57C5296}"/>
              </a:ext>
            </a:extLst>
          </p:cNvPr>
          <p:cNvSpPr/>
          <p:nvPr/>
        </p:nvSpPr>
        <p:spPr>
          <a:xfrm>
            <a:off x="87838" y="3009545"/>
            <a:ext cx="1668915" cy="461665"/>
          </a:xfrm>
          <a:prstGeom prst="rect">
            <a:avLst/>
          </a:prstGeom>
          <a:solidFill>
            <a:schemeClr val="accent6"/>
          </a:solidFill>
        </p:spPr>
        <p:txBody>
          <a:bodyPr wrap="square">
            <a:spAutoFit/>
          </a:bodyPr>
          <a:lstStyle/>
          <a:p>
            <a:r>
              <a:rPr lang="en-US" sz="1400" b="1" dirty="0">
                <a:solidFill>
                  <a:schemeClr val="bg1"/>
                </a:solidFill>
              </a:rPr>
              <a:t>What do you value?</a:t>
            </a:r>
          </a:p>
          <a:p>
            <a:endParaRPr lang="en-US" sz="200" b="1" dirty="0">
              <a:solidFill>
                <a:schemeClr val="bg1"/>
              </a:solidFill>
            </a:endParaRPr>
          </a:p>
          <a:p>
            <a:endParaRPr lang="en-US" sz="200" b="1" dirty="0">
              <a:solidFill>
                <a:schemeClr val="bg1"/>
              </a:solidFill>
            </a:endParaRPr>
          </a:p>
          <a:p>
            <a:endParaRPr lang="en-US" sz="200" b="1" dirty="0">
              <a:solidFill>
                <a:schemeClr val="bg1"/>
              </a:solidFill>
            </a:endParaRPr>
          </a:p>
          <a:p>
            <a:endParaRPr lang="en-US" sz="200" b="1" dirty="0">
              <a:solidFill>
                <a:schemeClr val="bg1"/>
              </a:solidFill>
            </a:endParaRPr>
          </a:p>
          <a:p>
            <a:endParaRPr lang="en-US" sz="200" b="1" dirty="0">
              <a:solidFill>
                <a:schemeClr val="bg1"/>
              </a:solidFill>
            </a:endParaRPr>
          </a:p>
        </p:txBody>
      </p:sp>
      <p:sp>
        <p:nvSpPr>
          <p:cNvPr id="83" name="Rectangle 82">
            <a:extLst>
              <a:ext uri="{FF2B5EF4-FFF2-40B4-BE49-F238E27FC236}">
                <a16:creationId xmlns:a16="http://schemas.microsoft.com/office/drawing/2014/main" id="{B56C423A-89F9-EA4F-AEB4-AFD674CFF17A}"/>
              </a:ext>
            </a:extLst>
          </p:cNvPr>
          <p:cNvSpPr/>
          <p:nvPr/>
        </p:nvSpPr>
        <p:spPr>
          <a:xfrm>
            <a:off x="1908125" y="3082942"/>
            <a:ext cx="998991" cy="292388"/>
          </a:xfrm>
          <a:prstGeom prst="rect">
            <a:avLst/>
          </a:prstGeom>
          <a:noFill/>
        </p:spPr>
        <p:txBody>
          <a:bodyPr wrap="none">
            <a:spAutoFit/>
          </a:bodyPr>
          <a:lstStyle/>
          <a:p>
            <a:pPr marL="285750" indent="-285750">
              <a:buFont typeface="Arial" panose="020B0604020202020204" pitchFamily="34" charset="0"/>
              <a:buChar char="•"/>
            </a:pPr>
            <a:r>
              <a:rPr lang="en-US" sz="1300" dirty="0">
                <a:solidFill>
                  <a:schemeClr val="accent6">
                    <a:lumMod val="75000"/>
                  </a:schemeClr>
                </a:solidFill>
                <a:latin typeface="Tw Cen MT" panose="020B0602020104020603" pitchFamily="34" charset="77"/>
              </a:rPr>
              <a:t>Honesty</a:t>
            </a:r>
          </a:p>
        </p:txBody>
      </p:sp>
      <p:sp>
        <p:nvSpPr>
          <p:cNvPr id="84" name="Rectangle 83">
            <a:extLst>
              <a:ext uri="{FF2B5EF4-FFF2-40B4-BE49-F238E27FC236}">
                <a16:creationId xmlns:a16="http://schemas.microsoft.com/office/drawing/2014/main" id="{8F47DC3A-0F05-7743-9CEF-E2287C845890}"/>
              </a:ext>
            </a:extLst>
          </p:cNvPr>
          <p:cNvSpPr/>
          <p:nvPr/>
        </p:nvSpPr>
        <p:spPr>
          <a:xfrm>
            <a:off x="4417114" y="3035893"/>
            <a:ext cx="2052308" cy="492443"/>
          </a:xfrm>
          <a:prstGeom prst="rect">
            <a:avLst/>
          </a:prstGeom>
          <a:noFill/>
        </p:spPr>
        <p:txBody>
          <a:bodyPr wrap="square">
            <a:spAutoFit/>
          </a:bodyPr>
          <a:lstStyle/>
          <a:p>
            <a:pPr marL="285750" indent="-285750">
              <a:buFont typeface="Arial" panose="020B0604020202020204" pitchFamily="34" charset="0"/>
              <a:buChar char="•"/>
            </a:pPr>
            <a:r>
              <a:rPr lang="en-US" sz="1300" dirty="0">
                <a:solidFill>
                  <a:schemeClr val="accent6">
                    <a:lumMod val="75000"/>
                  </a:schemeClr>
                </a:solidFill>
                <a:latin typeface="Tw Cen MT" panose="020B0602020104020603" pitchFamily="34" charset="77"/>
              </a:rPr>
              <a:t>Working as part of a team</a:t>
            </a:r>
          </a:p>
        </p:txBody>
      </p:sp>
      <p:sp>
        <p:nvSpPr>
          <p:cNvPr id="85" name="Rectangle 84">
            <a:extLst>
              <a:ext uri="{FF2B5EF4-FFF2-40B4-BE49-F238E27FC236}">
                <a16:creationId xmlns:a16="http://schemas.microsoft.com/office/drawing/2014/main" id="{5426EE6D-9AF1-E84D-82CA-95693897777E}"/>
              </a:ext>
            </a:extLst>
          </p:cNvPr>
          <p:cNvSpPr/>
          <p:nvPr/>
        </p:nvSpPr>
        <p:spPr>
          <a:xfrm>
            <a:off x="6946540" y="3017531"/>
            <a:ext cx="1482970" cy="292388"/>
          </a:xfrm>
          <a:prstGeom prst="rect">
            <a:avLst/>
          </a:prstGeom>
          <a:noFill/>
        </p:spPr>
        <p:txBody>
          <a:bodyPr wrap="none">
            <a:spAutoFit/>
          </a:bodyPr>
          <a:lstStyle/>
          <a:p>
            <a:pPr marL="285750" indent="-285750">
              <a:buFont typeface="Arial" panose="020B0604020202020204" pitchFamily="34" charset="0"/>
              <a:buChar char="•"/>
            </a:pPr>
            <a:r>
              <a:rPr lang="en-US" sz="1300" dirty="0">
                <a:solidFill>
                  <a:schemeClr val="accent6">
                    <a:lumMod val="75000"/>
                  </a:schemeClr>
                </a:solidFill>
                <a:latin typeface="Tw Cen MT" panose="020B0602020104020603" pitchFamily="34" charset="77"/>
              </a:rPr>
              <a:t>Ambition/Drive</a:t>
            </a:r>
          </a:p>
        </p:txBody>
      </p:sp>
      <p:sp>
        <p:nvSpPr>
          <p:cNvPr id="86" name="Rectangle 85">
            <a:extLst>
              <a:ext uri="{FF2B5EF4-FFF2-40B4-BE49-F238E27FC236}">
                <a16:creationId xmlns:a16="http://schemas.microsoft.com/office/drawing/2014/main" id="{98FAB042-3F63-D742-BFC6-BA9FDD72D45E}"/>
              </a:ext>
            </a:extLst>
          </p:cNvPr>
          <p:cNvSpPr/>
          <p:nvPr/>
        </p:nvSpPr>
        <p:spPr>
          <a:xfrm>
            <a:off x="1909005" y="3679547"/>
            <a:ext cx="2186817" cy="600164"/>
          </a:xfrm>
          <a:prstGeom prst="rect">
            <a:avLst/>
          </a:prstGeom>
          <a:noFill/>
        </p:spPr>
        <p:txBody>
          <a:bodyPr wrap="none">
            <a:spAutoFit/>
          </a:bodyPr>
          <a:lstStyle/>
          <a:p>
            <a:pPr marL="285750" indent="-285750">
              <a:buFont typeface="Arial" panose="020B0604020202020204" pitchFamily="34" charset="0"/>
              <a:buChar char="•"/>
            </a:pPr>
            <a:r>
              <a:rPr lang="en-US" sz="1100" dirty="0">
                <a:solidFill>
                  <a:schemeClr val="accent5"/>
                </a:solidFill>
                <a:latin typeface="Tw Cen MT" panose="020B0602020104020603" pitchFamily="34" charset="77"/>
              </a:rPr>
              <a:t>Someone who tells the truth </a:t>
            </a:r>
            <a:br>
              <a:rPr lang="en-US" sz="1100" dirty="0">
                <a:solidFill>
                  <a:schemeClr val="accent5"/>
                </a:solidFill>
                <a:latin typeface="Tw Cen MT" panose="020B0602020104020603" pitchFamily="34" charset="77"/>
              </a:rPr>
            </a:br>
            <a:r>
              <a:rPr lang="en-US" sz="1100" dirty="0">
                <a:solidFill>
                  <a:schemeClr val="accent5"/>
                </a:solidFill>
                <a:latin typeface="Tw Cen MT" panose="020B0602020104020603" pitchFamily="34" charset="77"/>
              </a:rPr>
              <a:t>even when I think the</a:t>
            </a:r>
            <a:br>
              <a:rPr lang="en-US" sz="1100" dirty="0">
                <a:solidFill>
                  <a:schemeClr val="accent5"/>
                </a:solidFill>
                <a:latin typeface="Tw Cen MT" panose="020B0602020104020603" pitchFamily="34" charset="77"/>
              </a:rPr>
            </a:br>
            <a:r>
              <a:rPr lang="en-US" sz="1100" dirty="0">
                <a:solidFill>
                  <a:schemeClr val="accent5"/>
                </a:solidFill>
                <a:latin typeface="Tw Cen MT" panose="020B0602020104020603" pitchFamily="34" charset="77"/>
              </a:rPr>
              <a:t> person doesn’t want to hear it</a:t>
            </a:r>
          </a:p>
        </p:txBody>
      </p:sp>
      <p:sp>
        <p:nvSpPr>
          <p:cNvPr id="87" name="Rectangle 86">
            <a:extLst>
              <a:ext uri="{FF2B5EF4-FFF2-40B4-BE49-F238E27FC236}">
                <a16:creationId xmlns:a16="http://schemas.microsoft.com/office/drawing/2014/main" id="{E5819E3D-D274-164A-88CE-B23ED3748E42}"/>
              </a:ext>
            </a:extLst>
          </p:cNvPr>
          <p:cNvSpPr/>
          <p:nvPr/>
        </p:nvSpPr>
        <p:spPr>
          <a:xfrm>
            <a:off x="4422726" y="3642533"/>
            <a:ext cx="1720343" cy="292388"/>
          </a:xfrm>
          <a:prstGeom prst="rect">
            <a:avLst/>
          </a:prstGeom>
          <a:noFill/>
        </p:spPr>
        <p:txBody>
          <a:bodyPr wrap="none">
            <a:spAutoFit/>
          </a:bodyPr>
          <a:lstStyle/>
          <a:p>
            <a:pPr marL="285750" indent="-285750">
              <a:buFont typeface="Arial" panose="020B0604020202020204" pitchFamily="34" charset="0"/>
              <a:buChar char="•"/>
            </a:pPr>
            <a:r>
              <a:rPr lang="en-US" sz="1300" dirty="0">
                <a:solidFill>
                  <a:schemeClr val="accent5"/>
                </a:solidFill>
                <a:latin typeface="Tw Cen MT" panose="020B0602020104020603" pitchFamily="34" charset="77"/>
              </a:rPr>
              <a:t>A great colleague</a:t>
            </a:r>
          </a:p>
        </p:txBody>
      </p:sp>
      <p:sp>
        <p:nvSpPr>
          <p:cNvPr id="88" name="Rectangle 87">
            <a:extLst>
              <a:ext uri="{FF2B5EF4-FFF2-40B4-BE49-F238E27FC236}">
                <a16:creationId xmlns:a16="http://schemas.microsoft.com/office/drawing/2014/main" id="{B478FEE9-482D-6344-B6BB-EB2E813A381B}"/>
              </a:ext>
            </a:extLst>
          </p:cNvPr>
          <p:cNvSpPr/>
          <p:nvPr/>
        </p:nvSpPr>
        <p:spPr>
          <a:xfrm>
            <a:off x="6903604" y="3635907"/>
            <a:ext cx="2092818" cy="492443"/>
          </a:xfrm>
          <a:prstGeom prst="rect">
            <a:avLst/>
          </a:prstGeom>
          <a:noFill/>
        </p:spPr>
        <p:txBody>
          <a:bodyPr wrap="square">
            <a:spAutoFit/>
          </a:bodyPr>
          <a:lstStyle/>
          <a:p>
            <a:pPr marL="285750" indent="-285750">
              <a:buFont typeface="Arial" panose="020B0604020202020204" pitchFamily="34" charset="0"/>
              <a:buChar char="•"/>
            </a:pPr>
            <a:r>
              <a:rPr lang="en-US" sz="1300" dirty="0">
                <a:solidFill>
                  <a:schemeClr val="accent5"/>
                </a:solidFill>
                <a:latin typeface="Tw Cen MT" panose="020B0602020104020603" pitchFamily="34" charset="77"/>
              </a:rPr>
              <a:t>Proactive, productive and self motivated</a:t>
            </a:r>
          </a:p>
        </p:txBody>
      </p:sp>
      <p:sp>
        <p:nvSpPr>
          <p:cNvPr id="59" name="Rectangle 58">
            <a:extLst>
              <a:ext uri="{FF2B5EF4-FFF2-40B4-BE49-F238E27FC236}">
                <a16:creationId xmlns:a16="http://schemas.microsoft.com/office/drawing/2014/main" id="{E15D5ACA-632B-394F-A4FB-E5EFD7B97E5A}"/>
              </a:ext>
            </a:extLst>
          </p:cNvPr>
          <p:cNvSpPr/>
          <p:nvPr/>
        </p:nvSpPr>
        <p:spPr>
          <a:xfrm>
            <a:off x="54654" y="3578743"/>
            <a:ext cx="1702099" cy="646331"/>
          </a:xfrm>
          <a:prstGeom prst="rect">
            <a:avLst/>
          </a:prstGeom>
          <a:solidFill>
            <a:schemeClr val="accent5"/>
          </a:solidFill>
        </p:spPr>
        <p:txBody>
          <a:bodyPr wrap="square">
            <a:spAutoFit/>
          </a:bodyPr>
          <a:lstStyle/>
          <a:p>
            <a:r>
              <a:rPr lang="en-US" sz="1200" b="1" dirty="0">
                <a:solidFill>
                  <a:schemeClr val="bg1"/>
                </a:solidFill>
              </a:rPr>
              <a:t>(Establish Your Rep.) What do you want to be known for?</a:t>
            </a:r>
          </a:p>
        </p:txBody>
      </p:sp>
      <p:grpSp>
        <p:nvGrpSpPr>
          <p:cNvPr id="24" name="Group 23">
            <a:extLst>
              <a:ext uri="{FF2B5EF4-FFF2-40B4-BE49-F238E27FC236}">
                <a16:creationId xmlns:a16="http://schemas.microsoft.com/office/drawing/2014/main" id="{61945C68-338B-8E4D-9374-C878043441DC}"/>
              </a:ext>
            </a:extLst>
          </p:cNvPr>
          <p:cNvGrpSpPr/>
          <p:nvPr/>
        </p:nvGrpSpPr>
        <p:grpSpPr>
          <a:xfrm>
            <a:off x="1901847" y="3503380"/>
            <a:ext cx="6905268" cy="1737884"/>
            <a:chOff x="832325" y="3503380"/>
            <a:chExt cx="6637507" cy="1737884"/>
          </a:xfrm>
        </p:grpSpPr>
        <p:cxnSp>
          <p:nvCxnSpPr>
            <p:cNvPr id="68" name="Straight Connector 67">
              <a:extLst>
                <a:ext uri="{FF2B5EF4-FFF2-40B4-BE49-F238E27FC236}">
                  <a16:creationId xmlns:a16="http://schemas.microsoft.com/office/drawing/2014/main" id="{1F2FC277-E288-9C43-8785-DE9CA27F786C}"/>
                </a:ext>
              </a:extLst>
            </p:cNvPr>
            <p:cNvCxnSpPr/>
            <p:nvPr/>
          </p:nvCxnSpPr>
          <p:spPr>
            <a:xfrm flipH="1">
              <a:off x="3152287" y="3512827"/>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C1173DF-E3B5-F745-B2AA-68698DDE5FD5}"/>
                </a:ext>
              </a:extLst>
            </p:cNvPr>
            <p:cNvCxnSpPr/>
            <p:nvPr/>
          </p:nvCxnSpPr>
          <p:spPr>
            <a:xfrm flipH="1">
              <a:off x="3152288" y="4243303"/>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AC5D5CF-9147-794C-BD8F-15A653313A90}"/>
                </a:ext>
              </a:extLst>
            </p:cNvPr>
            <p:cNvCxnSpPr/>
            <p:nvPr/>
          </p:nvCxnSpPr>
          <p:spPr>
            <a:xfrm flipH="1">
              <a:off x="3124531" y="5241084"/>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4CA53E3-8AC5-8B4A-805F-3EDA97AD4159}"/>
                </a:ext>
              </a:extLst>
            </p:cNvPr>
            <p:cNvCxnSpPr/>
            <p:nvPr/>
          </p:nvCxnSpPr>
          <p:spPr>
            <a:xfrm flipH="1">
              <a:off x="841577" y="3512063"/>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A41788B-EAB6-AB4A-B43C-7459D2084F2D}"/>
                </a:ext>
              </a:extLst>
            </p:cNvPr>
            <p:cNvCxnSpPr/>
            <p:nvPr/>
          </p:nvCxnSpPr>
          <p:spPr>
            <a:xfrm flipH="1">
              <a:off x="841577" y="4243303"/>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18004B2-2599-5044-883C-B05F499D4351}"/>
                </a:ext>
              </a:extLst>
            </p:cNvPr>
            <p:cNvCxnSpPr/>
            <p:nvPr/>
          </p:nvCxnSpPr>
          <p:spPr>
            <a:xfrm flipH="1">
              <a:off x="832325" y="5241084"/>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A26999-C591-F843-9252-8CF376297335}"/>
                </a:ext>
              </a:extLst>
            </p:cNvPr>
            <p:cNvCxnSpPr/>
            <p:nvPr/>
          </p:nvCxnSpPr>
          <p:spPr>
            <a:xfrm flipH="1">
              <a:off x="5458164" y="3503380"/>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6168AE2-934D-4A42-BA5D-A2912010111D}"/>
                </a:ext>
              </a:extLst>
            </p:cNvPr>
            <p:cNvCxnSpPr/>
            <p:nvPr/>
          </p:nvCxnSpPr>
          <p:spPr>
            <a:xfrm flipH="1">
              <a:off x="5458165" y="4233858"/>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6DCC888-3FD7-784D-A021-D65B39FF0323}"/>
                </a:ext>
              </a:extLst>
            </p:cNvPr>
            <p:cNvCxnSpPr/>
            <p:nvPr/>
          </p:nvCxnSpPr>
          <p:spPr>
            <a:xfrm flipH="1">
              <a:off x="5458164" y="5241264"/>
              <a:ext cx="20116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E45D9D8E-A87C-D842-BE2A-DFE6C15A4D0A}"/>
              </a:ext>
            </a:extLst>
          </p:cNvPr>
          <p:cNvSpPr/>
          <p:nvPr/>
        </p:nvSpPr>
        <p:spPr>
          <a:xfrm>
            <a:off x="1878290" y="4368852"/>
            <a:ext cx="2240396" cy="830997"/>
          </a:xfrm>
          <a:prstGeom prst="rect">
            <a:avLst/>
          </a:prstGeom>
          <a:noFill/>
        </p:spPr>
        <p:txBody>
          <a:bodyPr wrap="square">
            <a:spAutoFit/>
          </a:bodyPr>
          <a:lstStyle/>
          <a:p>
            <a:pPr marL="171450" indent="-171450">
              <a:buFont typeface="Arial" panose="020B0604020202020204" pitchFamily="34" charset="0"/>
              <a:buChar char="•"/>
            </a:pPr>
            <a:r>
              <a:rPr lang="en-US" sz="1200" dirty="0">
                <a:solidFill>
                  <a:schemeClr val="accent1">
                    <a:lumMod val="75000"/>
                    <a:lumOff val="25000"/>
                  </a:schemeClr>
                </a:solidFill>
                <a:latin typeface="Tw Cen MT" panose="020B0602020104020603" pitchFamily="34" charset="77"/>
              </a:rPr>
              <a:t>When in 1:1 – consider what my boss needs to know, not just what they want to hear.</a:t>
            </a:r>
          </a:p>
          <a:p>
            <a:pPr marL="171450" indent="-171450">
              <a:buFont typeface="Arial" panose="020B0604020202020204" pitchFamily="34" charset="0"/>
              <a:buChar char="•"/>
            </a:pPr>
            <a:r>
              <a:rPr lang="en-US" sz="1200" dirty="0">
                <a:solidFill>
                  <a:schemeClr val="accent1">
                    <a:lumMod val="75000"/>
                    <a:lumOff val="25000"/>
                  </a:schemeClr>
                </a:solidFill>
                <a:latin typeface="Tw Cen MT" panose="020B0602020104020603" pitchFamily="34" charset="77"/>
              </a:rPr>
              <a:t>Note when I try to sugarcoat</a:t>
            </a:r>
          </a:p>
        </p:txBody>
      </p:sp>
      <p:sp>
        <p:nvSpPr>
          <p:cNvPr id="62" name="Rectangle 61">
            <a:extLst>
              <a:ext uri="{FF2B5EF4-FFF2-40B4-BE49-F238E27FC236}">
                <a16:creationId xmlns:a16="http://schemas.microsoft.com/office/drawing/2014/main" id="{48889098-4AFD-4A42-9598-C46901468896}"/>
              </a:ext>
            </a:extLst>
          </p:cNvPr>
          <p:cNvSpPr/>
          <p:nvPr/>
        </p:nvSpPr>
        <p:spPr>
          <a:xfrm>
            <a:off x="6848950" y="4309487"/>
            <a:ext cx="2240396" cy="1066959"/>
          </a:xfrm>
          <a:prstGeom prst="rect">
            <a:avLst/>
          </a:prstGeom>
          <a:noFill/>
        </p:spPr>
        <p:txBody>
          <a:bodyPr wrap="square">
            <a:spAutoFit/>
          </a:bodyPr>
          <a:lstStyle/>
          <a:p>
            <a:pPr marL="171450" indent="-171450">
              <a:spcBef>
                <a:spcPts val="500"/>
              </a:spcBef>
              <a:buFont typeface="Arial" panose="020B0604020202020204" pitchFamily="34" charset="0"/>
              <a:buChar char="•"/>
            </a:pPr>
            <a:r>
              <a:rPr lang="en-US" sz="1100" dirty="0">
                <a:solidFill>
                  <a:schemeClr val="accent1">
                    <a:lumMod val="75000"/>
                    <a:lumOff val="25000"/>
                  </a:schemeClr>
                </a:solidFill>
                <a:latin typeface="Tw Cen MT" panose="020B0602020104020603" pitchFamily="34" charset="77"/>
              </a:rPr>
              <a:t>Send weekly emails to my boss updating them on what I have done, am doing and my questions </a:t>
            </a:r>
          </a:p>
          <a:p>
            <a:pPr marL="171450" indent="-171450">
              <a:spcBef>
                <a:spcPts val="500"/>
              </a:spcBef>
              <a:buFont typeface="Arial" panose="020B0604020202020204" pitchFamily="34" charset="0"/>
              <a:buChar char="•"/>
            </a:pPr>
            <a:r>
              <a:rPr lang="en-US" sz="1100" dirty="0">
                <a:solidFill>
                  <a:schemeClr val="accent1">
                    <a:lumMod val="75000"/>
                    <a:lumOff val="25000"/>
                  </a:schemeClr>
                </a:solidFill>
                <a:latin typeface="Tw Cen MT" panose="020B0602020104020603" pitchFamily="34" charset="77"/>
              </a:rPr>
              <a:t>Always meet deadlines.</a:t>
            </a:r>
          </a:p>
          <a:p>
            <a:pPr marL="171450" indent="-171450">
              <a:spcBef>
                <a:spcPts val="500"/>
              </a:spcBef>
              <a:buFont typeface="Arial" panose="020B0604020202020204" pitchFamily="34" charset="0"/>
              <a:buChar char="•"/>
            </a:pPr>
            <a:endParaRPr lang="en-US" sz="1100" dirty="0">
              <a:solidFill>
                <a:schemeClr val="accent1">
                  <a:lumMod val="75000"/>
                  <a:lumOff val="25000"/>
                </a:schemeClr>
              </a:solidFill>
              <a:latin typeface="Tw Cen MT" panose="020B0602020104020603" pitchFamily="34" charset="77"/>
            </a:endParaRPr>
          </a:p>
        </p:txBody>
      </p:sp>
      <p:sp>
        <p:nvSpPr>
          <p:cNvPr id="64" name="Rectangle 63">
            <a:extLst>
              <a:ext uri="{FF2B5EF4-FFF2-40B4-BE49-F238E27FC236}">
                <a16:creationId xmlns:a16="http://schemas.microsoft.com/office/drawing/2014/main" id="{20F7D5F8-2CD1-CA45-8A82-C9E2714E81E7}"/>
              </a:ext>
            </a:extLst>
          </p:cNvPr>
          <p:cNvSpPr/>
          <p:nvPr/>
        </p:nvSpPr>
        <p:spPr>
          <a:xfrm>
            <a:off x="4417114" y="4328188"/>
            <a:ext cx="2240396" cy="800219"/>
          </a:xfrm>
          <a:prstGeom prst="rect">
            <a:avLst/>
          </a:prstGeom>
          <a:noFill/>
        </p:spPr>
        <p:txBody>
          <a:bodyPr wrap="square">
            <a:spAutoFit/>
          </a:bodyPr>
          <a:lstStyle/>
          <a:p>
            <a:pPr marL="171450" indent="-171450">
              <a:buFont typeface="Arial" panose="020B0604020202020204" pitchFamily="34" charset="0"/>
              <a:buChar char="•"/>
            </a:pPr>
            <a:r>
              <a:rPr lang="en-US" sz="1100" dirty="0">
                <a:solidFill>
                  <a:schemeClr val="accent1">
                    <a:lumMod val="75000"/>
                    <a:lumOff val="25000"/>
                  </a:schemeClr>
                </a:solidFill>
                <a:latin typeface="Tw Cen MT" panose="020B0602020104020603" pitchFamily="34" charset="77"/>
              </a:rPr>
              <a:t>Find out what the boss considers to be ‘high quality work’.</a:t>
            </a:r>
          </a:p>
          <a:p>
            <a:pPr marL="171450" indent="-171450">
              <a:buFont typeface="Arial" panose="020B0604020202020204" pitchFamily="34" charset="0"/>
              <a:buChar char="•"/>
            </a:pPr>
            <a:r>
              <a:rPr lang="en-US" sz="1200" dirty="0">
                <a:solidFill>
                  <a:schemeClr val="accent1">
                    <a:lumMod val="75000"/>
                    <a:lumOff val="25000"/>
                  </a:schemeClr>
                </a:solidFill>
                <a:latin typeface="Tw Cen MT" panose="020B0602020104020603" pitchFamily="34" charset="77"/>
              </a:rPr>
              <a:t>I tend to be sloppy – always grammar check my work.</a:t>
            </a:r>
          </a:p>
        </p:txBody>
      </p:sp>
      <p:sp>
        <p:nvSpPr>
          <p:cNvPr id="40" name="Rectangle 39">
            <a:extLst>
              <a:ext uri="{FF2B5EF4-FFF2-40B4-BE49-F238E27FC236}">
                <a16:creationId xmlns:a16="http://schemas.microsoft.com/office/drawing/2014/main" id="{1BBAE812-1E5C-074E-A408-0D5EF06FC187}"/>
              </a:ext>
            </a:extLst>
          </p:cNvPr>
          <p:cNvSpPr/>
          <p:nvPr/>
        </p:nvSpPr>
        <p:spPr>
          <a:xfrm>
            <a:off x="63526" y="4351884"/>
            <a:ext cx="1717538" cy="892552"/>
          </a:xfrm>
          <a:prstGeom prst="rect">
            <a:avLst/>
          </a:prstGeom>
          <a:solidFill>
            <a:schemeClr val="accent2"/>
          </a:solidFill>
        </p:spPr>
        <p:txBody>
          <a:bodyPr wrap="square">
            <a:spAutoFit/>
          </a:bodyPr>
          <a:lstStyle/>
          <a:p>
            <a:endParaRPr lang="en-US" sz="1200" b="1" dirty="0">
              <a:solidFill>
                <a:schemeClr val="bg1"/>
              </a:solidFill>
            </a:endParaRPr>
          </a:p>
          <a:p>
            <a:r>
              <a:rPr lang="en-US" sz="1200" b="1" dirty="0">
                <a:solidFill>
                  <a:schemeClr val="bg1"/>
                </a:solidFill>
              </a:rPr>
              <a:t>How will you demonstrate that? </a:t>
            </a:r>
            <a:endParaRPr lang="en-US" sz="1000" b="1" dirty="0">
              <a:solidFill>
                <a:schemeClr val="bg1"/>
              </a:solidFill>
            </a:endParaRPr>
          </a:p>
          <a:p>
            <a:endParaRPr lang="en-US" sz="1000" b="1" dirty="0">
              <a:solidFill>
                <a:schemeClr val="bg1"/>
              </a:solidFill>
            </a:endParaRPr>
          </a:p>
          <a:p>
            <a:endParaRPr lang="en-US" sz="200" b="1" dirty="0">
              <a:solidFill>
                <a:schemeClr val="bg1"/>
              </a:solidFill>
            </a:endParaRPr>
          </a:p>
          <a:p>
            <a:endParaRPr lang="en-US" sz="200" b="1" dirty="0">
              <a:solidFill>
                <a:schemeClr val="bg1"/>
              </a:solidFill>
            </a:endParaRPr>
          </a:p>
          <a:p>
            <a:endParaRPr lang="en-US" sz="200" b="1" dirty="0">
              <a:solidFill>
                <a:schemeClr val="bg1"/>
              </a:solidFill>
            </a:endParaRPr>
          </a:p>
        </p:txBody>
      </p:sp>
      <p:sp>
        <p:nvSpPr>
          <p:cNvPr id="4" name="TextBox 3">
            <a:extLst>
              <a:ext uri="{FF2B5EF4-FFF2-40B4-BE49-F238E27FC236}">
                <a16:creationId xmlns:a16="http://schemas.microsoft.com/office/drawing/2014/main" id="{0155BA86-A892-7C4A-B1DE-1D0698A4B06D}"/>
              </a:ext>
            </a:extLst>
          </p:cNvPr>
          <p:cNvSpPr txBox="1"/>
          <p:nvPr/>
        </p:nvSpPr>
        <p:spPr bwMode="auto">
          <a:xfrm>
            <a:off x="2826544" y="2756211"/>
            <a:ext cx="723596" cy="246221"/>
          </a:xfrm>
          <a:prstGeom prst="rect">
            <a:avLst/>
          </a:prstGeom>
          <a:noFill/>
          <a:ln w="19050" algn="ctr">
            <a:noFill/>
            <a:miter lim="800000"/>
            <a:headEnd/>
            <a:tailEnd/>
          </a:ln>
        </p:spPr>
        <p:txBody>
          <a:bodyPr wrap="square" lIns="0" tIns="0" rIns="0" bIns="0" rtlCol="0">
            <a:spAutoFit/>
          </a:bodyPr>
          <a:lstStyle/>
          <a:p>
            <a:r>
              <a:rPr lang="en-US" sz="1600" b="1" dirty="0"/>
              <a:t>1</a:t>
            </a:r>
          </a:p>
        </p:txBody>
      </p:sp>
      <p:sp>
        <p:nvSpPr>
          <p:cNvPr id="45" name="TextBox 44">
            <a:extLst>
              <a:ext uri="{FF2B5EF4-FFF2-40B4-BE49-F238E27FC236}">
                <a16:creationId xmlns:a16="http://schemas.microsoft.com/office/drawing/2014/main" id="{14699415-53B3-2E45-8090-1968026BA328}"/>
              </a:ext>
            </a:extLst>
          </p:cNvPr>
          <p:cNvSpPr txBox="1"/>
          <p:nvPr/>
        </p:nvSpPr>
        <p:spPr bwMode="auto">
          <a:xfrm>
            <a:off x="5355970" y="2772207"/>
            <a:ext cx="723596" cy="246221"/>
          </a:xfrm>
          <a:prstGeom prst="rect">
            <a:avLst/>
          </a:prstGeom>
          <a:noFill/>
          <a:ln w="19050" algn="ctr">
            <a:noFill/>
            <a:miter lim="800000"/>
            <a:headEnd/>
            <a:tailEnd/>
          </a:ln>
        </p:spPr>
        <p:txBody>
          <a:bodyPr wrap="square" lIns="0" tIns="0" rIns="0" bIns="0" rtlCol="0">
            <a:spAutoFit/>
          </a:bodyPr>
          <a:lstStyle/>
          <a:p>
            <a:r>
              <a:rPr lang="en-US" sz="1600" b="1" dirty="0"/>
              <a:t>2</a:t>
            </a:r>
          </a:p>
        </p:txBody>
      </p:sp>
      <p:sp>
        <p:nvSpPr>
          <p:cNvPr id="46" name="TextBox 45">
            <a:extLst>
              <a:ext uri="{FF2B5EF4-FFF2-40B4-BE49-F238E27FC236}">
                <a16:creationId xmlns:a16="http://schemas.microsoft.com/office/drawing/2014/main" id="{52186BA2-ED4C-0547-A59F-015665891D7C}"/>
              </a:ext>
            </a:extLst>
          </p:cNvPr>
          <p:cNvSpPr txBox="1"/>
          <p:nvPr/>
        </p:nvSpPr>
        <p:spPr bwMode="auto">
          <a:xfrm>
            <a:off x="7662626" y="2773773"/>
            <a:ext cx="723596" cy="246221"/>
          </a:xfrm>
          <a:prstGeom prst="rect">
            <a:avLst/>
          </a:prstGeom>
          <a:noFill/>
          <a:ln w="19050" algn="ctr">
            <a:noFill/>
            <a:miter lim="800000"/>
            <a:headEnd/>
            <a:tailEnd/>
          </a:ln>
        </p:spPr>
        <p:txBody>
          <a:bodyPr wrap="square" lIns="0" tIns="0" rIns="0" bIns="0" rtlCol="0">
            <a:spAutoFit/>
          </a:bodyPr>
          <a:lstStyle/>
          <a:p>
            <a:r>
              <a:rPr lang="en-US" sz="1600" b="1" dirty="0"/>
              <a:t>3</a:t>
            </a:r>
          </a:p>
        </p:txBody>
      </p:sp>
      <p:sp>
        <p:nvSpPr>
          <p:cNvPr id="8" name="Rectangle 7">
            <a:extLst>
              <a:ext uri="{FF2B5EF4-FFF2-40B4-BE49-F238E27FC236}">
                <a16:creationId xmlns:a16="http://schemas.microsoft.com/office/drawing/2014/main" id="{6BE0F254-9308-A049-9694-71A88609591D}"/>
              </a:ext>
            </a:extLst>
          </p:cNvPr>
          <p:cNvSpPr/>
          <p:nvPr/>
        </p:nvSpPr>
        <p:spPr bwMode="auto">
          <a:xfrm>
            <a:off x="2770503" y="78697"/>
            <a:ext cx="6334282" cy="2632749"/>
          </a:xfrm>
          <a:prstGeom prst="rect">
            <a:avLst/>
          </a:prstGeom>
          <a:no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51" name="Picture 50" descr="A group of people posing for a photo&#10;&#10;Description automatically generated">
            <a:extLst>
              <a:ext uri="{FF2B5EF4-FFF2-40B4-BE49-F238E27FC236}">
                <a16:creationId xmlns:a16="http://schemas.microsoft.com/office/drawing/2014/main" id="{B0528E9F-1F68-8540-A4A6-DD9C27889A06}"/>
              </a:ext>
            </a:extLst>
          </p:cNvPr>
          <p:cNvPicPr>
            <a:picLocks noChangeAspect="1"/>
          </p:cNvPicPr>
          <p:nvPr/>
        </p:nvPicPr>
        <p:blipFill>
          <a:blip r:embed="rId4"/>
          <a:stretch>
            <a:fillRect/>
          </a:stretch>
        </p:blipFill>
        <p:spPr>
          <a:xfrm>
            <a:off x="5199830" y="81017"/>
            <a:ext cx="3898036" cy="2614932"/>
          </a:xfrm>
          <a:prstGeom prst="rect">
            <a:avLst/>
          </a:prstGeom>
          <a:ln>
            <a:noFill/>
          </a:ln>
        </p:spPr>
      </p:pic>
      <p:sp>
        <p:nvSpPr>
          <p:cNvPr id="49" name="TextBox 48">
            <a:extLst>
              <a:ext uri="{FF2B5EF4-FFF2-40B4-BE49-F238E27FC236}">
                <a16:creationId xmlns:a16="http://schemas.microsoft.com/office/drawing/2014/main" id="{EFEC315E-83D2-1A47-82D9-AA559994A4EC}"/>
              </a:ext>
            </a:extLst>
          </p:cNvPr>
          <p:cNvSpPr txBox="1"/>
          <p:nvPr/>
        </p:nvSpPr>
        <p:spPr bwMode="auto">
          <a:xfrm>
            <a:off x="1189709" y="2202374"/>
            <a:ext cx="6157051" cy="615553"/>
          </a:xfrm>
          <a:prstGeom prst="rect">
            <a:avLst/>
          </a:prstGeom>
          <a:noFill/>
          <a:ln w="19050" algn="ctr">
            <a:noFill/>
            <a:miter lim="800000"/>
            <a:headEnd/>
            <a:tailEnd/>
          </a:ln>
        </p:spPr>
        <p:txBody>
          <a:bodyPr wrap="square" lIns="0" tIns="0" rIns="0" bIns="0" rtlCol="0">
            <a:spAutoFit/>
          </a:bodyPr>
          <a:lstStyle/>
          <a:p>
            <a:r>
              <a:rPr lang="en-US" sz="4000" b="1" dirty="0">
                <a:solidFill>
                  <a:schemeClr val="bg1"/>
                </a:solidFill>
              </a:rPr>
              <a:t>YOUR </a:t>
            </a:r>
            <a:r>
              <a:rPr lang="en-US" sz="4000" b="1" dirty="0">
                <a:solidFill>
                  <a:schemeClr val="tx2"/>
                </a:solidFill>
              </a:rPr>
              <a:t>TURN</a:t>
            </a:r>
          </a:p>
        </p:txBody>
      </p:sp>
      <p:sp>
        <p:nvSpPr>
          <p:cNvPr id="50" name="Oval 49">
            <a:extLst>
              <a:ext uri="{FF2B5EF4-FFF2-40B4-BE49-F238E27FC236}">
                <a16:creationId xmlns:a16="http://schemas.microsoft.com/office/drawing/2014/main" id="{ACEE29BF-6E42-404E-9B33-74F333DEBDFD}"/>
              </a:ext>
            </a:extLst>
          </p:cNvPr>
          <p:cNvSpPr/>
          <p:nvPr/>
        </p:nvSpPr>
        <p:spPr bwMode="auto">
          <a:xfrm>
            <a:off x="6693079" y="1631419"/>
            <a:ext cx="2433484" cy="2384925"/>
          </a:xfrm>
          <a:prstGeom prst="ellipse">
            <a:avLst/>
          </a:prstGeom>
          <a:solidFill>
            <a:schemeClr val="accent1"/>
          </a:solidFill>
          <a:ln w="19050" algn="ctr">
            <a:solidFill>
              <a:schemeClr val="bg1"/>
            </a:solidFill>
            <a:miter lim="800000"/>
            <a:headEnd/>
            <a:tailEnd/>
          </a:ln>
        </p:spPr>
        <p:txBody>
          <a:bodyPr wrap="none" rtlCol="0" anchor="ctr"/>
          <a:lstStyle/>
          <a:p>
            <a:pPr algn="ctr">
              <a:lnSpc>
                <a:spcPct val="90000"/>
              </a:lnSpc>
            </a:pPr>
            <a:r>
              <a:rPr lang="en-US" sz="1600" b="1" dirty="0" err="1">
                <a:solidFill>
                  <a:schemeClr val="bg1"/>
                </a:solidFill>
                <a:latin typeface="+mj-lt"/>
              </a:rPr>
              <a:t>bit.ly</a:t>
            </a:r>
            <a:r>
              <a:rPr lang="en-US" sz="1600" b="1" dirty="0">
                <a:solidFill>
                  <a:schemeClr val="bg1"/>
                </a:solidFill>
                <a:latin typeface="+mj-lt"/>
              </a:rPr>
              <a:t>/GSICE2020first</a:t>
            </a:r>
          </a:p>
        </p:txBody>
      </p:sp>
      <p:sp>
        <p:nvSpPr>
          <p:cNvPr id="52" name="Heart 51">
            <a:extLst>
              <a:ext uri="{FF2B5EF4-FFF2-40B4-BE49-F238E27FC236}">
                <a16:creationId xmlns:a16="http://schemas.microsoft.com/office/drawing/2014/main" id="{865B1578-8D69-5D40-90E4-5F0B4EFC595D}"/>
              </a:ext>
            </a:extLst>
          </p:cNvPr>
          <p:cNvSpPr/>
          <p:nvPr/>
        </p:nvSpPr>
        <p:spPr bwMode="auto">
          <a:xfrm>
            <a:off x="3096993" y="230515"/>
            <a:ext cx="1793629" cy="1520791"/>
          </a:xfrm>
          <a:prstGeom prst="heart">
            <a:avLst/>
          </a:prstGeom>
          <a:solidFill>
            <a:schemeClr val="accent1"/>
          </a:solidFill>
          <a:ln w="19050"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a:p>
            <a:pPr algn="ctr">
              <a:lnSpc>
                <a:spcPct val="90000"/>
              </a:lnSpc>
            </a:pPr>
            <a:r>
              <a:rPr lang="en-US" sz="1600" b="1" dirty="0">
                <a:solidFill>
                  <a:schemeClr val="bg1"/>
                </a:solidFill>
                <a:latin typeface="+mj-lt"/>
              </a:rPr>
              <a:t>What’s the </a:t>
            </a:r>
          </a:p>
          <a:p>
            <a:pPr algn="ctr">
              <a:lnSpc>
                <a:spcPct val="90000"/>
              </a:lnSpc>
            </a:pPr>
            <a:r>
              <a:rPr lang="en-US" sz="1600" b="1" dirty="0">
                <a:solidFill>
                  <a:schemeClr val="bg1"/>
                </a:solidFill>
                <a:latin typeface="+mj-lt"/>
              </a:rPr>
              <a:t>COVID</a:t>
            </a:r>
          </a:p>
          <a:p>
            <a:pPr algn="ctr">
              <a:lnSpc>
                <a:spcPct val="90000"/>
              </a:lnSpc>
            </a:pPr>
            <a:r>
              <a:rPr lang="en-US" sz="1600" b="1" dirty="0">
                <a:solidFill>
                  <a:schemeClr val="bg1"/>
                </a:solidFill>
                <a:latin typeface="+mj-lt"/>
              </a:rPr>
              <a:t>Factor?</a:t>
            </a:r>
          </a:p>
          <a:p>
            <a:pPr algn="ctr">
              <a:lnSpc>
                <a:spcPct val="90000"/>
              </a:lnSpc>
            </a:pPr>
            <a:endParaRPr lang="en-US" sz="1600" dirty="0">
              <a:solidFill>
                <a:schemeClr val="bg1"/>
              </a:solidFill>
              <a:latin typeface="+mj-lt"/>
            </a:endParaRPr>
          </a:p>
        </p:txBody>
      </p:sp>
    </p:spTree>
    <p:extLst>
      <p:ext uri="{BB962C8B-B14F-4D97-AF65-F5344CB8AC3E}">
        <p14:creationId xmlns:p14="http://schemas.microsoft.com/office/powerpoint/2010/main" val="2653812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P spid="3" grpId="0" animBg="1"/>
      <p:bldP spid="9" grpId="0" animBg="1"/>
      <p:bldP spid="83" grpId="0"/>
      <p:bldP spid="84" grpId="0"/>
      <p:bldP spid="85" grpId="0"/>
      <p:bldP spid="86" grpId="0"/>
      <p:bldP spid="87" grpId="0"/>
      <p:bldP spid="88" grpId="0"/>
      <p:bldP spid="59" grpId="0" animBg="1"/>
      <p:bldP spid="61" grpId="0"/>
      <p:bldP spid="62" grpId="0"/>
      <p:bldP spid="64" grpId="0"/>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A80D22E6-C90F-DA42-9464-2ED64EE043DB}"/>
              </a:ext>
            </a:extLst>
          </p:cNvPr>
          <p:cNvSpPr/>
          <p:nvPr/>
        </p:nvSpPr>
        <p:spPr>
          <a:xfrm>
            <a:off x="811434" y="2318389"/>
            <a:ext cx="2843288" cy="369332"/>
          </a:xfrm>
          <a:prstGeom prst="rect">
            <a:avLst/>
          </a:prstGeom>
        </p:spPr>
        <p:txBody>
          <a:bodyPr wrap="square">
            <a:spAutoFit/>
          </a:bodyPr>
          <a:lstStyle/>
          <a:p>
            <a:r>
              <a:rPr lang="en-US" dirty="0">
                <a:solidFill>
                  <a:schemeClr val="accent1">
                    <a:lumMod val="50000"/>
                    <a:lumOff val="50000"/>
                  </a:schemeClr>
                </a:solidFill>
                <a:latin typeface="Helvetica Neue Light"/>
                <a:cs typeface="Helvetica Neue Light"/>
              </a:rPr>
              <a:t>Your Environment</a:t>
            </a:r>
            <a:endParaRPr lang="en-US" dirty="0">
              <a:solidFill>
                <a:schemeClr val="accent1">
                  <a:lumMod val="50000"/>
                  <a:lumOff val="50000"/>
                </a:schemeClr>
              </a:solidFill>
            </a:endParaRPr>
          </a:p>
        </p:txBody>
      </p:sp>
      <p:grpSp>
        <p:nvGrpSpPr>
          <p:cNvPr id="99" name="Group 98">
            <a:extLst>
              <a:ext uri="{FF2B5EF4-FFF2-40B4-BE49-F238E27FC236}">
                <a16:creationId xmlns:a16="http://schemas.microsoft.com/office/drawing/2014/main" id="{2FADA65C-0E0C-B849-9931-315515E7FBB2}"/>
              </a:ext>
            </a:extLst>
          </p:cNvPr>
          <p:cNvGrpSpPr/>
          <p:nvPr/>
        </p:nvGrpSpPr>
        <p:grpSpPr>
          <a:xfrm>
            <a:off x="-177091" y="-194712"/>
            <a:ext cx="3738825" cy="2967996"/>
            <a:chOff x="3183624" y="749081"/>
            <a:chExt cx="3738825" cy="2967996"/>
          </a:xfrm>
        </p:grpSpPr>
        <p:grpSp>
          <p:nvGrpSpPr>
            <p:cNvPr id="100" name="Group 99">
              <a:extLst>
                <a:ext uri="{FF2B5EF4-FFF2-40B4-BE49-F238E27FC236}">
                  <a16:creationId xmlns:a16="http://schemas.microsoft.com/office/drawing/2014/main" id="{0279BA8D-FBEA-DB40-8B79-327B6A45E897}"/>
                </a:ext>
              </a:extLst>
            </p:cNvPr>
            <p:cNvGrpSpPr/>
            <p:nvPr/>
          </p:nvGrpSpPr>
          <p:grpSpPr>
            <a:xfrm>
              <a:off x="5538764" y="749081"/>
              <a:ext cx="597605" cy="2427287"/>
              <a:chOff x="5538764" y="756455"/>
              <a:chExt cx="597605" cy="2427287"/>
            </a:xfrm>
          </p:grpSpPr>
          <p:sp>
            <p:nvSpPr>
              <p:cNvPr id="111" name="Rectangle 110">
                <a:extLst>
                  <a:ext uri="{FF2B5EF4-FFF2-40B4-BE49-F238E27FC236}">
                    <a16:creationId xmlns:a16="http://schemas.microsoft.com/office/drawing/2014/main" id="{E478D4E3-2920-994C-B32D-05A4390D3AEE}"/>
                  </a:ext>
                </a:extLst>
              </p:cNvPr>
              <p:cNvSpPr/>
              <p:nvPr/>
            </p:nvSpPr>
            <p:spPr bwMode="auto">
              <a:xfrm rot="5400000">
                <a:off x="4684251" y="1803716"/>
                <a:ext cx="2234539" cy="525513"/>
              </a:xfrm>
              <a:prstGeom prst="rect">
                <a:avLst/>
              </a:prstGeom>
              <a:solidFill>
                <a:schemeClr val="tx1">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12" name="Rectangle 111">
                <a:extLst>
                  <a:ext uri="{FF2B5EF4-FFF2-40B4-BE49-F238E27FC236}">
                    <a16:creationId xmlns:a16="http://schemas.microsoft.com/office/drawing/2014/main" id="{0534F55C-3F22-4B4F-A18D-9B5EEA1A3E6F}"/>
                  </a:ext>
                </a:extLst>
              </p:cNvPr>
              <p:cNvSpPr/>
              <p:nvPr/>
            </p:nvSpPr>
            <p:spPr>
              <a:xfrm>
                <a:off x="5674704" y="756455"/>
                <a:ext cx="461665" cy="1389435"/>
              </a:xfrm>
              <a:prstGeom prst="rect">
                <a:avLst/>
              </a:prstGeom>
            </p:spPr>
            <p:txBody>
              <a:bodyPr vert="vert270" wrap="square">
                <a:spAutoFit/>
              </a:bodyPr>
              <a:lstStyle/>
              <a:p>
                <a:r>
                  <a:rPr lang="en-US" dirty="0">
                    <a:solidFill>
                      <a:schemeClr val="tx1">
                        <a:lumMod val="75000"/>
                        <a:lumOff val="25000"/>
                      </a:schemeClr>
                    </a:solidFill>
                    <a:latin typeface="Helvetica Neue Light"/>
                    <a:cs typeface="Helvetica Neue Light"/>
                  </a:rPr>
                  <a:t>Your Boss</a:t>
                </a:r>
                <a:endParaRPr lang="en-US" dirty="0">
                  <a:solidFill>
                    <a:schemeClr val="tx1">
                      <a:lumMod val="75000"/>
                      <a:lumOff val="25000"/>
                    </a:schemeClr>
                  </a:solidFill>
                </a:endParaRPr>
              </a:p>
            </p:txBody>
          </p:sp>
        </p:grpSp>
        <p:grpSp>
          <p:nvGrpSpPr>
            <p:cNvPr id="101" name="Group 100">
              <a:extLst>
                <a:ext uri="{FF2B5EF4-FFF2-40B4-BE49-F238E27FC236}">
                  <a16:creationId xmlns:a16="http://schemas.microsoft.com/office/drawing/2014/main" id="{AB4A8A07-36A8-4C42-985C-67B460CD949F}"/>
                </a:ext>
              </a:extLst>
            </p:cNvPr>
            <p:cNvGrpSpPr/>
            <p:nvPr/>
          </p:nvGrpSpPr>
          <p:grpSpPr>
            <a:xfrm>
              <a:off x="3265888" y="1480461"/>
              <a:ext cx="623013" cy="2174024"/>
              <a:chOff x="3273262" y="1480461"/>
              <a:chExt cx="623013" cy="2174024"/>
            </a:xfrm>
          </p:grpSpPr>
          <p:sp>
            <p:nvSpPr>
              <p:cNvPr id="109" name="Rectangle 108">
                <a:extLst>
                  <a:ext uri="{FF2B5EF4-FFF2-40B4-BE49-F238E27FC236}">
                    <a16:creationId xmlns:a16="http://schemas.microsoft.com/office/drawing/2014/main" id="{6F6D0F4C-0A43-3B47-A157-81B5CE51EAB5}"/>
                  </a:ext>
                </a:extLst>
              </p:cNvPr>
              <p:cNvSpPr/>
              <p:nvPr/>
            </p:nvSpPr>
            <p:spPr bwMode="auto">
              <a:xfrm rot="5400000">
                <a:off x="2546507" y="2304716"/>
                <a:ext cx="2174024" cy="525513"/>
              </a:xfrm>
              <a:prstGeom prst="rect">
                <a:avLst/>
              </a:prstGeom>
              <a:solidFill>
                <a:schemeClr val="tx1">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10" name="Rectangle 109">
                <a:extLst>
                  <a:ext uri="{FF2B5EF4-FFF2-40B4-BE49-F238E27FC236}">
                    <a16:creationId xmlns:a16="http://schemas.microsoft.com/office/drawing/2014/main" id="{21925579-825B-6B42-91F9-8B4A948F8C88}"/>
                  </a:ext>
                </a:extLst>
              </p:cNvPr>
              <p:cNvSpPr/>
              <p:nvPr/>
            </p:nvSpPr>
            <p:spPr>
              <a:xfrm>
                <a:off x="3273262" y="1772131"/>
                <a:ext cx="461665" cy="1842242"/>
              </a:xfrm>
              <a:prstGeom prst="rect">
                <a:avLst/>
              </a:prstGeom>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102" name="Group 101">
              <a:extLst>
                <a:ext uri="{FF2B5EF4-FFF2-40B4-BE49-F238E27FC236}">
                  <a16:creationId xmlns:a16="http://schemas.microsoft.com/office/drawing/2014/main" id="{BF011C8F-52A4-D942-92F5-42BE556585D9}"/>
                </a:ext>
              </a:extLst>
            </p:cNvPr>
            <p:cNvGrpSpPr/>
            <p:nvPr/>
          </p:nvGrpSpPr>
          <p:grpSpPr>
            <a:xfrm>
              <a:off x="3183624" y="941827"/>
              <a:ext cx="2664347" cy="546297"/>
              <a:chOff x="3190998" y="927079"/>
              <a:chExt cx="2664347" cy="546297"/>
            </a:xfrm>
          </p:grpSpPr>
          <p:sp>
            <p:nvSpPr>
              <p:cNvPr id="107" name="Rectangle 106">
                <a:extLst>
                  <a:ext uri="{FF2B5EF4-FFF2-40B4-BE49-F238E27FC236}">
                    <a16:creationId xmlns:a16="http://schemas.microsoft.com/office/drawing/2014/main" id="{52E38146-3979-9C49-8FDF-FEA174727701}"/>
                  </a:ext>
                </a:extLst>
              </p:cNvPr>
              <p:cNvSpPr/>
              <p:nvPr/>
            </p:nvSpPr>
            <p:spPr bwMode="auto">
              <a:xfrm>
                <a:off x="3190998" y="927079"/>
                <a:ext cx="2354839" cy="546297"/>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08" name="Rectangle 107">
                <a:extLst>
                  <a:ext uri="{FF2B5EF4-FFF2-40B4-BE49-F238E27FC236}">
                    <a16:creationId xmlns:a16="http://schemas.microsoft.com/office/drawing/2014/main" id="{97F6C1D9-074B-E44A-BE03-4EA0C7C0B390}"/>
                  </a:ext>
                </a:extLst>
              </p:cNvPr>
              <p:cNvSpPr/>
              <p:nvPr/>
            </p:nvSpPr>
            <p:spPr>
              <a:xfrm>
                <a:off x="3407304" y="1042191"/>
                <a:ext cx="2448041" cy="369332"/>
              </a:xfrm>
              <a:prstGeom prst="rect">
                <a:avLst/>
              </a:prstGeom>
            </p:spPr>
            <p:txBody>
              <a:bodyPr wrap="square">
                <a:spAutoFit/>
              </a:bodyPr>
              <a:lstStyle/>
              <a:p>
                <a:r>
                  <a:rPr lang="en-US" dirty="0">
                    <a:solidFill>
                      <a:schemeClr val="bg1"/>
                    </a:solidFill>
                    <a:latin typeface="Helvetica Neue Light"/>
                    <a:cs typeface="Helvetica Neue Light"/>
                  </a:rPr>
                  <a:t>You</a:t>
                </a:r>
                <a:endParaRPr lang="en-US" dirty="0">
                  <a:solidFill>
                    <a:schemeClr val="bg1"/>
                  </a:solidFill>
                </a:endParaRPr>
              </a:p>
            </p:txBody>
          </p:sp>
        </p:grpSp>
        <p:grpSp>
          <p:nvGrpSpPr>
            <p:cNvPr id="103" name="Group 102">
              <a:extLst>
                <a:ext uri="{FF2B5EF4-FFF2-40B4-BE49-F238E27FC236}">
                  <a16:creationId xmlns:a16="http://schemas.microsoft.com/office/drawing/2014/main" id="{6ECEE84B-9BA4-8F4B-8422-4A4EE4D3BF9C}"/>
                </a:ext>
              </a:extLst>
            </p:cNvPr>
            <p:cNvGrpSpPr/>
            <p:nvPr/>
          </p:nvGrpSpPr>
          <p:grpSpPr>
            <a:xfrm>
              <a:off x="3888902" y="3131651"/>
              <a:ext cx="3033547" cy="585426"/>
              <a:chOff x="3888902" y="3131651"/>
              <a:chExt cx="3033547" cy="585426"/>
            </a:xfrm>
          </p:grpSpPr>
          <p:sp>
            <p:nvSpPr>
              <p:cNvPr id="105" name="Rectangle 104">
                <a:extLst>
                  <a:ext uri="{FF2B5EF4-FFF2-40B4-BE49-F238E27FC236}">
                    <a16:creationId xmlns:a16="http://schemas.microsoft.com/office/drawing/2014/main" id="{1D9960FF-CBF0-514A-A354-330FF5E2C8A9}"/>
                  </a:ext>
                </a:extLst>
              </p:cNvPr>
              <p:cNvSpPr/>
              <p:nvPr/>
            </p:nvSpPr>
            <p:spPr bwMode="auto">
              <a:xfrm>
                <a:off x="3888902" y="3131651"/>
                <a:ext cx="2175378" cy="525513"/>
              </a:xfrm>
              <a:prstGeom prst="rect">
                <a:avLst/>
              </a:prstGeom>
              <a:solidFill>
                <a:schemeClr val="tx1">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06" name="Rectangle 105">
                <a:extLst>
                  <a:ext uri="{FF2B5EF4-FFF2-40B4-BE49-F238E27FC236}">
                    <a16:creationId xmlns:a16="http://schemas.microsoft.com/office/drawing/2014/main" id="{30F020A6-1001-C644-83E5-7DB99585ABEC}"/>
                  </a:ext>
                </a:extLst>
              </p:cNvPr>
              <p:cNvSpPr/>
              <p:nvPr/>
            </p:nvSpPr>
            <p:spPr>
              <a:xfrm>
                <a:off x="4837471" y="3347745"/>
                <a:ext cx="2084978" cy="369332"/>
              </a:xfrm>
              <a:prstGeom prst="rect">
                <a:avLst/>
              </a:prstGeom>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sp>
          <p:nvSpPr>
            <p:cNvPr id="104" name="Rectangle 103">
              <a:extLst>
                <a:ext uri="{FF2B5EF4-FFF2-40B4-BE49-F238E27FC236}">
                  <a16:creationId xmlns:a16="http://schemas.microsoft.com/office/drawing/2014/main" id="{330A9BC7-D122-EA48-B68E-3F32C0DB6CB8}"/>
                </a:ext>
              </a:extLst>
            </p:cNvPr>
            <p:cNvSpPr/>
            <p:nvPr/>
          </p:nvSpPr>
          <p:spPr bwMode="auto">
            <a:xfrm>
              <a:off x="3888902" y="1487549"/>
              <a:ext cx="1649562" cy="1644102"/>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grpSp>
      <p:sp>
        <p:nvSpPr>
          <p:cNvPr id="115" name="Footer Placeholder 2">
            <a:extLst>
              <a:ext uri="{FF2B5EF4-FFF2-40B4-BE49-F238E27FC236}">
                <a16:creationId xmlns:a16="http://schemas.microsoft.com/office/drawing/2014/main" id="{8650D90F-E3D3-6F4E-B8A4-BD7BA6D2A825}"/>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spTree>
    <p:extLst>
      <p:ext uri="{BB962C8B-B14F-4D97-AF65-F5344CB8AC3E}">
        <p14:creationId xmlns:p14="http://schemas.microsoft.com/office/powerpoint/2010/main" val="28731142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70903" y="-185377"/>
            <a:ext cx="597605" cy="2385044"/>
            <a:chOff x="5538764" y="756455"/>
            <a:chExt cx="597605" cy="2385044"/>
          </a:xfrm>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solidFill>
              <a:srgbClr val="FFC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p:spPr>
          <p:txBody>
            <a:bodyPr vert="vert270" wrap="square">
              <a:spAutoFit/>
            </a:bodyPr>
            <a:lstStyle/>
            <a:p>
              <a:r>
                <a:rPr lang="en-US" dirty="0">
                  <a:solidFill>
                    <a:schemeClr val="bg1"/>
                  </a:solidFill>
                  <a:latin typeface="Helvetica Neue Light"/>
                  <a:cs typeface="Helvetica Neue Light"/>
                </a:rPr>
                <a:t>Your Boss</a:t>
              </a:r>
              <a:endParaRPr lang="en-US" dirty="0">
                <a:solidFill>
                  <a:schemeClr val="bg1"/>
                </a:solidFill>
              </a:endParaRPr>
            </a:p>
          </p:txBody>
        </p:sp>
      </p:grpSp>
      <p:grpSp>
        <p:nvGrpSpPr>
          <p:cNvPr id="16" name="Group 15">
            <a:extLst>
              <a:ext uri="{FF2B5EF4-FFF2-40B4-BE49-F238E27FC236}">
                <a16:creationId xmlns:a16="http://schemas.microsoft.com/office/drawing/2014/main" id="{BCBB79BB-E9CD-1B43-9EF9-7E78A57B401E}"/>
              </a:ext>
            </a:extLst>
          </p:cNvPr>
          <p:cNvGrpSpPr/>
          <p:nvPr/>
        </p:nvGrpSpPr>
        <p:grpSpPr>
          <a:xfrm>
            <a:off x="-101672" y="547176"/>
            <a:ext cx="623013" cy="2174024"/>
            <a:chOff x="3273262" y="1487718"/>
            <a:chExt cx="623013" cy="2174024"/>
          </a:xfrm>
          <a:solidFill>
            <a:schemeClr val="accent1">
              <a:lumMod val="90000"/>
              <a:lumOff val="10000"/>
            </a:schemeClr>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46507" y="2311973"/>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3121" y="1285"/>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521342" y="2199667"/>
            <a:ext cx="3033547" cy="585257"/>
            <a:chOff x="3888902" y="3131820"/>
            <a:chExt cx="3033547" cy="585257"/>
          </a:xfrm>
          <a:solidFill>
            <a:schemeClr val="accent1">
              <a:lumMod val="90000"/>
              <a:lumOff val="10000"/>
            </a:schemeClr>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2" y="3131820"/>
              <a:ext cx="2175378"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sp>
        <p:nvSpPr>
          <p:cNvPr id="34" name="Rectangle 33">
            <a:extLst>
              <a:ext uri="{FF2B5EF4-FFF2-40B4-BE49-F238E27FC236}">
                <a16:creationId xmlns:a16="http://schemas.microsoft.com/office/drawing/2014/main" id="{45615393-986A-224A-A142-FBE16A5E1A8B}"/>
              </a:ext>
            </a:extLst>
          </p:cNvPr>
          <p:cNvSpPr/>
          <p:nvPr/>
        </p:nvSpPr>
        <p:spPr bwMode="auto">
          <a:xfrm>
            <a:off x="512953" y="485729"/>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Tree>
    <p:extLst>
      <p:ext uri="{BB962C8B-B14F-4D97-AF65-F5344CB8AC3E}">
        <p14:creationId xmlns:p14="http://schemas.microsoft.com/office/powerpoint/2010/main" val="48159531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70903" y="-185377"/>
            <a:ext cx="597605" cy="2385044"/>
            <a:chOff x="5538764" y="756455"/>
            <a:chExt cx="597605" cy="2385044"/>
          </a:xfrm>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solidFill>
              <a:srgbClr val="FFC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p:spPr>
          <p:txBody>
            <a:bodyPr vert="vert270" wrap="square">
              <a:spAutoFit/>
            </a:bodyPr>
            <a:lstStyle/>
            <a:p>
              <a:r>
                <a:rPr lang="en-US" dirty="0">
                  <a:solidFill>
                    <a:schemeClr val="bg1"/>
                  </a:solidFill>
                  <a:latin typeface="Helvetica Neue Light"/>
                  <a:cs typeface="Helvetica Neue Light"/>
                </a:rPr>
                <a:t>Your Boss</a:t>
              </a:r>
              <a:endParaRPr lang="en-US" dirty="0">
                <a:solidFill>
                  <a:schemeClr val="bg1"/>
                </a:solidFill>
              </a:endParaRPr>
            </a:p>
          </p:txBody>
        </p:sp>
      </p:grpSp>
      <p:grpSp>
        <p:nvGrpSpPr>
          <p:cNvPr id="16" name="Group 15">
            <a:extLst>
              <a:ext uri="{FF2B5EF4-FFF2-40B4-BE49-F238E27FC236}">
                <a16:creationId xmlns:a16="http://schemas.microsoft.com/office/drawing/2014/main" id="{BCBB79BB-E9CD-1B43-9EF9-7E78A57B401E}"/>
              </a:ext>
            </a:extLst>
          </p:cNvPr>
          <p:cNvGrpSpPr/>
          <p:nvPr/>
        </p:nvGrpSpPr>
        <p:grpSpPr>
          <a:xfrm>
            <a:off x="-101672" y="547176"/>
            <a:ext cx="623013" cy="2174024"/>
            <a:chOff x="3273262" y="1487718"/>
            <a:chExt cx="623013" cy="2174024"/>
          </a:xfrm>
          <a:solidFill>
            <a:schemeClr val="accent1">
              <a:lumMod val="90000"/>
              <a:lumOff val="10000"/>
            </a:schemeClr>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46507" y="2311973"/>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3121" y="1285"/>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521342" y="2199667"/>
            <a:ext cx="3033547" cy="585257"/>
            <a:chOff x="3888902" y="3131820"/>
            <a:chExt cx="3033547" cy="585257"/>
          </a:xfrm>
          <a:solidFill>
            <a:schemeClr val="accent1">
              <a:lumMod val="90000"/>
              <a:lumOff val="10000"/>
            </a:schemeClr>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2" y="3131820"/>
              <a:ext cx="2175378"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sp>
        <p:nvSpPr>
          <p:cNvPr id="34" name="Rectangle 33">
            <a:extLst>
              <a:ext uri="{FF2B5EF4-FFF2-40B4-BE49-F238E27FC236}">
                <a16:creationId xmlns:a16="http://schemas.microsoft.com/office/drawing/2014/main" id="{45615393-986A-224A-A142-FBE16A5E1A8B}"/>
              </a:ext>
            </a:extLst>
          </p:cNvPr>
          <p:cNvSpPr/>
          <p:nvPr/>
        </p:nvSpPr>
        <p:spPr bwMode="auto">
          <a:xfrm>
            <a:off x="512953" y="485729"/>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25" name="Shape 399">
            <a:extLst>
              <a:ext uri="{FF2B5EF4-FFF2-40B4-BE49-F238E27FC236}">
                <a16:creationId xmlns:a16="http://schemas.microsoft.com/office/drawing/2014/main" id="{2CA46DE3-8144-C44A-9FF3-7F70D39DDD58}"/>
              </a:ext>
            </a:extLst>
          </p:cNvPr>
          <p:cNvSpPr txBox="1"/>
          <p:nvPr/>
        </p:nvSpPr>
        <p:spPr>
          <a:xfrm>
            <a:off x="751107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26" name="Shape 400">
            <a:extLst>
              <a:ext uri="{FF2B5EF4-FFF2-40B4-BE49-F238E27FC236}">
                <a16:creationId xmlns:a16="http://schemas.microsoft.com/office/drawing/2014/main" id="{9C1FCD8A-74BB-3C44-B023-6940A3FB60FE}"/>
              </a:ext>
            </a:extLst>
          </p:cNvPr>
          <p:cNvSpPr txBox="1"/>
          <p:nvPr/>
        </p:nvSpPr>
        <p:spPr>
          <a:xfrm>
            <a:off x="7508286"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sp>
        <p:nvSpPr>
          <p:cNvPr id="27" name="Shape 399">
            <a:extLst>
              <a:ext uri="{FF2B5EF4-FFF2-40B4-BE49-F238E27FC236}">
                <a16:creationId xmlns:a16="http://schemas.microsoft.com/office/drawing/2014/main" id="{587E23A6-369D-B742-95A3-7864E54C6FFA}"/>
              </a:ext>
            </a:extLst>
          </p:cNvPr>
          <p:cNvSpPr txBox="1"/>
          <p:nvPr/>
        </p:nvSpPr>
        <p:spPr>
          <a:xfrm>
            <a:off x="751107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36" name="Shape 400">
            <a:extLst>
              <a:ext uri="{FF2B5EF4-FFF2-40B4-BE49-F238E27FC236}">
                <a16:creationId xmlns:a16="http://schemas.microsoft.com/office/drawing/2014/main" id="{C844E209-F48E-DF44-947A-6D837FB58930}"/>
              </a:ext>
            </a:extLst>
          </p:cNvPr>
          <p:cNvSpPr txBox="1"/>
          <p:nvPr/>
        </p:nvSpPr>
        <p:spPr>
          <a:xfrm>
            <a:off x="7508286"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sp>
        <p:nvSpPr>
          <p:cNvPr id="37" name="Shape 399">
            <a:extLst>
              <a:ext uri="{FF2B5EF4-FFF2-40B4-BE49-F238E27FC236}">
                <a16:creationId xmlns:a16="http://schemas.microsoft.com/office/drawing/2014/main" id="{D393F46B-D9EA-0449-89CC-982C58EE554D}"/>
              </a:ext>
            </a:extLst>
          </p:cNvPr>
          <p:cNvSpPr txBox="1"/>
          <p:nvPr/>
        </p:nvSpPr>
        <p:spPr>
          <a:xfrm>
            <a:off x="761046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38" name="Shape 400">
            <a:extLst>
              <a:ext uri="{FF2B5EF4-FFF2-40B4-BE49-F238E27FC236}">
                <a16:creationId xmlns:a16="http://schemas.microsoft.com/office/drawing/2014/main" id="{F896C9C5-1B96-8643-B9B4-8C3B16A87C89}"/>
              </a:ext>
            </a:extLst>
          </p:cNvPr>
          <p:cNvSpPr txBox="1"/>
          <p:nvPr/>
        </p:nvSpPr>
        <p:spPr>
          <a:xfrm>
            <a:off x="7587798"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grpSp>
        <p:nvGrpSpPr>
          <p:cNvPr id="39" name="Group 38">
            <a:extLst>
              <a:ext uri="{FF2B5EF4-FFF2-40B4-BE49-F238E27FC236}">
                <a16:creationId xmlns:a16="http://schemas.microsoft.com/office/drawing/2014/main" id="{3D91FE05-51B7-F645-9DDC-88A4F045F7EB}"/>
              </a:ext>
            </a:extLst>
          </p:cNvPr>
          <p:cNvGrpSpPr/>
          <p:nvPr/>
        </p:nvGrpSpPr>
        <p:grpSpPr>
          <a:xfrm>
            <a:off x="6904528" y="1584"/>
            <a:ext cx="2568717" cy="5156730"/>
            <a:chOff x="6904528" y="1584"/>
            <a:chExt cx="2568717" cy="5156730"/>
          </a:xfrm>
        </p:grpSpPr>
        <p:sp>
          <p:nvSpPr>
            <p:cNvPr id="40" name="Shape 399">
              <a:extLst>
                <a:ext uri="{FF2B5EF4-FFF2-40B4-BE49-F238E27FC236}">
                  <a16:creationId xmlns:a16="http://schemas.microsoft.com/office/drawing/2014/main" id="{C4FE3E8A-9974-AD4F-A8E1-0DA2E3434366}"/>
                </a:ext>
              </a:extLst>
            </p:cNvPr>
            <p:cNvSpPr txBox="1"/>
            <p:nvPr/>
          </p:nvSpPr>
          <p:spPr>
            <a:xfrm>
              <a:off x="751107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41" name="Shape 400">
              <a:extLst>
                <a:ext uri="{FF2B5EF4-FFF2-40B4-BE49-F238E27FC236}">
                  <a16:creationId xmlns:a16="http://schemas.microsoft.com/office/drawing/2014/main" id="{1904516C-5AF7-0D48-BA2B-1EF56ECE7BB8}"/>
                </a:ext>
              </a:extLst>
            </p:cNvPr>
            <p:cNvSpPr txBox="1"/>
            <p:nvPr/>
          </p:nvSpPr>
          <p:spPr>
            <a:xfrm>
              <a:off x="7508286"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sp>
          <p:nvSpPr>
            <p:cNvPr id="42" name="Shape 399">
              <a:extLst>
                <a:ext uri="{FF2B5EF4-FFF2-40B4-BE49-F238E27FC236}">
                  <a16:creationId xmlns:a16="http://schemas.microsoft.com/office/drawing/2014/main" id="{8BEB08ED-B5FA-5546-AC0A-4F18E04EFD51}"/>
                </a:ext>
              </a:extLst>
            </p:cNvPr>
            <p:cNvSpPr txBox="1"/>
            <p:nvPr/>
          </p:nvSpPr>
          <p:spPr>
            <a:xfrm>
              <a:off x="751107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43" name="Shape 400">
              <a:extLst>
                <a:ext uri="{FF2B5EF4-FFF2-40B4-BE49-F238E27FC236}">
                  <a16:creationId xmlns:a16="http://schemas.microsoft.com/office/drawing/2014/main" id="{0A306631-3D8C-C848-8E7B-6B73C456A377}"/>
                </a:ext>
              </a:extLst>
            </p:cNvPr>
            <p:cNvSpPr txBox="1"/>
            <p:nvPr/>
          </p:nvSpPr>
          <p:spPr>
            <a:xfrm>
              <a:off x="7508286"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grpSp>
          <p:nvGrpSpPr>
            <p:cNvPr id="44" name="Shape 397">
              <a:extLst>
                <a:ext uri="{FF2B5EF4-FFF2-40B4-BE49-F238E27FC236}">
                  <a16:creationId xmlns:a16="http://schemas.microsoft.com/office/drawing/2014/main" id="{CE590D93-D5E1-EB49-8F0E-2A0797BF05A2}"/>
                </a:ext>
              </a:extLst>
            </p:cNvPr>
            <p:cNvGrpSpPr/>
            <p:nvPr/>
          </p:nvGrpSpPr>
          <p:grpSpPr>
            <a:xfrm>
              <a:off x="6904528" y="1584"/>
              <a:ext cx="2568717" cy="5156730"/>
              <a:chOff x="6904520" y="0"/>
              <a:chExt cx="2568717" cy="6251083"/>
            </a:xfrm>
          </p:grpSpPr>
          <p:sp>
            <p:nvSpPr>
              <p:cNvPr id="47" name="Shape 398">
                <a:extLst>
                  <a:ext uri="{FF2B5EF4-FFF2-40B4-BE49-F238E27FC236}">
                    <a16:creationId xmlns:a16="http://schemas.microsoft.com/office/drawing/2014/main" id="{52AE1FEC-1362-F04F-9CF0-ADC2FDD9E383}"/>
                  </a:ext>
                </a:extLst>
              </p:cNvPr>
              <p:cNvSpPr/>
              <p:nvPr/>
            </p:nvSpPr>
            <p:spPr>
              <a:xfrm>
                <a:off x="6904520" y="799675"/>
                <a:ext cx="2261504" cy="5451408"/>
              </a:xfrm>
              <a:prstGeom prst="rect">
                <a:avLst/>
              </a:prstGeom>
              <a:solidFill>
                <a:schemeClr val="dk2"/>
              </a:solidFill>
              <a:ln>
                <a:noFill/>
              </a:ln>
            </p:spPr>
            <p:txBody>
              <a:bodyPr spcFirstLastPara="1" wrap="square" lIns="91425" tIns="45700" rIns="91425" bIns="45700" anchor="ctr" anchorCtr="0">
                <a:noAutofit/>
              </a:bodyPr>
              <a:lstStyle/>
              <a:p>
                <a:pPr algn="ctr">
                  <a:lnSpc>
                    <a:spcPct val="90000"/>
                  </a:lnSpc>
                  <a:buClr>
                    <a:srgbClr val="000000"/>
                  </a:buClr>
                  <a:buSzPts val="1600"/>
                </a:pPr>
                <a:endParaRPr sz="1600" b="1" dirty="0">
                  <a:solidFill>
                    <a:schemeClr val="dk1"/>
                  </a:solidFill>
                  <a:latin typeface="Arial"/>
                  <a:ea typeface="Arial"/>
                  <a:cs typeface="Arial"/>
                  <a:sym typeface="Arial"/>
                </a:endParaRPr>
              </a:p>
            </p:txBody>
          </p:sp>
          <p:sp>
            <p:nvSpPr>
              <p:cNvPr id="48" name="Shape 401">
                <a:extLst>
                  <a:ext uri="{FF2B5EF4-FFF2-40B4-BE49-F238E27FC236}">
                    <a16:creationId xmlns:a16="http://schemas.microsoft.com/office/drawing/2014/main" id="{3EB91E14-C4B6-584E-8F77-23BD91309584}"/>
                  </a:ext>
                </a:extLst>
              </p:cNvPr>
              <p:cNvSpPr txBox="1"/>
              <p:nvPr/>
            </p:nvSpPr>
            <p:spPr>
              <a:xfrm>
                <a:off x="7562047" y="2437028"/>
                <a:ext cx="1591761" cy="67156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a:solidFill>
                      <a:schemeClr val="lt1"/>
                    </a:solidFill>
                    <a:latin typeface="Helvetica Neue Light"/>
                    <a:ea typeface="Helvetica Neue Light"/>
                    <a:cs typeface="Helvetica Neue Light"/>
                    <a:sym typeface="Helvetica Neue Light"/>
                  </a:rPr>
                  <a:t>Give kudos and corrective feedback continuously</a:t>
                </a:r>
                <a:endParaRPr sz="1400">
                  <a:solidFill>
                    <a:srgbClr val="000000"/>
                  </a:solidFill>
                  <a:latin typeface="Arial"/>
                  <a:ea typeface="Arial"/>
                  <a:cs typeface="Arial"/>
                  <a:sym typeface="Arial"/>
                </a:endParaRPr>
              </a:p>
            </p:txBody>
          </p:sp>
          <p:sp>
            <p:nvSpPr>
              <p:cNvPr id="49" name="Shape 402">
                <a:extLst>
                  <a:ext uri="{FF2B5EF4-FFF2-40B4-BE49-F238E27FC236}">
                    <a16:creationId xmlns:a16="http://schemas.microsoft.com/office/drawing/2014/main" id="{41AE1528-7431-D14C-BF0B-6D78CD469F67}"/>
                  </a:ext>
                </a:extLst>
              </p:cNvPr>
              <p:cNvSpPr txBox="1"/>
              <p:nvPr/>
            </p:nvSpPr>
            <p:spPr>
              <a:xfrm>
                <a:off x="7565992" y="4192667"/>
                <a:ext cx="1866150" cy="447711"/>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a:solidFill>
                      <a:schemeClr val="lt1"/>
                    </a:solidFill>
                    <a:latin typeface="Helvetica Neue Light"/>
                    <a:ea typeface="Helvetica Neue Light"/>
                    <a:cs typeface="Helvetica Neue Light"/>
                    <a:sym typeface="Helvetica Neue Light"/>
                  </a:rPr>
                  <a:t>Articulate &amp; enforce </a:t>
                </a:r>
                <a:endParaRPr sz="1200" b="1">
                  <a:solidFill>
                    <a:schemeClr val="lt1"/>
                  </a:solidFill>
                  <a:latin typeface="Helvetica Neue Light"/>
                  <a:ea typeface="Helvetica Neue Light"/>
                  <a:cs typeface="Helvetica Neue Light"/>
                  <a:sym typeface="Helvetica Neue Light"/>
                </a:endParaRPr>
              </a:p>
              <a:p>
                <a:pPr>
                  <a:buClr>
                    <a:srgbClr val="000000"/>
                  </a:buClr>
                  <a:buSzPts val="1200"/>
                </a:pPr>
                <a:r>
                  <a:rPr lang="en-US" sz="1200" b="1">
                    <a:solidFill>
                      <a:schemeClr val="lt1"/>
                    </a:solidFill>
                    <a:latin typeface="Helvetica Neue Light"/>
                    <a:ea typeface="Helvetica Neue Light"/>
                    <a:cs typeface="Helvetica Neue Light"/>
                    <a:sym typeface="Helvetica Neue Light"/>
                  </a:rPr>
                  <a:t>consequences</a:t>
                </a:r>
                <a:endParaRPr sz="1200" b="1">
                  <a:solidFill>
                    <a:schemeClr val="lt1"/>
                  </a:solidFill>
                  <a:latin typeface="Helvetica Neue Light"/>
                  <a:ea typeface="Helvetica Neue Light"/>
                  <a:cs typeface="Helvetica Neue Light"/>
                  <a:sym typeface="Helvetica Neue Light"/>
                </a:endParaRPr>
              </a:p>
            </p:txBody>
          </p:sp>
          <p:sp>
            <p:nvSpPr>
              <p:cNvPr id="50" name="Shape 403">
                <a:extLst>
                  <a:ext uri="{FF2B5EF4-FFF2-40B4-BE49-F238E27FC236}">
                    <a16:creationId xmlns:a16="http://schemas.microsoft.com/office/drawing/2014/main" id="{96547626-8F49-FC44-A18F-FAACD200CB3D}"/>
                  </a:ext>
                </a:extLst>
              </p:cNvPr>
              <p:cNvSpPr txBox="1"/>
              <p:nvPr/>
            </p:nvSpPr>
            <p:spPr>
              <a:xfrm>
                <a:off x="7566945" y="3323925"/>
                <a:ext cx="1581963" cy="447711"/>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a:solidFill>
                      <a:schemeClr val="lt1"/>
                    </a:solidFill>
                    <a:latin typeface="Helvetica Neue Light"/>
                    <a:ea typeface="Helvetica Neue Light"/>
                    <a:cs typeface="Helvetica Neue Light"/>
                    <a:sym typeface="Helvetica Neue Light"/>
                  </a:rPr>
                  <a:t>Recognize &amp; reward progress and achievement</a:t>
                </a:r>
                <a:endParaRPr sz="1400">
                  <a:solidFill>
                    <a:srgbClr val="000000"/>
                  </a:solidFill>
                  <a:latin typeface="Arial"/>
                  <a:ea typeface="Arial"/>
                  <a:cs typeface="Arial"/>
                  <a:sym typeface="Arial"/>
                </a:endParaRPr>
              </a:p>
            </p:txBody>
          </p:sp>
          <p:sp>
            <p:nvSpPr>
              <p:cNvPr id="51" name="Shape 404">
                <a:extLst>
                  <a:ext uri="{FF2B5EF4-FFF2-40B4-BE49-F238E27FC236}">
                    <a16:creationId xmlns:a16="http://schemas.microsoft.com/office/drawing/2014/main" id="{08DFD907-10AF-6443-AEF6-94DFD9F4CDDF}"/>
                  </a:ext>
                </a:extLst>
              </p:cNvPr>
              <p:cNvSpPr txBox="1"/>
              <p:nvPr/>
            </p:nvSpPr>
            <p:spPr>
              <a:xfrm>
                <a:off x="7603376" y="5021346"/>
                <a:ext cx="1869861" cy="223856"/>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a:solidFill>
                      <a:schemeClr val="lt1"/>
                    </a:solidFill>
                    <a:latin typeface="Helvetica Neue Light"/>
                    <a:ea typeface="Helvetica Neue Light"/>
                    <a:cs typeface="Helvetica Neue Light"/>
                    <a:sym typeface="Helvetica Neue Light"/>
                  </a:rPr>
                  <a:t>Manage conflict</a:t>
                </a:r>
                <a:endParaRPr sz="1400">
                  <a:solidFill>
                    <a:srgbClr val="000000"/>
                  </a:solidFill>
                  <a:latin typeface="Arial"/>
                  <a:ea typeface="Arial"/>
                  <a:cs typeface="Arial"/>
                  <a:sym typeface="Arial"/>
                </a:endParaRPr>
              </a:p>
            </p:txBody>
          </p:sp>
          <p:sp>
            <p:nvSpPr>
              <p:cNvPr id="52" name="Shape 405">
                <a:extLst>
                  <a:ext uri="{FF2B5EF4-FFF2-40B4-BE49-F238E27FC236}">
                    <a16:creationId xmlns:a16="http://schemas.microsoft.com/office/drawing/2014/main" id="{345A0FA5-5A73-0742-AED6-3584CD87571A}"/>
                  </a:ext>
                </a:extLst>
              </p:cNvPr>
              <p:cNvSpPr txBox="1"/>
              <p:nvPr/>
            </p:nvSpPr>
            <p:spPr>
              <a:xfrm>
                <a:off x="7610274" y="5796217"/>
                <a:ext cx="1172244" cy="223856"/>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a:solidFill>
                      <a:schemeClr val="lt1"/>
                    </a:solidFill>
                    <a:latin typeface="Helvetica Neue Light"/>
                    <a:ea typeface="Helvetica Neue Light"/>
                    <a:cs typeface="Helvetica Neue Light"/>
                    <a:sym typeface="Helvetica Neue Light"/>
                  </a:rPr>
                  <a:t>Provide support</a:t>
                </a:r>
                <a:endParaRPr sz="1400">
                  <a:solidFill>
                    <a:srgbClr val="000000"/>
                  </a:solidFill>
                  <a:latin typeface="Arial"/>
                  <a:ea typeface="Arial"/>
                  <a:cs typeface="Arial"/>
                  <a:sym typeface="Arial"/>
                </a:endParaRPr>
              </a:p>
            </p:txBody>
          </p:sp>
          <p:sp>
            <p:nvSpPr>
              <p:cNvPr id="53" name="Shape 406">
                <a:extLst>
                  <a:ext uri="{FF2B5EF4-FFF2-40B4-BE49-F238E27FC236}">
                    <a16:creationId xmlns:a16="http://schemas.microsoft.com/office/drawing/2014/main" id="{43F86946-646F-7A4F-8E6D-BDAEFABE046E}"/>
                  </a:ext>
                </a:extLst>
              </p:cNvPr>
              <p:cNvSpPr/>
              <p:nvPr/>
            </p:nvSpPr>
            <p:spPr>
              <a:xfrm>
                <a:off x="6957346" y="969463"/>
                <a:ext cx="493059" cy="521916"/>
              </a:xfrm>
              <a:prstGeom prst="ellipse">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dirty="0">
                    <a:solidFill>
                      <a:srgbClr val="FFFFFF"/>
                    </a:solidFill>
                    <a:latin typeface="Helvetica Neue Light"/>
                    <a:ea typeface="Helvetica Neue Light"/>
                    <a:cs typeface="Helvetica Neue Light"/>
                    <a:sym typeface="Helvetica Neue Light"/>
                  </a:rPr>
                  <a:t>1</a:t>
                </a:r>
                <a:endParaRPr sz="1400" dirty="0">
                  <a:solidFill>
                    <a:srgbClr val="000000"/>
                  </a:solidFill>
                  <a:latin typeface="Arial"/>
                  <a:ea typeface="Arial"/>
                  <a:cs typeface="Arial"/>
                  <a:sym typeface="Arial"/>
                </a:endParaRPr>
              </a:p>
            </p:txBody>
          </p:sp>
          <p:sp>
            <p:nvSpPr>
              <p:cNvPr id="54" name="Shape 407">
                <a:extLst>
                  <a:ext uri="{FF2B5EF4-FFF2-40B4-BE49-F238E27FC236}">
                    <a16:creationId xmlns:a16="http://schemas.microsoft.com/office/drawing/2014/main" id="{F8C7DE3D-BD90-7547-9449-6BF2267FD857}"/>
                  </a:ext>
                </a:extLst>
              </p:cNvPr>
              <p:cNvSpPr/>
              <p:nvPr/>
            </p:nvSpPr>
            <p:spPr>
              <a:xfrm>
                <a:off x="6959869" y="1732441"/>
                <a:ext cx="493059" cy="521916"/>
              </a:xfrm>
              <a:prstGeom prst="ellipse">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dirty="0">
                    <a:solidFill>
                      <a:srgbClr val="FFFFFF"/>
                    </a:solidFill>
                    <a:latin typeface="Helvetica Neue Light"/>
                    <a:ea typeface="Helvetica Neue Light"/>
                    <a:cs typeface="Helvetica Neue Light"/>
                    <a:sym typeface="Helvetica Neue Light"/>
                  </a:rPr>
                  <a:t>2</a:t>
                </a:r>
                <a:endParaRPr sz="1400" dirty="0">
                  <a:solidFill>
                    <a:srgbClr val="000000"/>
                  </a:solidFill>
                  <a:latin typeface="Arial"/>
                  <a:ea typeface="Arial"/>
                  <a:cs typeface="Arial"/>
                  <a:sym typeface="Arial"/>
                </a:endParaRPr>
              </a:p>
            </p:txBody>
          </p:sp>
          <p:sp>
            <p:nvSpPr>
              <p:cNvPr id="55" name="Shape 408">
                <a:extLst>
                  <a:ext uri="{FF2B5EF4-FFF2-40B4-BE49-F238E27FC236}">
                    <a16:creationId xmlns:a16="http://schemas.microsoft.com/office/drawing/2014/main" id="{9B926FCB-EC71-2E4A-8F55-70662F4A9732}"/>
                  </a:ext>
                </a:extLst>
              </p:cNvPr>
              <p:cNvSpPr/>
              <p:nvPr/>
            </p:nvSpPr>
            <p:spPr>
              <a:xfrm>
                <a:off x="6958406" y="2503162"/>
                <a:ext cx="493059" cy="537882"/>
              </a:xfrm>
              <a:prstGeom prst="ellipse">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a:solidFill>
                      <a:srgbClr val="FFFFFF"/>
                    </a:solidFill>
                    <a:latin typeface="Helvetica Neue Light"/>
                    <a:ea typeface="Helvetica Neue Light"/>
                    <a:cs typeface="Helvetica Neue Light"/>
                    <a:sym typeface="Helvetica Neue Light"/>
                  </a:rPr>
                  <a:t>3</a:t>
                </a:r>
                <a:endParaRPr sz="1400">
                  <a:solidFill>
                    <a:srgbClr val="000000"/>
                  </a:solidFill>
                  <a:latin typeface="Arial"/>
                  <a:ea typeface="Arial"/>
                  <a:cs typeface="Arial"/>
                  <a:sym typeface="Arial"/>
                </a:endParaRPr>
              </a:p>
            </p:txBody>
          </p:sp>
          <p:sp>
            <p:nvSpPr>
              <p:cNvPr id="56" name="Shape 409">
                <a:extLst>
                  <a:ext uri="{FF2B5EF4-FFF2-40B4-BE49-F238E27FC236}">
                    <a16:creationId xmlns:a16="http://schemas.microsoft.com/office/drawing/2014/main" id="{17AD28B9-BC02-AF40-A2B1-18B24532C3A5}"/>
                  </a:ext>
                </a:extLst>
              </p:cNvPr>
              <p:cNvSpPr/>
              <p:nvPr/>
            </p:nvSpPr>
            <p:spPr>
              <a:xfrm>
                <a:off x="6964312" y="3284930"/>
                <a:ext cx="493059" cy="537882"/>
              </a:xfrm>
              <a:prstGeom prst="ellipse">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dirty="0">
                    <a:solidFill>
                      <a:srgbClr val="FFFFFF"/>
                    </a:solidFill>
                    <a:latin typeface="Helvetica Neue Light"/>
                    <a:ea typeface="Helvetica Neue Light"/>
                    <a:cs typeface="Helvetica Neue Light"/>
                    <a:sym typeface="Helvetica Neue Light"/>
                  </a:rPr>
                  <a:t>4</a:t>
                </a:r>
                <a:endParaRPr sz="1400" dirty="0">
                  <a:solidFill>
                    <a:srgbClr val="000000"/>
                  </a:solidFill>
                  <a:latin typeface="Arial"/>
                  <a:ea typeface="Arial"/>
                  <a:cs typeface="Arial"/>
                  <a:sym typeface="Arial"/>
                </a:endParaRPr>
              </a:p>
            </p:txBody>
          </p:sp>
          <p:sp>
            <p:nvSpPr>
              <p:cNvPr id="57" name="Shape 410">
                <a:extLst>
                  <a:ext uri="{FF2B5EF4-FFF2-40B4-BE49-F238E27FC236}">
                    <a16:creationId xmlns:a16="http://schemas.microsoft.com/office/drawing/2014/main" id="{973E01A4-6B5A-F74C-B811-83A8F69123DC}"/>
                  </a:ext>
                </a:extLst>
              </p:cNvPr>
              <p:cNvSpPr/>
              <p:nvPr/>
            </p:nvSpPr>
            <p:spPr>
              <a:xfrm>
                <a:off x="6950603" y="4035655"/>
                <a:ext cx="493059" cy="537882"/>
              </a:xfrm>
              <a:prstGeom prst="ellipse">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dirty="0">
                    <a:solidFill>
                      <a:srgbClr val="FFFFFF"/>
                    </a:solidFill>
                    <a:latin typeface="Helvetica Neue Light"/>
                    <a:ea typeface="Helvetica Neue Light"/>
                    <a:cs typeface="Helvetica Neue Light"/>
                    <a:sym typeface="Helvetica Neue Light"/>
                  </a:rPr>
                  <a:t>5</a:t>
                </a:r>
                <a:endParaRPr sz="1400" dirty="0">
                  <a:solidFill>
                    <a:srgbClr val="000000"/>
                  </a:solidFill>
                  <a:latin typeface="Arial"/>
                  <a:ea typeface="Arial"/>
                  <a:cs typeface="Arial"/>
                  <a:sym typeface="Arial"/>
                </a:endParaRPr>
              </a:p>
            </p:txBody>
          </p:sp>
          <p:sp>
            <p:nvSpPr>
              <p:cNvPr id="58" name="Shape 411">
                <a:extLst>
                  <a:ext uri="{FF2B5EF4-FFF2-40B4-BE49-F238E27FC236}">
                    <a16:creationId xmlns:a16="http://schemas.microsoft.com/office/drawing/2014/main" id="{8E2EBB82-87DE-D44E-B9BD-FEBF4D4E62FF}"/>
                  </a:ext>
                </a:extLst>
              </p:cNvPr>
              <p:cNvSpPr/>
              <p:nvPr/>
            </p:nvSpPr>
            <p:spPr>
              <a:xfrm>
                <a:off x="6958994" y="4842534"/>
                <a:ext cx="493059" cy="537882"/>
              </a:xfrm>
              <a:prstGeom prst="ellipse">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a:solidFill>
                      <a:srgbClr val="FFFFFF"/>
                    </a:solidFill>
                    <a:latin typeface="Helvetica Neue Light"/>
                    <a:ea typeface="Helvetica Neue Light"/>
                    <a:cs typeface="Helvetica Neue Light"/>
                    <a:sym typeface="Helvetica Neue Light"/>
                  </a:rPr>
                  <a:t>6</a:t>
                </a:r>
                <a:endParaRPr sz="1400">
                  <a:solidFill>
                    <a:srgbClr val="000000"/>
                  </a:solidFill>
                  <a:latin typeface="Arial"/>
                  <a:ea typeface="Arial"/>
                  <a:cs typeface="Arial"/>
                  <a:sym typeface="Arial"/>
                </a:endParaRPr>
              </a:p>
            </p:txBody>
          </p:sp>
          <p:sp>
            <p:nvSpPr>
              <p:cNvPr id="59" name="Shape 412">
                <a:extLst>
                  <a:ext uri="{FF2B5EF4-FFF2-40B4-BE49-F238E27FC236}">
                    <a16:creationId xmlns:a16="http://schemas.microsoft.com/office/drawing/2014/main" id="{D4EB2C73-F5F7-F044-92F9-0BD3188B6C4C}"/>
                  </a:ext>
                </a:extLst>
              </p:cNvPr>
              <p:cNvSpPr/>
              <p:nvPr/>
            </p:nvSpPr>
            <p:spPr>
              <a:xfrm>
                <a:off x="6954613" y="5631059"/>
                <a:ext cx="493059" cy="537882"/>
              </a:xfrm>
              <a:prstGeom prst="ellipse">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a:solidFill>
                      <a:srgbClr val="FFFFFF"/>
                    </a:solidFill>
                    <a:latin typeface="Helvetica Neue Light"/>
                    <a:ea typeface="Helvetica Neue Light"/>
                    <a:cs typeface="Helvetica Neue Light"/>
                    <a:sym typeface="Helvetica Neue Light"/>
                  </a:rPr>
                  <a:t>7</a:t>
                </a:r>
                <a:endParaRPr sz="1600" b="1">
                  <a:solidFill>
                    <a:srgbClr val="FFFFFF"/>
                  </a:solidFill>
                  <a:latin typeface="Helvetica Neue Light"/>
                  <a:ea typeface="Helvetica Neue Light"/>
                  <a:cs typeface="Helvetica Neue Light"/>
                  <a:sym typeface="Helvetica Neue Light"/>
                </a:endParaRPr>
              </a:p>
            </p:txBody>
          </p:sp>
          <p:sp>
            <p:nvSpPr>
              <p:cNvPr id="60" name="Shape 413">
                <a:extLst>
                  <a:ext uri="{FF2B5EF4-FFF2-40B4-BE49-F238E27FC236}">
                    <a16:creationId xmlns:a16="http://schemas.microsoft.com/office/drawing/2014/main" id="{04D5C0AD-5E9A-B549-9CF3-DE821DA08448}"/>
                  </a:ext>
                </a:extLst>
              </p:cNvPr>
              <p:cNvSpPr/>
              <p:nvPr/>
            </p:nvSpPr>
            <p:spPr>
              <a:xfrm>
                <a:off x="6906938" y="0"/>
                <a:ext cx="2252740" cy="779593"/>
              </a:xfrm>
              <a:prstGeom prst="rect">
                <a:avLst/>
              </a:prstGeom>
              <a:solidFill>
                <a:schemeClr val="dk2"/>
              </a:solidFill>
              <a:ln>
                <a:noFill/>
              </a:ln>
            </p:spPr>
            <p:txBody>
              <a:bodyPr spcFirstLastPara="1" wrap="square" lIns="91425" tIns="45700" rIns="91425" bIns="45700" anchor="ctr" anchorCtr="0">
                <a:noAutofit/>
              </a:bodyPr>
              <a:lstStyle/>
              <a:p>
                <a:pPr algn="ctr">
                  <a:lnSpc>
                    <a:spcPct val="90000"/>
                  </a:lnSpc>
                  <a:buClr>
                    <a:srgbClr val="000000"/>
                  </a:buClr>
                  <a:buSzPts val="1600"/>
                </a:pPr>
                <a:r>
                  <a:rPr lang="en-US" sz="1600" b="1">
                    <a:solidFill>
                      <a:srgbClr val="FFFFFF"/>
                    </a:solidFill>
                    <a:latin typeface="Arial"/>
                    <a:ea typeface="Arial"/>
                    <a:cs typeface="Arial"/>
                    <a:sym typeface="Arial"/>
                  </a:rPr>
                  <a:t>7 Supervisory</a:t>
                </a:r>
                <a:endParaRPr sz="1400">
                  <a:solidFill>
                    <a:srgbClr val="000000"/>
                  </a:solidFill>
                  <a:latin typeface="Arial"/>
                  <a:ea typeface="Arial"/>
                  <a:cs typeface="Arial"/>
                  <a:sym typeface="Arial"/>
                </a:endParaRPr>
              </a:p>
              <a:p>
                <a:pPr algn="ctr">
                  <a:lnSpc>
                    <a:spcPct val="90000"/>
                  </a:lnSpc>
                  <a:buClr>
                    <a:srgbClr val="000000"/>
                  </a:buClr>
                  <a:buSzPts val="1600"/>
                </a:pPr>
                <a:r>
                  <a:rPr lang="en-US" sz="1600" b="1">
                    <a:solidFill>
                      <a:srgbClr val="FFFFFF"/>
                    </a:solidFill>
                    <a:latin typeface="Arial"/>
                    <a:ea typeface="Arial"/>
                    <a:cs typeface="Arial"/>
                    <a:sym typeface="Arial"/>
                  </a:rPr>
                  <a:t> Responsibilities</a:t>
                </a:r>
                <a:endParaRPr sz="1400">
                  <a:solidFill>
                    <a:srgbClr val="000000"/>
                  </a:solidFill>
                  <a:latin typeface="Arial"/>
                  <a:ea typeface="Arial"/>
                  <a:cs typeface="Arial"/>
                  <a:sym typeface="Arial"/>
                </a:endParaRPr>
              </a:p>
            </p:txBody>
          </p:sp>
        </p:grpSp>
        <p:sp>
          <p:nvSpPr>
            <p:cNvPr id="45" name="Shape 399">
              <a:extLst>
                <a:ext uri="{FF2B5EF4-FFF2-40B4-BE49-F238E27FC236}">
                  <a16:creationId xmlns:a16="http://schemas.microsoft.com/office/drawing/2014/main" id="{E37E3883-6B36-9C4C-837A-1E7635A11D04}"/>
                </a:ext>
              </a:extLst>
            </p:cNvPr>
            <p:cNvSpPr txBox="1"/>
            <p:nvPr/>
          </p:nvSpPr>
          <p:spPr>
            <a:xfrm>
              <a:off x="761046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46" name="Shape 400">
              <a:extLst>
                <a:ext uri="{FF2B5EF4-FFF2-40B4-BE49-F238E27FC236}">
                  <a16:creationId xmlns:a16="http://schemas.microsoft.com/office/drawing/2014/main" id="{AC60C83D-B534-AE49-A447-C27AF58E1F40}"/>
                </a:ext>
              </a:extLst>
            </p:cNvPr>
            <p:cNvSpPr txBox="1"/>
            <p:nvPr/>
          </p:nvSpPr>
          <p:spPr>
            <a:xfrm>
              <a:off x="7587798"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grpSp>
      <p:pic>
        <p:nvPicPr>
          <p:cNvPr id="4" name="Picture 3" descr="A person sitting at a table using a computer&#10;&#10;Description automatically generated">
            <a:extLst>
              <a:ext uri="{FF2B5EF4-FFF2-40B4-BE49-F238E27FC236}">
                <a16:creationId xmlns:a16="http://schemas.microsoft.com/office/drawing/2014/main" id="{559F18C5-833E-9045-8F54-AEA7229AC166}"/>
              </a:ext>
            </a:extLst>
          </p:cNvPr>
          <p:cNvPicPr>
            <a:picLocks noChangeAspect="1"/>
          </p:cNvPicPr>
          <p:nvPr/>
        </p:nvPicPr>
        <p:blipFill rotWithShape="1">
          <a:blip r:embed="rId4"/>
          <a:srcRect l="22121" r="24380"/>
          <a:stretch/>
        </p:blipFill>
        <p:spPr>
          <a:xfrm>
            <a:off x="2711133" y="-21567"/>
            <a:ext cx="4167254" cy="5192982"/>
          </a:xfrm>
          <a:prstGeom prst="rect">
            <a:avLst/>
          </a:prstGeom>
        </p:spPr>
      </p:pic>
    </p:spTree>
    <p:extLst>
      <p:ext uri="{BB962C8B-B14F-4D97-AF65-F5344CB8AC3E}">
        <p14:creationId xmlns:p14="http://schemas.microsoft.com/office/powerpoint/2010/main" val="5976732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70903" y="-185377"/>
            <a:ext cx="597605" cy="2385044"/>
            <a:chOff x="5538764" y="756455"/>
            <a:chExt cx="597605" cy="2385044"/>
          </a:xfrm>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solidFill>
              <a:srgbClr val="FFC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p:spPr>
          <p:txBody>
            <a:bodyPr vert="vert270" wrap="square">
              <a:spAutoFit/>
            </a:bodyPr>
            <a:lstStyle/>
            <a:p>
              <a:r>
                <a:rPr lang="en-US" dirty="0">
                  <a:solidFill>
                    <a:schemeClr val="bg1"/>
                  </a:solidFill>
                  <a:latin typeface="Helvetica Neue Light"/>
                  <a:cs typeface="Helvetica Neue Light"/>
                </a:rPr>
                <a:t>Your Boss</a:t>
              </a:r>
              <a:endParaRPr lang="en-US" dirty="0">
                <a:solidFill>
                  <a:schemeClr val="bg1"/>
                </a:solidFill>
              </a:endParaRPr>
            </a:p>
          </p:txBody>
        </p:sp>
      </p:grpSp>
      <p:grpSp>
        <p:nvGrpSpPr>
          <p:cNvPr id="16" name="Group 15">
            <a:extLst>
              <a:ext uri="{FF2B5EF4-FFF2-40B4-BE49-F238E27FC236}">
                <a16:creationId xmlns:a16="http://schemas.microsoft.com/office/drawing/2014/main" id="{BCBB79BB-E9CD-1B43-9EF9-7E78A57B401E}"/>
              </a:ext>
            </a:extLst>
          </p:cNvPr>
          <p:cNvGrpSpPr/>
          <p:nvPr/>
        </p:nvGrpSpPr>
        <p:grpSpPr>
          <a:xfrm>
            <a:off x="-101672" y="547176"/>
            <a:ext cx="623013" cy="2174024"/>
            <a:chOff x="3273262" y="1487718"/>
            <a:chExt cx="623013" cy="2174024"/>
          </a:xfrm>
          <a:solidFill>
            <a:schemeClr val="accent1">
              <a:lumMod val="90000"/>
              <a:lumOff val="10000"/>
            </a:schemeClr>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46507" y="2311973"/>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3121" y="1285"/>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521342" y="2199667"/>
            <a:ext cx="3033547" cy="585257"/>
            <a:chOff x="3888902" y="3131820"/>
            <a:chExt cx="3033547" cy="585257"/>
          </a:xfrm>
          <a:solidFill>
            <a:schemeClr val="accent1">
              <a:lumMod val="90000"/>
              <a:lumOff val="10000"/>
            </a:schemeClr>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2" y="3131820"/>
              <a:ext cx="2175378"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sp>
        <p:nvSpPr>
          <p:cNvPr id="34" name="Rectangle 33">
            <a:extLst>
              <a:ext uri="{FF2B5EF4-FFF2-40B4-BE49-F238E27FC236}">
                <a16:creationId xmlns:a16="http://schemas.microsoft.com/office/drawing/2014/main" id="{45615393-986A-224A-A142-FBE16A5E1A8B}"/>
              </a:ext>
            </a:extLst>
          </p:cNvPr>
          <p:cNvSpPr/>
          <p:nvPr/>
        </p:nvSpPr>
        <p:spPr bwMode="auto">
          <a:xfrm>
            <a:off x="512953" y="485729"/>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
        <p:nvSpPr>
          <p:cNvPr id="25" name="Shape 399">
            <a:extLst>
              <a:ext uri="{FF2B5EF4-FFF2-40B4-BE49-F238E27FC236}">
                <a16:creationId xmlns:a16="http://schemas.microsoft.com/office/drawing/2014/main" id="{2CA46DE3-8144-C44A-9FF3-7F70D39DDD58}"/>
              </a:ext>
            </a:extLst>
          </p:cNvPr>
          <p:cNvSpPr txBox="1"/>
          <p:nvPr/>
        </p:nvSpPr>
        <p:spPr>
          <a:xfrm>
            <a:off x="751107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26" name="Shape 400">
            <a:extLst>
              <a:ext uri="{FF2B5EF4-FFF2-40B4-BE49-F238E27FC236}">
                <a16:creationId xmlns:a16="http://schemas.microsoft.com/office/drawing/2014/main" id="{9C1FCD8A-74BB-3C44-B023-6940A3FB60FE}"/>
              </a:ext>
            </a:extLst>
          </p:cNvPr>
          <p:cNvSpPr txBox="1"/>
          <p:nvPr/>
        </p:nvSpPr>
        <p:spPr>
          <a:xfrm>
            <a:off x="7508286"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sp>
        <p:nvSpPr>
          <p:cNvPr id="27" name="Shape 399">
            <a:extLst>
              <a:ext uri="{FF2B5EF4-FFF2-40B4-BE49-F238E27FC236}">
                <a16:creationId xmlns:a16="http://schemas.microsoft.com/office/drawing/2014/main" id="{587E23A6-369D-B742-95A3-7864E54C6FFA}"/>
              </a:ext>
            </a:extLst>
          </p:cNvPr>
          <p:cNvSpPr txBox="1"/>
          <p:nvPr/>
        </p:nvSpPr>
        <p:spPr>
          <a:xfrm>
            <a:off x="751107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36" name="Shape 400">
            <a:extLst>
              <a:ext uri="{FF2B5EF4-FFF2-40B4-BE49-F238E27FC236}">
                <a16:creationId xmlns:a16="http://schemas.microsoft.com/office/drawing/2014/main" id="{C844E209-F48E-DF44-947A-6D837FB58930}"/>
              </a:ext>
            </a:extLst>
          </p:cNvPr>
          <p:cNvSpPr txBox="1"/>
          <p:nvPr/>
        </p:nvSpPr>
        <p:spPr>
          <a:xfrm>
            <a:off x="7508286"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sp>
        <p:nvSpPr>
          <p:cNvPr id="37" name="Shape 399">
            <a:extLst>
              <a:ext uri="{FF2B5EF4-FFF2-40B4-BE49-F238E27FC236}">
                <a16:creationId xmlns:a16="http://schemas.microsoft.com/office/drawing/2014/main" id="{D393F46B-D9EA-0449-89CC-982C58EE554D}"/>
              </a:ext>
            </a:extLst>
          </p:cNvPr>
          <p:cNvSpPr txBox="1"/>
          <p:nvPr/>
        </p:nvSpPr>
        <p:spPr>
          <a:xfrm>
            <a:off x="761046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38" name="Shape 400">
            <a:extLst>
              <a:ext uri="{FF2B5EF4-FFF2-40B4-BE49-F238E27FC236}">
                <a16:creationId xmlns:a16="http://schemas.microsoft.com/office/drawing/2014/main" id="{F896C9C5-1B96-8643-B9B4-8C3B16A87C89}"/>
              </a:ext>
            </a:extLst>
          </p:cNvPr>
          <p:cNvSpPr txBox="1"/>
          <p:nvPr/>
        </p:nvSpPr>
        <p:spPr>
          <a:xfrm>
            <a:off x="7587798"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grpSp>
        <p:nvGrpSpPr>
          <p:cNvPr id="39" name="Group 38">
            <a:extLst>
              <a:ext uri="{FF2B5EF4-FFF2-40B4-BE49-F238E27FC236}">
                <a16:creationId xmlns:a16="http://schemas.microsoft.com/office/drawing/2014/main" id="{3D91FE05-51B7-F645-9DDC-88A4F045F7EB}"/>
              </a:ext>
            </a:extLst>
          </p:cNvPr>
          <p:cNvGrpSpPr/>
          <p:nvPr/>
        </p:nvGrpSpPr>
        <p:grpSpPr>
          <a:xfrm>
            <a:off x="6904528" y="1584"/>
            <a:ext cx="2568717" cy="5156730"/>
            <a:chOff x="6904528" y="1584"/>
            <a:chExt cx="2568717" cy="5156730"/>
          </a:xfrm>
        </p:grpSpPr>
        <p:sp>
          <p:nvSpPr>
            <p:cNvPr id="40" name="Shape 399">
              <a:extLst>
                <a:ext uri="{FF2B5EF4-FFF2-40B4-BE49-F238E27FC236}">
                  <a16:creationId xmlns:a16="http://schemas.microsoft.com/office/drawing/2014/main" id="{C4FE3E8A-9974-AD4F-A8E1-0DA2E3434366}"/>
                </a:ext>
              </a:extLst>
            </p:cNvPr>
            <p:cNvSpPr txBox="1"/>
            <p:nvPr/>
          </p:nvSpPr>
          <p:spPr>
            <a:xfrm>
              <a:off x="751107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41" name="Shape 400">
              <a:extLst>
                <a:ext uri="{FF2B5EF4-FFF2-40B4-BE49-F238E27FC236}">
                  <a16:creationId xmlns:a16="http://schemas.microsoft.com/office/drawing/2014/main" id="{1904516C-5AF7-0D48-BA2B-1EF56ECE7BB8}"/>
                </a:ext>
              </a:extLst>
            </p:cNvPr>
            <p:cNvSpPr txBox="1"/>
            <p:nvPr/>
          </p:nvSpPr>
          <p:spPr>
            <a:xfrm>
              <a:off x="7508286"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sp>
          <p:nvSpPr>
            <p:cNvPr id="42" name="Shape 399">
              <a:extLst>
                <a:ext uri="{FF2B5EF4-FFF2-40B4-BE49-F238E27FC236}">
                  <a16:creationId xmlns:a16="http://schemas.microsoft.com/office/drawing/2014/main" id="{8BEB08ED-B5FA-5546-AC0A-4F18E04EFD51}"/>
                </a:ext>
              </a:extLst>
            </p:cNvPr>
            <p:cNvSpPr txBox="1"/>
            <p:nvPr/>
          </p:nvSpPr>
          <p:spPr>
            <a:xfrm>
              <a:off x="751107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43" name="Shape 400">
              <a:extLst>
                <a:ext uri="{FF2B5EF4-FFF2-40B4-BE49-F238E27FC236}">
                  <a16:creationId xmlns:a16="http://schemas.microsoft.com/office/drawing/2014/main" id="{0A306631-3D8C-C848-8E7B-6B73C456A377}"/>
                </a:ext>
              </a:extLst>
            </p:cNvPr>
            <p:cNvSpPr txBox="1"/>
            <p:nvPr/>
          </p:nvSpPr>
          <p:spPr>
            <a:xfrm>
              <a:off x="7508286"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grpSp>
          <p:nvGrpSpPr>
            <p:cNvPr id="44" name="Shape 397">
              <a:extLst>
                <a:ext uri="{FF2B5EF4-FFF2-40B4-BE49-F238E27FC236}">
                  <a16:creationId xmlns:a16="http://schemas.microsoft.com/office/drawing/2014/main" id="{CE590D93-D5E1-EB49-8F0E-2A0797BF05A2}"/>
                </a:ext>
              </a:extLst>
            </p:cNvPr>
            <p:cNvGrpSpPr/>
            <p:nvPr/>
          </p:nvGrpSpPr>
          <p:grpSpPr>
            <a:xfrm>
              <a:off x="6904528" y="1584"/>
              <a:ext cx="2568717" cy="5156730"/>
              <a:chOff x="6904520" y="0"/>
              <a:chExt cx="2568717" cy="6251083"/>
            </a:xfrm>
          </p:grpSpPr>
          <p:sp>
            <p:nvSpPr>
              <p:cNvPr id="47" name="Shape 398">
                <a:extLst>
                  <a:ext uri="{FF2B5EF4-FFF2-40B4-BE49-F238E27FC236}">
                    <a16:creationId xmlns:a16="http://schemas.microsoft.com/office/drawing/2014/main" id="{52AE1FEC-1362-F04F-9CF0-ADC2FDD9E383}"/>
                  </a:ext>
                </a:extLst>
              </p:cNvPr>
              <p:cNvSpPr/>
              <p:nvPr/>
            </p:nvSpPr>
            <p:spPr>
              <a:xfrm>
                <a:off x="6904520" y="799675"/>
                <a:ext cx="2261504" cy="5451408"/>
              </a:xfrm>
              <a:prstGeom prst="rect">
                <a:avLst/>
              </a:prstGeom>
              <a:solidFill>
                <a:schemeClr val="dk2"/>
              </a:solidFill>
              <a:ln>
                <a:noFill/>
              </a:ln>
            </p:spPr>
            <p:txBody>
              <a:bodyPr spcFirstLastPara="1" wrap="square" lIns="91425" tIns="45700" rIns="91425" bIns="45700" anchor="ctr" anchorCtr="0">
                <a:noAutofit/>
              </a:bodyPr>
              <a:lstStyle/>
              <a:p>
                <a:pPr algn="ctr">
                  <a:lnSpc>
                    <a:spcPct val="90000"/>
                  </a:lnSpc>
                  <a:buClr>
                    <a:srgbClr val="000000"/>
                  </a:buClr>
                  <a:buSzPts val="1600"/>
                </a:pPr>
                <a:endParaRPr sz="1600" b="1" dirty="0">
                  <a:solidFill>
                    <a:schemeClr val="dk1"/>
                  </a:solidFill>
                  <a:latin typeface="Arial"/>
                  <a:ea typeface="Arial"/>
                  <a:cs typeface="Arial"/>
                  <a:sym typeface="Arial"/>
                </a:endParaRPr>
              </a:p>
            </p:txBody>
          </p:sp>
          <p:sp>
            <p:nvSpPr>
              <p:cNvPr id="48" name="Shape 401">
                <a:extLst>
                  <a:ext uri="{FF2B5EF4-FFF2-40B4-BE49-F238E27FC236}">
                    <a16:creationId xmlns:a16="http://schemas.microsoft.com/office/drawing/2014/main" id="{3EB91E14-C4B6-584E-8F77-23BD91309584}"/>
                  </a:ext>
                </a:extLst>
              </p:cNvPr>
              <p:cNvSpPr txBox="1"/>
              <p:nvPr/>
            </p:nvSpPr>
            <p:spPr>
              <a:xfrm>
                <a:off x="7562047" y="2437028"/>
                <a:ext cx="1591761" cy="67156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Give kudos and corrective feedback continuously</a:t>
                </a:r>
                <a:endParaRPr sz="1400" dirty="0">
                  <a:solidFill>
                    <a:srgbClr val="000000"/>
                  </a:solidFill>
                  <a:latin typeface="Arial"/>
                  <a:ea typeface="Arial"/>
                  <a:cs typeface="Arial"/>
                  <a:sym typeface="Arial"/>
                </a:endParaRPr>
              </a:p>
            </p:txBody>
          </p:sp>
          <p:sp>
            <p:nvSpPr>
              <p:cNvPr id="49" name="Shape 402">
                <a:extLst>
                  <a:ext uri="{FF2B5EF4-FFF2-40B4-BE49-F238E27FC236}">
                    <a16:creationId xmlns:a16="http://schemas.microsoft.com/office/drawing/2014/main" id="{41AE1528-7431-D14C-BF0B-6D78CD469F67}"/>
                  </a:ext>
                </a:extLst>
              </p:cNvPr>
              <p:cNvSpPr txBox="1"/>
              <p:nvPr/>
            </p:nvSpPr>
            <p:spPr>
              <a:xfrm>
                <a:off x="7565992" y="4192667"/>
                <a:ext cx="1866150" cy="447711"/>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a:solidFill>
                      <a:schemeClr val="lt1"/>
                    </a:solidFill>
                    <a:latin typeface="Helvetica Neue Light"/>
                    <a:ea typeface="Helvetica Neue Light"/>
                    <a:cs typeface="Helvetica Neue Light"/>
                    <a:sym typeface="Helvetica Neue Light"/>
                  </a:rPr>
                  <a:t>Articulate &amp; enforce </a:t>
                </a:r>
                <a:endParaRPr sz="1200" b="1">
                  <a:solidFill>
                    <a:schemeClr val="lt1"/>
                  </a:solidFill>
                  <a:latin typeface="Helvetica Neue Light"/>
                  <a:ea typeface="Helvetica Neue Light"/>
                  <a:cs typeface="Helvetica Neue Light"/>
                  <a:sym typeface="Helvetica Neue Light"/>
                </a:endParaRPr>
              </a:p>
              <a:p>
                <a:pPr>
                  <a:buClr>
                    <a:srgbClr val="000000"/>
                  </a:buClr>
                  <a:buSzPts val="1200"/>
                </a:pPr>
                <a:r>
                  <a:rPr lang="en-US" sz="1200" b="1">
                    <a:solidFill>
                      <a:schemeClr val="lt1"/>
                    </a:solidFill>
                    <a:latin typeface="Helvetica Neue Light"/>
                    <a:ea typeface="Helvetica Neue Light"/>
                    <a:cs typeface="Helvetica Neue Light"/>
                    <a:sym typeface="Helvetica Neue Light"/>
                  </a:rPr>
                  <a:t>consequences</a:t>
                </a:r>
                <a:endParaRPr sz="1200" b="1">
                  <a:solidFill>
                    <a:schemeClr val="lt1"/>
                  </a:solidFill>
                  <a:latin typeface="Helvetica Neue Light"/>
                  <a:ea typeface="Helvetica Neue Light"/>
                  <a:cs typeface="Helvetica Neue Light"/>
                  <a:sym typeface="Helvetica Neue Light"/>
                </a:endParaRPr>
              </a:p>
            </p:txBody>
          </p:sp>
          <p:sp>
            <p:nvSpPr>
              <p:cNvPr id="50" name="Shape 403">
                <a:extLst>
                  <a:ext uri="{FF2B5EF4-FFF2-40B4-BE49-F238E27FC236}">
                    <a16:creationId xmlns:a16="http://schemas.microsoft.com/office/drawing/2014/main" id="{96547626-8F49-FC44-A18F-FAACD200CB3D}"/>
                  </a:ext>
                </a:extLst>
              </p:cNvPr>
              <p:cNvSpPr txBox="1"/>
              <p:nvPr/>
            </p:nvSpPr>
            <p:spPr>
              <a:xfrm>
                <a:off x="7566945" y="3323925"/>
                <a:ext cx="1581963" cy="447711"/>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a:solidFill>
                      <a:schemeClr val="lt1"/>
                    </a:solidFill>
                    <a:latin typeface="Helvetica Neue Light"/>
                    <a:ea typeface="Helvetica Neue Light"/>
                    <a:cs typeface="Helvetica Neue Light"/>
                    <a:sym typeface="Helvetica Neue Light"/>
                  </a:rPr>
                  <a:t>Recognize &amp; reward progress and achievement</a:t>
                </a:r>
                <a:endParaRPr sz="1400">
                  <a:solidFill>
                    <a:srgbClr val="000000"/>
                  </a:solidFill>
                  <a:latin typeface="Arial"/>
                  <a:ea typeface="Arial"/>
                  <a:cs typeface="Arial"/>
                  <a:sym typeface="Arial"/>
                </a:endParaRPr>
              </a:p>
            </p:txBody>
          </p:sp>
          <p:sp>
            <p:nvSpPr>
              <p:cNvPr id="51" name="Shape 404">
                <a:extLst>
                  <a:ext uri="{FF2B5EF4-FFF2-40B4-BE49-F238E27FC236}">
                    <a16:creationId xmlns:a16="http://schemas.microsoft.com/office/drawing/2014/main" id="{08DFD907-10AF-6443-AEF6-94DFD9F4CDDF}"/>
                  </a:ext>
                </a:extLst>
              </p:cNvPr>
              <p:cNvSpPr txBox="1"/>
              <p:nvPr/>
            </p:nvSpPr>
            <p:spPr>
              <a:xfrm>
                <a:off x="7603376" y="5021346"/>
                <a:ext cx="1869861" cy="223856"/>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a:solidFill>
                      <a:schemeClr val="lt1"/>
                    </a:solidFill>
                    <a:latin typeface="Helvetica Neue Light"/>
                    <a:ea typeface="Helvetica Neue Light"/>
                    <a:cs typeface="Helvetica Neue Light"/>
                    <a:sym typeface="Helvetica Neue Light"/>
                  </a:rPr>
                  <a:t>Manage conflict</a:t>
                </a:r>
                <a:endParaRPr sz="1400">
                  <a:solidFill>
                    <a:srgbClr val="000000"/>
                  </a:solidFill>
                  <a:latin typeface="Arial"/>
                  <a:ea typeface="Arial"/>
                  <a:cs typeface="Arial"/>
                  <a:sym typeface="Arial"/>
                </a:endParaRPr>
              </a:p>
            </p:txBody>
          </p:sp>
          <p:sp>
            <p:nvSpPr>
              <p:cNvPr id="52" name="Shape 405">
                <a:extLst>
                  <a:ext uri="{FF2B5EF4-FFF2-40B4-BE49-F238E27FC236}">
                    <a16:creationId xmlns:a16="http://schemas.microsoft.com/office/drawing/2014/main" id="{345A0FA5-5A73-0742-AED6-3584CD87571A}"/>
                  </a:ext>
                </a:extLst>
              </p:cNvPr>
              <p:cNvSpPr txBox="1"/>
              <p:nvPr/>
            </p:nvSpPr>
            <p:spPr>
              <a:xfrm>
                <a:off x="7610274" y="5796217"/>
                <a:ext cx="1172244" cy="223856"/>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a:solidFill>
                      <a:schemeClr val="lt1"/>
                    </a:solidFill>
                    <a:latin typeface="Helvetica Neue Light"/>
                    <a:ea typeface="Helvetica Neue Light"/>
                    <a:cs typeface="Helvetica Neue Light"/>
                    <a:sym typeface="Helvetica Neue Light"/>
                  </a:rPr>
                  <a:t>Provide support</a:t>
                </a:r>
                <a:endParaRPr sz="1400">
                  <a:solidFill>
                    <a:srgbClr val="000000"/>
                  </a:solidFill>
                  <a:latin typeface="Arial"/>
                  <a:ea typeface="Arial"/>
                  <a:cs typeface="Arial"/>
                  <a:sym typeface="Arial"/>
                </a:endParaRPr>
              </a:p>
            </p:txBody>
          </p:sp>
          <p:sp>
            <p:nvSpPr>
              <p:cNvPr id="53" name="Shape 406">
                <a:extLst>
                  <a:ext uri="{FF2B5EF4-FFF2-40B4-BE49-F238E27FC236}">
                    <a16:creationId xmlns:a16="http://schemas.microsoft.com/office/drawing/2014/main" id="{43F86946-646F-7A4F-8E6D-BDAEFABE046E}"/>
                  </a:ext>
                </a:extLst>
              </p:cNvPr>
              <p:cNvSpPr/>
              <p:nvPr/>
            </p:nvSpPr>
            <p:spPr>
              <a:xfrm>
                <a:off x="6957346" y="969463"/>
                <a:ext cx="493059" cy="521916"/>
              </a:xfrm>
              <a:prstGeom prst="ellipse">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dirty="0">
                    <a:solidFill>
                      <a:srgbClr val="FFFFFF"/>
                    </a:solidFill>
                    <a:latin typeface="Helvetica Neue Light"/>
                    <a:ea typeface="Helvetica Neue Light"/>
                    <a:cs typeface="Helvetica Neue Light"/>
                    <a:sym typeface="Helvetica Neue Light"/>
                  </a:rPr>
                  <a:t>1</a:t>
                </a:r>
                <a:endParaRPr sz="1400" dirty="0">
                  <a:solidFill>
                    <a:srgbClr val="000000"/>
                  </a:solidFill>
                  <a:latin typeface="Arial"/>
                  <a:ea typeface="Arial"/>
                  <a:cs typeface="Arial"/>
                  <a:sym typeface="Arial"/>
                </a:endParaRPr>
              </a:p>
            </p:txBody>
          </p:sp>
          <p:sp>
            <p:nvSpPr>
              <p:cNvPr id="54" name="Shape 407">
                <a:extLst>
                  <a:ext uri="{FF2B5EF4-FFF2-40B4-BE49-F238E27FC236}">
                    <a16:creationId xmlns:a16="http://schemas.microsoft.com/office/drawing/2014/main" id="{F8C7DE3D-BD90-7547-9449-6BF2267FD857}"/>
                  </a:ext>
                </a:extLst>
              </p:cNvPr>
              <p:cNvSpPr/>
              <p:nvPr/>
            </p:nvSpPr>
            <p:spPr>
              <a:xfrm>
                <a:off x="6959869" y="1732441"/>
                <a:ext cx="493059" cy="521916"/>
              </a:xfrm>
              <a:prstGeom prst="ellipse">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dirty="0">
                    <a:solidFill>
                      <a:srgbClr val="FFFFFF"/>
                    </a:solidFill>
                    <a:latin typeface="Helvetica Neue Light"/>
                    <a:ea typeface="Helvetica Neue Light"/>
                    <a:cs typeface="Helvetica Neue Light"/>
                    <a:sym typeface="Helvetica Neue Light"/>
                  </a:rPr>
                  <a:t>2</a:t>
                </a:r>
                <a:endParaRPr sz="1400" dirty="0">
                  <a:solidFill>
                    <a:srgbClr val="000000"/>
                  </a:solidFill>
                  <a:latin typeface="Arial"/>
                  <a:ea typeface="Arial"/>
                  <a:cs typeface="Arial"/>
                  <a:sym typeface="Arial"/>
                </a:endParaRPr>
              </a:p>
            </p:txBody>
          </p:sp>
          <p:sp>
            <p:nvSpPr>
              <p:cNvPr id="55" name="Shape 408">
                <a:extLst>
                  <a:ext uri="{FF2B5EF4-FFF2-40B4-BE49-F238E27FC236}">
                    <a16:creationId xmlns:a16="http://schemas.microsoft.com/office/drawing/2014/main" id="{9B926FCB-EC71-2E4A-8F55-70662F4A9732}"/>
                  </a:ext>
                </a:extLst>
              </p:cNvPr>
              <p:cNvSpPr/>
              <p:nvPr/>
            </p:nvSpPr>
            <p:spPr>
              <a:xfrm>
                <a:off x="6958406" y="2503162"/>
                <a:ext cx="493059" cy="537882"/>
              </a:xfrm>
              <a:prstGeom prst="ellipse">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dirty="0">
                    <a:solidFill>
                      <a:srgbClr val="FFFFFF"/>
                    </a:solidFill>
                    <a:latin typeface="Helvetica Neue Light"/>
                    <a:ea typeface="Helvetica Neue Light"/>
                    <a:cs typeface="Helvetica Neue Light"/>
                    <a:sym typeface="Helvetica Neue Light"/>
                  </a:rPr>
                  <a:t>3</a:t>
                </a:r>
                <a:endParaRPr sz="1400" dirty="0">
                  <a:solidFill>
                    <a:srgbClr val="000000"/>
                  </a:solidFill>
                  <a:latin typeface="Arial"/>
                  <a:ea typeface="Arial"/>
                  <a:cs typeface="Arial"/>
                  <a:sym typeface="Arial"/>
                </a:endParaRPr>
              </a:p>
            </p:txBody>
          </p:sp>
          <p:sp>
            <p:nvSpPr>
              <p:cNvPr id="56" name="Shape 409">
                <a:extLst>
                  <a:ext uri="{FF2B5EF4-FFF2-40B4-BE49-F238E27FC236}">
                    <a16:creationId xmlns:a16="http://schemas.microsoft.com/office/drawing/2014/main" id="{17AD28B9-BC02-AF40-A2B1-18B24532C3A5}"/>
                  </a:ext>
                </a:extLst>
              </p:cNvPr>
              <p:cNvSpPr/>
              <p:nvPr/>
            </p:nvSpPr>
            <p:spPr>
              <a:xfrm>
                <a:off x="6964312" y="3284930"/>
                <a:ext cx="493059" cy="537882"/>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dirty="0">
                    <a:solidFill>
                      <a:srgbClr val="FFFFFF"/>
                    </a:solidFill>
                    <a:latin typeface="Helvetica Neue Light"/>
                    <a:ea typeface="Helvetica Neue Light"/>
                    <a:cs typeface="Helvetica Neue Light"/>
                    <a:sym typeface="Helvetica Neue Light"/>
                  </a:rPr>
                  <a:t>4</a:t>
                </a:r>
                <a:endParaRPr sz="1400" dirty="0">
                  <a:solidFill>
                    <a:srgbClr val="000000"/>
                  </a:solidFill>
                  <a:latin typeface="Arial"/>
                  <a:ea typeface="Arial"/>
                  <a:cs typeface="Arial"/>
                  <a:sym typeface="Arial"/>
                </a:endParaRPr>
              </a:p>
            </p:txBody>
          </p:sp>
          <p:sp>
            <p:nvSpPr>
              <p:cNvPr id="57" name="Shape 410">
                <a:extLst>
                  <a:ext uri="{FF2B5EF4-FFF2-40B4-BE49-F238E27FC236}">
                    <a16:creationId xmlns:a16="http://schemas.microsoft.com/office/drawing/2014/main" id="{973E01A4-6B5A-F74C-B811-83A8F69123DC}"/>
                  </a:ext>
                </a:extLst>
              </p:cNvPr>
              <p:cNvSpPr/>
              <p:nvPr/>
            </p:nvSpPr>
            <p:spPr>
              <a:xfrm>
                <a:off x="6950603" y="4035655"/>
                <a:ext cx="493059" cy="537882"/>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dirty="0">
                    <a:solidFill>
                      <a:srgbClr val="FFFFFF"/>
                    </a:solidFill>
                    <a:latin typeface="Helvetica Neue Light"/>
                    <a:ea typeface="Helvetica Neue Light"/>
                    <a:cs typeface="Helvetica Neue Light"/>
                    <a:sym typeface="Helvetica Neue Light"/>
                  </a:rPr>
                  <a:t>5</a:t>
                </a:r>
                <a:endParaRPr sz="1400" dirty="0">
                  <a:solidFill>
                    <a:srgbClr val="000000"/>
                  </a:solidFill>
                  <a:latin typeface="Arial"/>
                  <a:ea typeface="Arial"/>
                  <a:cs typeface="Arial"/>
                  <a:sym typeface="Arial"/>
                </a:endParaRPr>
              </a:p>
            </p:txBody>
          </p:sp>
          <p:sp>
            <p:nvSpPr>
              <p:cNvPr id="58" name="Shape 411">
                <a:extLst>
                  <a:ext uri="{FF2B5EF4-FFF2-40B4-BE49-F238E27FC236}">
                    <a16:creationId xmlns:a16="http://schemas.microsoft.com/office/drawing/2014/main" id="{8E2EBB82-87DE-D44E-B9BD-FEBF4D4E62FF}"/>
                  </a:ext>
                </a:extLst>
              </p:cNvPr>
              <p:cNvSpPr/>
              <p:nvPr/>
            </p:nvSpPr>
            <p:spPr>
              <a:xfrm>
                <a:off x="6958994" y="4842534"/>
                <a:ext cx="493059" cy="537882"/>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a:solidFill>
                      <a:srgbClr val="FFFFFF"/>
                    </a:solidFill>
                    <a:latin typeface="Helvetica Neue Light"/>
                    <a:ea typeface="Helvetica Neue Light"/>
                    <a:cs typeface="Helvetica Neue Light"/>
                    <a:sym typeface="Helvetica Neue Light"/>
                  </a:rPr>
                  <a:t>6</a:t>
                </a:r>
                <a:endParaRPr sz="1400">
                  <a:solidFill>
                    <a:srgbClr val="000000"/>
                  </a:solidFill>
                  <a:latin typeface="Arial"/>
                  <a:ea typeface="Arial"/>
                  <a:cs typeface="Arial"/>
                  <a:sym typeface="Arial"/>
                </a:endParaRPr>
              </a:p>
            </p:txBody>
          </p:sp>
          <p:sp>
            <p:nvSpPr>
              <p:cNvPr id="59" name="Shape 412">
                <a:extLst>
                  <a:ext uri="{FF2B5EF4-FFF2-40B4-BE49-F238E27FC236}">
                    <a16:creationId xmlns:a16="http://schemas.microsoft.com/office/drawing/2014/main" id="{D4EB2C73-F5F7-F044-92F9-0BD3188B6C4C}"/>
                  </a:ext>
                </a:extLst>
              </p:cNvPr>
              <p:cNvSpPr/>
              <p:nvPr/>
            </p:nvSpPr>
            <p:spPr>
              <a:xfrm>
                <a:off x="6954613" y="5631059"/>
                <a:ext cx="493059" cy="537882"/>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90000"/>
                  </a:lnSpc>
                  <a:buClr>
                    <a:srgbClr val="000000"/>
                  </a:buClr>
                  <a:buSzPts val="1600"/>
                </a:pPr>
                <a:r>
                  <a:rPr lang="en-US" sz="1600" b="1">
                    <a:solidFill>
                      <a:srgbClr val="FFFFFF"/>
                    </a:solidFill>
                    <a:latin typeface="Helvetica Neue Light"/>
                    <a:ea typeface="Helvetica Neue Light"/>
                    <a:cs typeface="Helvetica Neue Light"/>
                    <a:sym typeface="Helvetica Neue Light"/>
                  </a:rPr>
                  <a:t>7</a:t>
                </a:r>
                <a:endParaRPr sz="1600" b="1">
                  <a:solidFill>
                    <a:srgbClr val="FFFFFF"/>
                  </a:solidFill>
                  <a:latin typeface="Helvetica Neue Light"/>
                  <a:ea typeface="Helvetica Neue Light"/>
                  <a:cs typeface="Helvetica Neue Light"/>
                  <a:sym typeface="Helvetica Neue Light"/>
                </a:endParaRPr>
              </a:p>
            </p:txBody>
          </p:sp>
          <p:sp>
            <p:nvSpPr>
              <p:cNvPr id="60" name="Shape 413">
                <a:extLst>
                  <a:ext uri="{FF2B5EF4-FFF2-40B4-BE49-F238E27FC236}">
                    <a16:creationId xmlns:a16="http://schemas.microsoft.com/office/drawing/2014/main" id="{04D5C0AD-5E9A-B549-9CF3-DE821DA08448}"/>
                  </a:ext>
                </a:extLst>
              </p:cNvPr>
              <p:cNvSpPr/>
              <p:nvPr/>
            </p:nvSpPr>
            <p:spPr>
              <a:xfrm>
                <a:off x="6906938" y="0"/>
                <a:ext cx="2252740" cy="779593"/>
              </a:xfrm>
              <a:prstGeom prst="rect">
                <a:avLst/>
              </a:prstGeom>
              <a:solidFill>
                <a:schemeClr val="dk2"/>
              </a:solidFill>
              <a:ln>
                <a:noFill/>
              </a:ln>
            </p:spPr>
            <p:txBody>
              <a:bodyPr spcFirstLastPara="1" wrap="square" lIns="91425" tIns="45700" rIns="91425" bIns="45700" anchor="ctr" anchorCtr="0">
                <a:noAutofit/>
              </a:bodyPr>
              <a:lstStyle/>
              <a:p>
                <a:pPr algn="ctr">
                  <a:lnSpc>
                    <a:spcPct val="90000"/>
                  </a:lnSpc>
                  <a:buClr>
                    <a:srgbClr val="000000"/>
                  </a:buClr>
                  <a:buSzPts val="1600"/>
                </a:pPr>
                <a:r>
                  <a:rPr lang="en-US" sz="1600" b="1">
                    <a:solidFill>
                      <a:srgbClr val="FFFFFF"/>
                    </a:solidFill>
                    <a:latin typeface="Arial"/>
                    <a:ea typeface="Arial"/>
                    <a:cs typeface="Arial"/>
                    <a:sym typeface="Arial"/>
                  </a:rPr>
                  <a:t>7 Supervisory</a:t>
                </a:r>
                <a:endParaRPr sz="1400">
                  <a:solidFill>
                    <a:srgbClr val="000000"/>
                  </a:solidFill>
                  <a:latin typeface="Arial"/>
                  <a:ea typeface="Arial"/>
                  <a:cs typeface="Arial"/>
                  <a:sym typeface="Arial"/>
                </a:endParaRPr>
              </a:p>
              <a:p>
                <a:pPr algn="ctr">
                  <a:lnSpc>
                    <a:spcPct val="90000"/>
                  </a:lnSpc>
                  <a:buClr>
                    <a:srgbClr val="000000"/>
                  </a:buClr>
                  <a:buSzPts val="1600"/>
                </a:pPr>
                <a:r>
                  <a:rPr lang="en-US" sz="1600" b="1">
                    <a:solidFill>
                      <a:srgbClr val="FFFFFF"/>
                    </a:solidFill>
                    <a:latin typeface="Arial"/>
                    <a:ea typeface="Arial"/>
                    <a:cs typeface="Arial"/>
                    <a:sym typeface="Arial"/>
                  </a:rPr>
                  <a:t> Responsibilities</a:t>
                </a:r>
                <a:endParaRPr sz="1400">
                  <a:solidFill>
                    <a:srgbClr val="000000"/>
                  </a:solidFill>
                  <a:latin typeface="Arial"/>
                  <a:ea typeface="Arial"/>
                  <a:cs typeface="Arial"/>
                  <a:sym typeface="Arial"/>
                </a:endParaRPr>
              </a:p>
            </p:txBody>
          </p:sp>
        </p:grpSp>
        <p:sp>
          <p:nvSpPr>
            <p:cNvPr id="45" name="Shape 399">
              <a:extLst>
                <a:ext uri="{FF2B5EF4-FFF2-40B4-BE49-F238E27FC236}">
                  <a16:creationId xmlns:a16="http://schemas.microsoft.com/office/drawing/2014/main" id="{E37E3883-6B36-9C4C-837A-1E7635A11D04}"/>
                </a:ext>
              </a:extLst>
            </p:cNvPr>
            <p:cNvSpPr txBox="1"/>
            <p:nvPr/>
          </p:nvSpPr>
          <p:spPr>
            <a:xfrm>
              <a:off x="7610461" y="753526"/>
              <a:ext cx="1271455" cy="369332"/>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Set expectations/</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Take baseline </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assessment</a:t>
              </a:r>
              <a:endParaRPr sz="1400" dirty="0">
                <a:solidFill>
                  <a:srgbClr val="000000"/>
                </a:solidFill>
                <a:latin typeface="Arial"/>
                <a:ea typeface="Arial"/>
                <a:cs typeface="Arial"/>
                <a:sym typeface="Arial"/>
              </a:endParaRPr>
            </a:p>
          </p:txBody>
        </p:sp>
        <p:sp>
          <p:nvSpPr>
            <p:cNvPr id="46" name="Shape 400">
              <a:extLst>
                <a:ext uri="{FF2B5EF4-FFF2-40B4-BE49-F238E27FC236}">
                  <a16:creationId xmlns:a16="http://schemas.microsoft.com/office/drawing/2014/main" id="{AC60C83D-B534-AE49-A447-C27AF58E1F40}"/>
                </a:ext>
              </a:extLst>
            </p:cNvPr>
            <p:cNvSpPr txBox="1"/>
            <p:nvPr/>
          </p:nvSpPr>
          <p:spPr>
            <a:xfrm>
              <a:off x="7587798" y="1533809"/>
              <a:ext cx="1421226" cy="144057"/>
            </a:xfrm>
            <a:prstGeom prst="rect">
              <a:avLst/>
            </a:prstGeom>
            <a:noFill/>
            <a:ln>
              <a:noFill/>
            </a:ln>
          </p:spPr>
          <p:txBody>
            <a:bodyPr spcFirstLastPara="1" wrap="square" lIns="0" tIns="0" rIns="0" bIns="0" anchor="t" anchorCtr="0">
              <a:noAutofit/>
            </a:bodyPr>
            <a:lstStyle/>
            <a:p>
              <a:pPr>
                <a:buClr>
                  <a:srgbClr val="000000"/>
                </a:buClr>
                <a:buSzPts val="1200"/>
              </a:pPr>
              <a:r>
                <a:rPr lang="en-US" sz="1200" b="1" dirty="0">
                  <a:solidFill>
                    <a:schemeClr val="lt1"/>
                  </a:solidFill>
                  <a:latin typeface="Helvetica Neue Light"/>
                  <a:ea typeface="Helvetica Neue Light"/>
                  <a:cs typeface="Helvetica Neue Light"/>
                  <a:sym typeface="Helvetica Neue Light"/>
                </a:rPr>
                <a:t>Delegate/teach/train</a:t>
              </a:r>
              <a:br>
                <a:rPr lang="en-US" sz="1200" b="1" dirty="0">
                  <a:solidFill>
                    <a:schemeClr val="lt1"/>
                  </a:solidFill>
                  <a:latin typeface="Helvetica Neue Light"/>
                  <a:ea typeface="Helvetica Neue Light"/>
                  <a:cs typeface="Helvetica Neue Light"/>
                  <a:sym typeface="Helvetica Neue Light"/>
                </a:rPr>
              </a:br>
              <a:r>
                <a:rPr lang="en-US" sz="1200" b="1" dirty="0">
                  <a:solidFill>
                    <a:schemeClr val="lt1"/>
                  </a:solidFill>
                  <a:latin typeface="Helvetica Neue Light"/>
                  <a:ea typeface="Helvetica Neue Light"/>
                  <a:cs typeface="Helvetica Neue Light"/>
                  <a:sym typeface="Helvetica Neue Light"/>
                </a:rPr>
                <a:t>effectively </a:t>
              </a:r>
              <a:endParaRPr sz="1400" dirty="0">
                <a:solidFill>
                  <a:srgbClr val="000000"/>
                </a:solidFill>
                <a:latin typeface="Arial"/>
                <a:ea typeface="Arial"/>
                <a:cs typeface="Arial"/>
                <a:sym typeface="Arial"/>
              </a:endParaRPr>
            </a:p>
          </p:txBody>
        </p:sp>
      </p:grpSp>
      <p:pic>
        <p:nvPicPr>
          <p:cNvPr id="4" name="Picture 3" descr="A person sitting at a table using a computer&#10;&#10;Description automatically generated">
            <a:extLst>
              <a:ext uri="{FF2B5EF4-FFF2-40B4-BE49-F238E27FC236}">
                <a16:creationId xmlns:a16="http://schemas.microsoft.com/office/drawing/2014/main" id="{559F18C5-833E-9045-8F54-AEA7229AC166}"/>
              </a:ext>
            </a:extLst>
          </p:cNvPr>
          <p:cNvPicPr>
            <a:picLocks noChangeAspect="1"/>
          </p:cNvPicPr>
          <p:nvPr/>
        </p:nvPicPr>
        <p:blipFill rotWithShape="1">
          <a:blip r:embed="rId4"/>
          <a:srcRect l="22121" r="24380"/>
          <a:stretch/>
        </p:blipFill>
        <p:spPr>
          <a:xfrm>
            <a:off x="2711133" y="-21567"/>
            <a:ext cx="4167254" cy="5192982"/>
          </a:xfrm>
          <a:prstGeom prst="rect">
            <a:avLst/>
          </a:prstGeom>
        </p:spPr>
      </p:pic>
      <p:sp>
        <p:nvSpPr>
          <p:cNvPr id="61" name="Content Placeholder 2">
            <a:extLst>
              <a:ext uri="{FF2B5EF4-FFF2-40B4-BE49-F238E27FC236}">
                <a16:creationId xmlns:a16="http://schemas.microsoft.com/office/drawing/2014/main" id="{AE92D0C7-BCA4-2343-AFD3-9C728941F2EF}"/>
              </a:ext>
            </a:extLst>
          </p:cNvPr>
          <p:cNvSpPr>
            <a:spLocks noGrp="1"/>
          </p:cNvSpPr>
          <p:nvPr>
            <p:ph idx="1"/>
          </p:nvPr>
        </p:nvSpPr>
        <p:spPr>
          <a:xfrm>
            <a:off x="29972" y="2752435"/>
            <a:ext cx="2477780" cy="2173082"/>
          </a:xfrm>
        </p:spPr>
        <p:txBody>
          <a:bodyPr/>
          <a:lstStyle/>
          <a:p>
            <a:pPr marL="0" indent="0">
              <a:buNone/>
            </a:pPr>
            <a:r>
              <a:rPr lang="en-US" sz="1600" dirty="0">
                <a:latin typeface="Helvetica Neue Light"/>
                <a:cs typeface="Helvetica Neue Light"/>
              </a:rPr>
              <a:t>In the first 3 months, your goal is to figure out 3 key things. How they:</a:t>
            </a:r>
          </a:p>
          <a:p>
            <a:pPr marL="342900" indent="-342900">
              <a:buFont typeface="+mj-lt"/>
              <a:buAutoNum type="arabicPeriod"/>
            </a:pPr>
            <a:r>
              <a:rPr lang="en-US" sz="1600" dirty="0">
                <a:latin typeface="Helvetica Neue Light"/>
                <a:cs typeface="Helvetica Neue Light"/>
              </a:rPr>
              <a:t>Set expectations</a:t>
            </a:r>
          </a:p>
          <a:p>
            <a:pPr marL="342900" indent="-342900">
              <a:buFont typeface="+mj-lt"/>
              <a:buAutoNum type="arabicPeriod"/>
            </a:pPr>
            <a:r>
              <a:rPr lang="en-US" sz="1600" dirty="0">
                <a:latin typeface="Helvetica Neue Light"/>
                <a:cs typeface="Helvetica Neue Light"/>
              </a:rPr>
              <a:t>Train</a:t>
            </a:r>
          </a:p>
          <a:p>
            <a:pPr marL="342900" indent="-342900">
              <a:buFont typeface="+mj-lt"/>
              <a:buAutoNum type="arabicPeriod"/>
            </a:pPr>
            <a:r>
              <a:rPr lang="en-US" sz="1600" dirty="0">
                <a:latin typeface="Helvetica Neue Light"/>
                <a:cs typeface="Helvetica Neue Light"/>
              </a:rPr>
              <a:t>Give feedback</a:t>
            </a:r>
          </a:p>
        </p:txBody>
      </p:sp>
      <p:sp>
        <p:nvSpPr>
          <p:cNvPr id="64" name="TextBox 63">
            <a:extLst>
              <a:ext uri="{FF2B5EF4-FFF2-40B4-BE49-F238E27FC236}">
                <a16:creationId xmlns:a16="http://schemas.microsoft.com/office/drawing/2014/main" id="{81978230-2824-7440-9D94-7FF02DA5093E}"/>
              </a:ext>
            </a:extLst>
          </p:cNvPr>
          <p:cNvSpPr txBox="1"/>
          <p:nvPr/>
        </p:nvSpPr>
        <p:spPr bwMode="auto">
          <a:xfrm>
            <a:off x="85507" y="4883325"/>
            <a:ext cx="2731841" cy="877163"/>
          </a:xfrm>
          <a:prstGeom prst="rect">
            <a:avLst/>
          </a:prstGeom>
          <a:noFill/>
          <a:ln w="19050" algn="ctr">
            <a:noFill/>
            <a:miter lim="800000"/>
            <a:headEnd/>
            <a:tailEnd/>
          </a:ln>
        </p:spPr>
        <p:txBody>
          <a:bodyPr wrap="square" lIns="0" tIns="0" rIns="0" bIns="0" rtlCol="0">
            <a:spAutoFit/>
          </a:bodyPr>
          <a:lstStyle/>
          <a:p>
            <a:r>
              <a:rPr lang="en-US" sz="1100" b="1" dirty="0">
                <a:latin typeface="Helvetica" pitchFamily="2" charset="0"/>
              </a:rPr>
              <a:t>Any disruption means you need to reassess their work style preferences and how to work together</a:t>
            </a:r>
          </a:p>
          <a:p>
            <a:pPr marL="228600" indent="-228600">
              <a:buFont typeface="+mj-lt"/>
              <a:buAutoNum type="arabicPeriod"/>
            </a:pPr>
            <a:endParaRPr lang="en-US" sz="1200" dirty="0">
              <a:latin typeface="Helvetica Light" panose="020B0403020202020204" pitchFamily="34" charset="0"/>
            </a:endParaRPr>
          </a:p>
          <a:p>
            <a:endParaRPr lang="en-US" sz="1200" dirty="0"/>
          </a:p>
        </p:txBody>
      </p:sp>
      <p:sp>
        <p:nvSpPr>
          <p:cNvPr id="62" name="Heart 61">
            <a:extLst>
              <a:ext uri="{FF2B5EF4-FFF2-40B4-BE49-F238E27FC236}">
                <a16:creationId xmlns:a16="http://schemas.microsoft.com/office/drawing/2014/main" id="{596229BC-C409-A94F-83F3-5C585AB2A09C}"/>
              </a:ext>
            </a:extLst>
          </p:cNvPr>
          <p:cNvSpPr/>
          <p:nvPr/>
        </p:nvSpPr>
        <p:spPr bwMode="auto">
          <a:xfrm>
            <a:off x="2968671" y="3701292"/>
            <a:ext cx="1793629" cy="1520791"/>
          </a:xfrm>
          <a:prstGeom prst="heart">
            <a:avLst/>
          </a:prstGeom>
          <a:solidFill>
            <a:schemeClr val="accent1"/>
          </a:solidFill>
          <a:ln w="19050"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a:p>
            <a:pPr algn="ctr">
              <a:lnSpc>
                <a:spcPct val="90000"/>
              </a:lnSpc>
            </a:pPr>
            <a:r>
              <a:rPr lang="en-US" sz="1600" b="1" dirty="0">
                <a:solidFill>
                  <a:schemeClr val="bg1"/>
                </a:solidFill>
                <a:latin typeface="+mj-lt"/>
              </a:rPr>
              <a:t>What’s the </a:t>
            </a:r>
          </a:p>
          <a:p>
            <a:pPr algn="ctr">
              <a:lnSpc>
                <a:spcPct val="90000"/>
              </a:lnSpc>
            </a:pPr>
            <a:r>
              <a:rPr lang="en-US" sz="1600" b="1" dirty="0">
                <a:solidFill>
                  <a:schemeClr val="bg1"/>
                </a:solidFill>
                <a:latin typeface="+mj-lt"/>
              </a:rPr>
              <a:t>COVID</a:t>
            </a:r>
          </a:p>
          <a:p>
            <a:pPr algn="ctr">
              <a:lnSpc>
                <a:spcPct val="90000"/>
              </a:lnSpc>
            </a:pPr>
            <a:r>
              <a:rPr lang="en-US" sz="1600" b="1" dirty="0">
                <a:solidFill>
                  <a:schemeClr val="bg1"/>
                </a:solidFill>
                <a:latin typeface="+mj-lt"/>
              </a:rPr>
              <a:t>factor?</a:t>
            </a:r>
            <a:endParaRPr lang="en-US" sz="1600" dirty="0">
              <a:solidFill>
                <a:schemeClr val="bg1"/>
              </a:solidFill>
              <a:latin typeface="+mj-lt"/>
            </a:endParaRPr>
          </a:p>
        </p:txBody>
      </p:sp>
    </p:spTree>
    <p:extLst>
      <p:ext uri="{BB962C8B-B14F-4D97-AF65-F5344CB8AC3E}">
        <p14:creationId xmlns:p14="http://schemas.microsoft.com/office/powerpoint/2010/main" val="2909722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EB543CF-F6AE-2F4F-974F-A77A8ABCCCE2}"/>
              </a:ext>
            </a:extLst>
          </p:cNvPr>
          <p:cNvSpPr txBox="1">
            <a:spLocks/>
          </p:cNvSpPr>
          <p:nvPr/>
        </p:nvSpPr>
        <p:spPr>
          <a:xfrm>
            <a:off x="228267" y="5414571"/>
            <a:ext cx="7701788" cy="402903"/>
          </a:xfrm>
          <a:prstGeom prst="rect">
            <a:avLst/>
          </a:prstGeom>
        </p:spPr>
        <p:txBody>
          <a:bodyPr vert="horz" anchor="ctr"/>
          <a:lstStyle>
            <a:defPPr>
              <a:defRPr lang="en-US"/>
            </a:defPPr>
            <a:lvl1pPr marL="0" algn="r"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i="1" dirty="0">
                <a:solidFill>
                  <a:schemeClr val="tx1"/>
                </a:solidFill>
              </a:rPr>
              <a:t>© 2018 The Regents of the University of California. All rights reserved.  </a:t>
            </a:r>
            <a:r>
              <a:rPr lang="en-US" sz="900" i="1" dirty="0">
                <a:solidFill>
                  <a:schemeClr val="tx1"/>
                </a:solidFill>
                <a:hlinkClick r:id="rId3"/>
              </a:rPr>
              <a:t>Naledi.Saul@ucsf.edu</a:t>
            </a:r>
            <a:r>
              <a:rPr lang="en-US" sz="900" i="1" dirty="0">
                <a:solidFill>
                  <a:schemeClr val="tx1"/>
                </a:solidFill>
              </a:rPr>
              <a:t>. Please do not reprint without permission. </a:t>
            </a:r>
          </a:p>
        </p:txBody>
      </p:sp>
      <p:grpSp>
        <p:nvGrpSpPr>
          <p:cNvPr id="13" name="Group 12">
            <a:extLst>
              <a:ext uri="{FF2B5EF4-FFF2-40B4-BE49-F238E27FC236}">
                <a16:creationId xmlns:a16="http://schemas.microsoft.com/office/drawing/2014/main" id="{E2AC9D98-025B-F74C-AC06-30D82A4A653F}"/>
              </a:ext>
            </a:extLst>
          </p:cNvPr>
          <p:cNvGrpSpPr/>
          <p:nvPr/>
        </p:nvGrpSpPr>
        <p:grpSpPr>
          <a:xfrm>
            <a:off x="2170903" y="-185377"/>
            <a:ext cx="597605" cy="2385044"/>
            <a:chOff x="5538764" y="756455"/>
            <a:chExt cx="597605" cy="2385044"/>
          </a:xfrm>
        </p:grpSpPr>
        <p:sp>
          <p:nvSpPr>
            <p:cNvPr id="14" name="Rectangle 13">
              <a:extLst>
                <a:ext uri="{FF2B5EF4-FFF2-40B4-BE49-F238E27FC236}">
                  <a16:creationId xmlns:a16="http://schemas.microsoft.com/office/drawing/2014/main" id="{CFA44E80-0E96-D449-9541-4D49DE682B3E}"/>
                </a:ext>
              </a:extLst>
            </p:cNvPr>
            <p:cNvSpPr/>
            <p:nvPr/>
          </p:nvSpPr>
          <p:spPr bwMode="auto">
            <a:xfrm rot="5400000">
              <a:off x="4705373" y="1782594"/>
              <a:ext cx="2192296" cy="525513"/>
            </a:xfrm>
            <a:prstGeom prst="rect">
              <a:avLst/>
            </a:prstGeom>
            <a:solidFill>
              <a:srgbClr val="FFC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Rectangle 14">
              <a:extLst>
                <a:ext uri="{FF2B5EF4-FFF2-40B4-BE49-F238E27FC236}">
                  <a16:creationId xmlns:a16="http://schemas.microsoft.com/office/drawing/2014/main" id="{C9DAE38D-414E-7A41-AA33-25D5A23B6862}"/>
                </a:ext>
              </a:extLst>
            </p:cNvPr>
            <p:cNvSpPr/>
            <p:nvPr/>
          </p:nvSpPr>
          <p:spPr>
            <a:xfrm>
              <a:off x="5674704" y="756455"/>
              <a:ext cx="461665" cy="1389435"/>
            </a:xfrm>
            <a:prstGeom prst="rect">
              <a:avLst/>
            </a:prstGeom>
          </p:spPr>
          <p:txBody>
            <a:bodyPr vert="vert270" wrap="square">
              <a:spAutoFit/>
            </a:bodyPr>
            <a:lstStyle/>
            <a:p>
              <a:r>
                <a:rPr lang="en-US" dirty="0">
                  <a:solidFill>
                    <a:schemeClr val="bg1"/>
                  </a:solidFill>
                  <a:latin typeface="Helvetica Neue Light"/>
                  <a:cs typeface="Helvetica Neue Light"/>
                </a:rPr>
                <a:t>Your Boss</a:t>
              </a:r>
              <a:endParaRPr lang="en-US" dirty="0">
                <a:solidFill>
                  <a:schemeClr val="bg1"/>
                </a:solidFill>
              </a:endParaRPr>
            </a:p>
          </p:txBody>
        </p:sp>
      </p:grpSp>
      <p:grpSp>
        <p:nvGrpSpPr>
          <p:cNvPr id="16" name="Group 15">
            <a:extLst>
              <a:ext uri="{FF2B5EF4-FFF2-40B4-BE49-F238E27FC236}">
                <a16:creationId xmlns:a16="http://schemas.microsoft.com/office/drawing/2014/main" id="{BCBB79BB-E9CD-1B43-9EF9-7E78A57B401E}"/>
              </a:ext>
            </a:extLst>
          </p:cNvPr>
          <p:cNvGrpSpPr/>
          <p:nvPr/>
        </p:nvGrpSpPr>
        <p:grpSpPr>
          <a:xfrm>
            <a:off x="-101672" y="547176"/>
            <a:ext cx="623013" cy="2174024"/>
            <a:chOff x="3273262" y="1487718"/>
            <a:chExt cx="623013" cy="2174024"/>
          </a:xfrm>
          <a:solidFill>
            <a:schemeClr val="accent1">
              <a:lumMod val="90000"/>
              <a:lumOff val="10000"/>
            </a:schemeClr>
          </a:solidFill>
        </p:grpSpPr>
        <p:sp>
          <p:nvSpPr>
            <p:cNvPr id="17" name="Rectangle 16">
              <a:extLst>
                <a:ext uri="{FF2B5EF4-FFF2-40B4-BE49-F238E27FC236}">
                  <a16:creationId xmlns:a16="http://schemas.microsoft.com/office/drawing/2014/main" id="{6F192504-DC25-3B43-836D-8F66510B4ACE}"/>
                </a:ext>
              </a:extLst>
            </p:cNvPr>
            <p:cNvSpPr/>
            <p:nvPr/>
          </p:nvSpPr>
          <p:spPr bwMode="auto">
            <a:xfrm rot="5400000">
              <a:off x="2546507" y="2311973"/>
              <a:ext cx="2174024"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21" name="Rectangle 20">
              <a:extLst>
                <a:ext uri="{FF2B5EF4-FFF2-40B4-BE49-F238E27FC236}">
                  <a16:creationId xmlns:a16="http://schemas.microsoft.com/office/drawing/2014/main" id="{065FC027-F062-2040-B384-D020BFCD46DD}"/>
                </a:ext>
              </a:extLst>
            </p:cNvPr>
            <p:cNvSpPr/>
            <p:nvPr/>
          </p:nvSpPr>
          <p:spPr>
            <a:xfrm>
              <a:off x="3273262" y="1772131"/>
              <a:ext cx="461665" cy="1842242"/>
            </a:xfrm>
            <a:prstGeom prst="rect">
              <a:avLst/>
            </a:prstGeom>
            <a:noFill/>
          </p:spPr>
          <p:txBody>
            <a:bodyPr vert="vert270" wrap="square">
              <a:spAutoFit/>
            </a:bodyPr>
            <a:lstStyle/>
            <a:p>
              <a:r>
                <a:rPr lang="en-US" dirty="0">
                  <a:solidFill>
                    <a:schemeClr val="tx1">
                      <a:lumMod val="75000"/>
                      <a:lumOff val="25000"/>
                    </a:schemeClr>
                  </a:solidFill>
                  <a:latin typeface="Helvetica Neue Light"/>
                  <a:cs typeface="Helvetica Neue Light"/>
                </a:rPr>
                <a:t>Your Organization</a:t>
              </a:r>
              <a:endParaRPr lang="en-US" dirty="0">
                <a:solidFill>
                  <a:schemeClr val="tx1">
                    <a:lumMod val="75000"/>
                    <a:lumOff val="25000"/>
                  </a:schemeClr>
                </a:solidFill>
              </a:endParaRPr>
            </a:p>
          </p:txBody>
        </p:sp>
      </p:grpSp>
      <p:grpSp>
        <p:nvGrpSpPr>
          <p:cNvPr id="28" name="Group 27">
            <a:extLst>
              <a:ext uri="{FF2B5EF4-FFF2-40B4-BE49-F238E27FC236}">
                <a16:creationId xmlns:a16="http://schemas.microsoft.com/office/drawing/2014/main" id="{B7F16CCF-909D-EE42-A9C4-7A1E3B743A8D}"/>
              </a:ext>
            </a:extLst>
          </p:cNvPr>
          <p:cNvGrpSpPr/>
          <p:nvPr/>
        </p:nvGrpSpPr>
        <p:grpSpPr>
          <a:xfrm>
            <a:off x="-3121" y="1285"/>
            <a:ext cx="2483532" cy="546297"/>
            <a:chOff x="3371813" y="927079"/>
            <a:chExt cx="2483532" cy="546297"/>
          </a:xfrm>
          <a:solidFill>
            <a:schemeClr val="accent1">
              <a:lumMod val="90000"/>
              <a:lumOff val="10000"/>
            </a:schemeClr>
          </a:solidFill>
        </p:grpSpPr>
        <p:sp>
          <p:nvSpPr>
            <p:cNvPr id="29" name="Rectangle 28">
              <a:extLst>
                <a:ext uri="{FF2B5EF4-FFF2-40B4-BE49-F238E27FC236}">
                  <a16:creationId xmlns:a16="http://schemas.microsoft.com/office/drawing/2014/main" id="{E8AF40E0-2633-C742-9884-7EA825ED6B32}"/>
                </a:ext>
              </a:extLst>
            </p:cNvPr>
            <p:cNvSpPr/>
            <p:nvPr/>
          </p:nvSpPr>
          <p:spPr bwMode="auto">
            <a:xfrm>
              <a:off x="3371813" y="927079"/>
              <a:ext cx="2174024" cy="546297"/>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0" name="Rectangle 29">
              <a:extLst>
                <a:ext uri="{FF2B5EF4-FFF2-40B4-BE49-F238E27FC236}">
                  <a16:creationId xmlns:a16="http://schemas.microsoft.com/office/drawing/2014/main" id="{81CEC38D-824C-CD4F-B4F3-83D868C2B110}"/>
                </a:ext>
              </a:extLst>
            </p:cNvPr>
            <p:cNvSpPr/>
            <p:nvPr/>
          </p:nvSpPr>
          <p:spPr>
            <a:xfrm>
              <a:off x="3407304" y="1042191"/>
              <a:ext cx="2448041"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a:t>
              </a:r>
              <a:endParaRPr lang="en-US" dirty="0">
                <a:solidFill>
                  <a:schemeClr val="tx1">
                    <a:lumMod val="75000"/>
                    <a:lumOff val="25000"/>
                  </a:schemeClr>
                </a:solidFill>
              </a:endParaRPr>
            </a:p>
          </p:txBody>
        </p:sp>
      </p:grpSp>
      <p:grpSp>
        <p:nvGrpSpPr>
          <p:cNvPr id="31" name="Group 30">
            <a:extLst>
              <a:ext uri="{FF2B5EF4-FFF2-40B4-BE49-F238E27FC236}">
                <a16:creationId xmlns:a16="http://schemas.microsoft.com/office/drawing/2014/main" id="{A4F46ED7-5CDA-334E-82AE-BAC39D274BC0}"/>
              </a:ext>
            </a:extLst>
          </p:cNvPr>
          <p:cNvGrpSpPr/>
          <p:nvPr/>
        </p:nvGrpSpPr>
        <p:grpSpPr>
          <a:xfrm>
            <a:off x="521342" y="2199667"/>
            <a:ext cx="3033547" cy="585257"/>
            <a:chOff x="3888902" y="3131820"/>
            <a:chExt cx="3033547" cy="585257"/>
          </a:xfrm>
          <a:solidFill>
            <a:schemeClr val="accent1">
              <a:lumMod val="90000"/>
              <a:lumOff val="10000"/>
            </a:schemeClr>
          </a:solidFill>
        </p:grpSpPr>
        <p:sp>
          <p:nvSpPr>
            <p:cNvPr id="32" name="Rectangle 31">
              <a:extLst>
                <a:ext uri="{FF2B5EF4-FFF2-40B4-BE49-F238E27FC236}">
                  <a16:creationId xmlns:a16="http://schemas.microsoft.com/office/drawing/2014/main" id="{BBABCEA5-E969-C245-8F62-34F2C157EA4A}"/>
                </a:ext>
              </a:extLst>
            </p:cNvPr>
            <p:cNvSpPr/>
            <p:nvPr/>
          </p:nvSpPr>
          <p:spPr bwMode="auto">
            <a:xfrm>
              <a:off x="3888902" y="3131820"/>
              <a:ext cx="2175378" cy="525513"/>
            </a:xfrm>
            <a:prstGeom prst="rect">
              <a:avLst/>
            </a:prstGeom>
            <a:grpFill/>
            <a:ln w="19050" algn="ctr">
              <a:noFill/>
              <a:miter lim="800000"/>
              <a:headEnd/>
              <a:tailEnd/>
            </a:ln>
          </p:spPr>
          <p:txBody>
            <a:bodyPr wrap="none" rtlCol="0" anchor="ctr"/>
            <a:lstStyle/>
            <a:p>
              <a:pPr algn="ctr">
                <a:lnSpc>
                  <a:spcPct val="90000"/>
                </a:lnSpc>
              </a:pPr>
              <a:endParaRPr lang="en-US" sz="1600" b="1" dirty="0" err="1">
                <a:solidFill>
                  <a:schemeClr val="tx2"/>
                </a:solidFill>
                <a:latin typeface="+mj-lt"/>
              </a:endParaRPr>
            </a:p>
          </p:txBody>
        </p:sp>
        <p:sp>
          <p:nvSpPr>
            <p:cNvPr id="33" name="Rectangle 32">
              <a:extLst>
                <a:ext uri="{FF2B5EF4-FFF2-40B4-BE49-F238E27FC236}">
                  <a16:creationId xmlns:a16="http://schemas.microsoft.com/office/drawing/2014/main" id="{E1C47945-8ACA-8D48-8C32-C63808380E6D}"/>
                </a:ext>
              </a:extLst>
            </p:cNvPr>
            <p:cNvSpPr/>
            <p:nvPr/>
          </p:nvSpPr>
          <p:spPr>
            <a:xfrm>
              <a:off x="4837471" y="3347745"/>
              <a:ext cx="2084978" cy="369332"/>
            </a:xfrm>
            <a:prstGeom prst="rect">
              <a:avLst/>
            </a:prstGeom>
            <a:noFill/>
          </p:spPr>
          <p:txBody>
            <a:bodyPr wrap="square">
              <a:spAutoFit/>
            </a:bodyPr>
            <a:lstStyle/>
            <a:p>
              <a:r>
                <a:rPr lang="en-US" dirty="0">
                  <a:solidFill>
                    <a:schemeClr val="tx1">
                      <a:lumMod val="75000"/>
                      <a:lumOff val="25000"/>
                    </a:schemeClr>
                  </a:solidFill>
                  <a:latin typeface="Helvetica Neue Light"/>
                  <a:cs typeface="Helvetica Neue Light"/>
                </a:rPr>
                <a:t>Your Team</a:t>
              </a:r>
              <a:endParaRPr lang="en-US" dirty="0">
                <a:solidFill>
                  <a:schemeClr val="tx1">
                    <a:lumMod val="75000"/>
                    <a:lumOff val="25000"/>
                  </a:schemeClr>
                </a:solidFill>
              </a:endParaRPr>
            </a:p>
          </p:txBody>
        </p:sp>
      </p:grpSp>
      <p:sp>
        <p:nvSpPr>
          <p:cNvPr id="34" name="Rectangle 33">
            <a:extLst>
              <a:ext uri="{FF2B5EF4-FFF2-40B4-BE49-F238E27FC236}">
                <a16:creationId xmlns:a16="http://schemas.microsoft.com/office/drawing/2014/main" id="{45615393-986A-224A-A142-FBE16A5E1A8B}"/>
              </a:ext>
            </a:extLst>
          </p:cNvPr>
          <p:cNvSpPr/>
          <p:nvPr/>
        </p:nvSpPr>
        <p:spPr bwMode="auto">
          <a:xfrm>
            <a:off x="512953" y="485729"/>
            <a:ext cx="1657950" cy="1713938"/>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The Work</a:t>
            </a:r>
          </a:p>
        </p:txBody>
      </p:sp>
    </p:spTree>
    <p:extLst>
      <p:ext uri="{BB962C8B-B14F-4D97-AF65-F5344CB8AC3E}">
        <p14:creationId xmlns:p14="http://schemas.microsoft.com/office/powerpoint/2010/main" val="3300184594"/>
      </p:ext>
    </p:extLst>
  </p:cSld>
  <p:clrMapOvr>
    <a:masterClrMapping/>
  </p:clrMapOvr>
  <p:transition>
    <p:fade/>
  </p:transition>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3.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UCSF PPT Template</Template>
  <TotalTime>79267</TotalTime>
  <Words>4249</Words>
  <Application>Microsoft Macintosh PowerPoint</Application>
  <PresentationFormat>On-screen Show (16:10)</PresentationFormat>
  <Paragraphs>630</Paragraphs>
  <Slides>25</Slides>
  <Notes>23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Arial</vt:lpstr>
      <vt:lpstr>Calibri</vt:lpstr>
      <vt:lpstr>Garamond</vt:lpstr>
      <vt:lpstr>Helvetica</vt:lpstr>
      <vt:lpstr>Helvetica Light</vt:lpstr>
      <vt:lpstr>Helvetica Neue</vt:lpstr>
      <vt:lpstr>Helvetica Neue Light</vt:lpstr>
      <vt:lpstr>Tw Cen MT</vt:lpstr>
      <vt:lpstr>Wingdings</vt:lpstr>
      <vt:lpstr>UCSF PPT Template</vt:lpstr>
      <vt:lpstr>UCSF PPT Template-Blue</vt:lpstr>
      <vt:lpstr>UCSF PPT Template-Blue Bar</vt:lpstr>
      <vt:lpstr>    Naledi Saul, Director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GET IT WRONG</vt:lpstr>
      <vt:lpstr>    Naledi Saul, Director </vt:lpstr>
      <vt:lpstr>PowerPoint Presentation</vt:lpstr>
      <vt:lpstr>PowerPoint Presentation</vt:lpstr>
      <vt:lpstr>PowerPoint Presentation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Louie, Linda D</cp:lastModifiedBy>
  <cp:revision>1154</cp:revision>
  <cp:lastPrinted>2018-12-03T19:48:27Z</cp:lastPrinted>
  <dcterms:created xsi:type="dcterms:W3CDTF">2012-05-07T17:59:34Z</dcterms:created>
  <dcterms:modified xsi:type="dcterms:W3CDTF">2020-06-08T21:50:32Z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