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1064" r:id="rId2"/>
    <p:sldId id="1055" r:id="rId3"/>
    <p:sldId id="961" r:id="rId4"/>
    <p:sldId id="276" r:id="rId5"/>
    <p:sldId id="1109" r:id="rId6"/>
    <p:sldId id="1024" r:id="rId7"/>
    <p:sldId id="1140" r:id="rId8"/>
    <p:sldId id="1025" r:id="rId9"/>
    <p:sldId id="1128" r:id="rId10"/>
    <p:sldId id="973" r:id="rId11"/>
    <p:sldId id="1130" r:id="rId12"/>
    <p:sldId id="1113" r:id="rId13"/>
    <p:sldId id="1141" r:id="rId14"/>
    <p:sldId id="1142" r:id="rId15"/>
    <p:sldId id="1143" r:id="rId16"/>
    <p:sldId id="1111" r:id="rId17"/>
    <p:sldId id="1115" r:id="rId18"/>
    <p:sldId id="1116" r:id="rId19"/>
    <p:sldId id="1117" r:id="rId20"/>
    <p:sldId id="1026" r:id="rId21"/>
    <p:sldId id="1133" r:id="rId22"/>
    <p:sldId id="1136" r:id="rId23"/>
    <p:sldId id="1135" r:id="rId24"/>
    <p:sldId id="1134" r:id="rId25"/>
    <p:sldId id="1120" r:id="rId26"/>
    <p:sldId id="1121" r:id="rId27"/>
    <p:sldId id="1122" r:id="rId28"/>
    <p:sldId id="1123" r:id="rId29"/>
    <p:sldId id="1124" r:id="rId30"/>
    <p:sldId id="1125" r:id="rId31"/>
    <p:sldId id="1137" r:id="rId32"/>
    <p:sldId id="1138" r:id="rId33"/>
    <p:sldId id="1127" r:id="rId34"/>
    <p:sldId id="1147" r:id="rId35"/>
    <p:sldId id="1144" r:id="rId36"/>
    <p:sldId id="1027" r:id="rId37"/>
    <p:sldId id="1150" r:id="rId38"/>
    <p:sldId id="1148" r:id="rId39"/>
    <p:sldId id="113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A3B6"/>
    <a:srgbClr val="FFEF56"/>
    <a:srgbClr val="367EC4"/>
    <a:srgbClr val="242625"/>
    <a:srgbClr val="FFEB49"/>
    <a:srgbClr val="FFEE5C"/>
    <a:srgbClr val="FDF2C6"/>
    <a:srgbClr val="6C6166"/>
    <a:srgbClr val="4472C4"/>
    <a:srgbClr val="C5E1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91"/>
    <p:restoredTop sz="90476"/>
  </p:normalViewPr>
  <p:slideViewPr>
    <p:cSldViewPr snapToGrid="0" snapToObjects="1">
      <p:cViewPr varScale="1">
        <p:scale>
          <a:sx n="101" d="100"/>
          <a:sy n="101" d="100"/>
        </p:scale>
        <p:origin x="1336" y="200"/>
      </p:cViewPr>
      <p:guideLst/>
    </p:cSldViewPr>
  </p:slideViewPr>
  <p:notesTextViewPr>
    <p:cViewPr>
      <p:scale>
        <a:sx n="1" d="1"/>
        <a:sy n="1" d="1"/>
      </p:scale>
      <p:origin x="0" y="0"/>
    </p:cViewPr>
  </p:notesTextViewPr>
  <p:sorterViewPr>
    <p:cViewPr>
      <p:scale>
        <a:sx n="53" d="100"/>
        <a:sy n="5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C40186-59DB-FE40-A3E4-0DF2CF7C2C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A5098C2-3C5E-1640-BC89-5DB132DB42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331F18-83E1-C64B-A6F4-A7BA47E61224}" type="datetimeFigureOut">
              <a:rPr lang="en-US" smtClean="0"/>
              <a:t>6/8/20</a:t>
            </a:fld>
            <a:endParaRPr lang="en-US"/>
          </a:p>
        </p:txBody>
      </p:sp>
      <p:sp>
        <p:nvSpPr>
          <p:cNvPr id="4" name="Footer Placeholder 3">
            <a:extLst>
              <a:ext uri="{FF2B5EF4-FFF2-40B4-BE49-F238E27FC236}">
                <a16:creationId xmlns:a16="http://schemas.microsoft.com/office/drawing/2014/main" id="{46502F89-DCF3-2A41-97E7-01F71529A3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90FB6B5-8D41-F940-A792-D598A33E09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972964-1ABC-E24A-887D-A2217589A139}" type="slidenum">
              <a:rPr lang="en-US" smtClean="0"/>
              <a:t>‹#›</a:t>
            </a:fld>
            <a:endParaRPr lang="en-US"/>
          </a:p>
        </p:txBody>
      </p:sp>
    </p:spTree>
    <p:extLst>
      <p:ext uri="{BB962C8B-B14F-4D97-AF65-F5344CB8AC3E}">
        <p14:creationId xmlns:p14="http://schemas.microsoft.com/office/powerpoint/2010/main" val="1647661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FA5DD-5484-2E4E-ADC5-8DB69B93D11E}" type="datetimeFigureOut">
              <a:rPr lang="en-US" smtClean="0"/>
              <a:t>6/8/20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2F8C6-2252-C244-AA3C-BB34762E7A95}" type="slidenum">
              <a:rPr lang="en-US" smtClean="0"/>
              <a:t>‹#›</a:t>
            </a:fld>
            <a:endParaRPr lang="en-US" dirty="0"/>
          </a:p>
        </p:txBody>
      </p:sp>
    </p:spTree>
    <p:extLst>
      <p:ext uri="{BB962C8B-B14F-4D97-AF65-F5344CB8AC3E}">
        <p14:creationId xmlns:p14="http://schemas.microsoft.com/office/powerpoint/2010/main" val="246747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mckinsey.com/global-themes/leadership/company-philosophy-the-way-we-do-things-around-here" TargetMode="External"/><Relationship Id="rId13" Type="http://schemas.openxmlformats.org/officeDocument/2006/relationships/hyperlink" Target="http://psycnet.apa.org/record/2011-00172-002" TargetMode="External"/><Relationship Id="rId3" Type="http://schemas.openxmlformats.org/officeDocument/2006/relationships/hyperlink" Target="http://www.sciencedirect.com/science/article/pii/S0001879199917426" TargetMode="External"/><Relationship Id="rId7" Type="http://schemas.openxmlformats.org/officeDocument/2006/relationships/hyperlink" Target="https://hbr.org/2017/09/playing-office-politics-without-selling-your-soul" TargetMode="External"/><Relationship Id="rId12" Type="http://schemas.openxmlformats.org/officeDocument/2006/relationships/hyperlink" Target="http://onlinelibrary.wiley.com/doi/10.1111/j.1744-6570.1992.tb00848.x/full" TargetMode="External"/><Relationship Id="rId17" Type="http://schemas.openxmlformats.org/officeDocument/2006/relationships/hyperlink" Target="https://www.goodreads.com/quotes/12987-one-of-the-penalties-of-refusing-to-participate-in-politics" TargetMode="External"/><Relationship Id="rId2" Type="http://schemas.openxmlformats.org/officeDocument/2006/relationships/slide" Target="../slides/slide36.xml"/><Relationship Id="rId16" Type="http://schemas.openxmlformats.org/officeDocument/2006/relationships/hyperlink" Target="https://www.youtube.com/watch?v=6nvclk4p6Wo" TargetMode="External"/><Relationship Id="rId1" Type="http://schemas.openxmlformats.org/officeDocument/2006/relationships/notesMaster" Target="../notesMasters/notesMaster1.xml"/><Relationship Id="rId6" Type="http://schemas.openxmlformats.org/officeDocument/2006/relationships/hyperlink" Target="https://hbr.org/2018/06/what-to-do-when-your-boss-wont-advocate-for-you" TargetMode="External"/><Relationship Id="rId11" Type="http://schemas.openxmlformats.org/officeDocument/2006/relationships/hyperlink" Target="https://pdfs.semanticscholar.org/ed83/7c00b1af87d915d5403e7863b1e063150e04.pdf" TargetMode="External"/><Relationship Id="rId5" Type="http://schemas.openxmlformats.org/officeDocument/2006/relationships/hyperlink" Target="https://hbr.org/2012/05/make-your-enemies-your-allies" TargetMode="External"/><Relationship Id="rId15" Type="http://schemas.openxmlformats.org/officeDocument/2006/relationships/hyperlink" Target="https://www.researchgate.net/publication/280215819_Leader_Advancement_Motive_Political_Skill_Leader_Behavior_and_Effectiveness_A_Moderated_Mediation_Extension_of_Socioanalytic_Theory" TargetMode="External"/><Relationship Id="rId10" Type="http://schemas.openxmlformats.org/officeDocument/2006/relationships/hyperlink" Target="http://psycnet.apa.org/record/2012-00030-001" TargetMode="External"/><Relationship Id="rId4" Type="http://schemas.openxmlformats.org/officeDocument/2006/relationships/hyperlink" Target="http://journals.sagepub.com/doi/abs/10.1177/0018726700533003" TargetMode="External"/><Relationship Id="rId9" Type="http://schemas.openxmlformats.org/officeDocument/2006/relationships/hyperlink" Target="http://www.sciencedirect.com/science/article/pii/S019188691500029X" TargetMode="External"/><Relationship Id="rId14" Type="http://schemas.openxmlformats.org/officeDocument/2006/relationships/hyperlink" Target="http://onlinelibrary.wiley.com/doi/10.1111/peps.12066/abstract"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www.mckinsey.com/global-themes/leadership/company-philosophy-the-way-we-do-things-around-here" TargetMode="External"/><Relationship Id="rId13" Type="http://schemas.openxmlformats.org/officeDocument/2006/relationships/hyperlink" Target="http://psycnet.apa.org/record/2011-00172-002" TargetMode="External"/><Relationship Id="rId3" Type="http://schemas.openxmlformats.org/officeDocument/2006/relationships/hyperlink" Target="http://www.sciencedirect.com/science/article/pii/S0001879199917426" TargetMode="External"/><Relationship Id="rId7" Type="http://schemas.openxmlformats.org/officeDocument/2006/relationships/hyperlink" Target="https://hbr.org/2017/09/playing-office-politics-without-selling-your-soul" TargetMode="External"/><Relationship Id="rId12" Type="http://schemas.openxmlformats.org/officeDocument/2006/relationships/hyperlink" Target="http://onlinelibrary.wiley.com/doi/10.1111/j.1744-6570.1992.tb00848.x/full" TargetMode="External"/><Relationship Id="rId17" Type="http://schemas.openxmlformats.org/officeDocument/2006/relationships/hyperlink" Target="https://www.goodreads.com/quotes/12987-one-of-the-penalties-of-refusing-to-participate-in-politics" TargetMode="External"/><Relationship Id="rId2" Type="http://schemas.openxmlformats.org/officeDocument/2006/relationships/slide" Target="../slides/slide37.xml"/><Relationship Id="rId16" Type="http://schemas.openxmlformats.org/officeDocument/2006/relationships/hyperlink" Target="https://www.youtube.com/watch?v=6nvclk4p6Wo" TargetMode="External"/><Relationship Id="rId1" Type="http://schemas.openxmlformats.org/officeDocument/2006/relationships/notesMaster" Target="../notesMasters/notesMaster1.xml"/><Relationship Id="rId6" Type="http://schemas.openxmlformats.org/officeDocument/2006/relationships/hyperlink" Target="https://hbr.org/2018/06/what-to-do-when-your-boss-wont-advocate-for-you" TargetMode="External"/><Relationship Id="rId11" Type="http://schemas.openxmlformats.org/officeDocument/2006/relationships/hyperlink" Target="https://pdfs.semanticscholar.org/ed83/7c00b1af87d915d5403e7863b1e063150e04.pdf" TargetMode="External"/><Relationship Id="rId5" Type="http://schemas.openxmlformats.org/officeDocument/2006/relationships/hyperlink" Target="https://hbr.org/2012/05/make-your-enemies-your-allies" TargetMode="External"/><Relationship Id="rId15" Type="http://schemas.openxmlformats.org/officeDocument/2006/relationships/hyperlink" Target="https://www.researchgate.net/publication/280215819_Leader_Advancement_Motive_Political_Skill_Leader_Behavior_and_Effectiveness_A_Moderated_Mediation_Extension_of_Socioanalytic_Theory" TargetMode="External"/><Relationship Id="rId10" Type="http://schemas.openxmlformats.org/officeDocument/2006/relationships/hyperlink" Target="http://psycnet.apa.org/record/2012-00030-001" TargetMode="External"/><Relationship Id="rId4" Type="http://schemas.openxmlformats.org/officeDocument/2006/relationships/hyperlink" Target="http://journals.sagepub.com/doi/abs/10.1177/0018726700533003" TargetMode="External"/><Relationship Id="rId9" Type="http://schemas.openxmlformats.org/officeDocument/2006/relationships/hyperlink" Target="http://www.sciencedirect.com/science/article/pii/S019188691500029X" TargetMode="External"/><Relationship Id="rId14" Type="http://schemas.openxmlformats.org/officeDocument/2006/relationships/hyperlink" Target="http://onlinelibrary.wiley.com/doi/10.1111/peps.12066/abstrac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Harold_Lasswel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hbr.org/2017/09/playing-office-politics-without-selling-your-soul" TargetMode="External"/><Relationship Id="rId5" Type="http://schemas.openxmlformats.org/officeDocument/2006/relationships/hyperlink" Target="http://journals.sagepub.com/doi/abs/10.1177/0018726700533003" TargetMode="External"/><Relationship Id="rId4" Type="http://schemas.openxmlformats.org/officeDocument/2006/relationships/hyperlink" Target="http://www.sciencedirect.com/science/article/pii/S0001879199917426"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Pi who is up for tenure? </a:t>
            </a:r>
          </a:p>
          <a:p>
            <a:endParaRPr lang="en-US" dirty="0"/>
          </a:p>
          <a:p>
            <a:endParaRPr lang="en-US" dirty="0"/>
          </a:p>
          <a:p>
            <a:r>
              <a:rPr lang="en-US" dirty="0"/>
              <a:t>- When a PhD or early stage posteo gets assigned to a supervisor – and now you’ve been fobbed off – you don’t understand why this person got choisen/  or wrk with a technician who you don’t think works well. Coserced to work iwht someone – you come in as the junior person – you don’t want to learn from them – you are trying to potrect yourself from them </a:t>
            </a:r>
          </a:p>
        </p:txBody>
      </p:sp>
      <p:sp>
        <p:nvSpPr>
          <p:cNvPr id="4" name="Slide Number Placeholder 3"/>
          <p:cNvSpPr>
            <a:spLocks noGrp="1"/>
          </p:cNvSpPr>
          <p:nvPr>
            <p:ph type="sldNum" sz="quarter" idx="5"/>
          </p:nvPr>
        </p:nvSpPr>
        <p:spPr/>
        <p:txBody>
          <a:bodyPr/>
          <a:lstStyle/>
          <a:p>
            <a:fld id="{3A82F8C6-2252-C244-AA3C-BB34762E7A95}" type="slidenum">
              <a:rPr lang="en-US" smtClean="0"/>
              <a:t>1</a:t>
            </a:fld>
            <a:endParaRPr lang="en-US" dirty="0"/>
          </a:p>
        </p:txBody>
      </p:sp>
    </p:spTree>
    <p:extLst>
      <p:ext uri="{BB962C8B-B14F-4D97-AF65-F5344CB8AC3E}">
        <p14:creationId xmlns:p14="http://schemas.microsoft.com/office/powerpoint/2010/main" val="99063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algn="l"/>
            <a:fld id="{5016BCF1-0723-6947-84EC-5566994752AE}"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20</a:t>
            </a:fld>
            <a:endParaRPr lang="en-US" dirty="0">
              <a:latin typeface="Arial" pitchFamily="34" charset="0"/>
              <a:cs typeface="Arial" pitchFamily="34" charset="0"/>
            </a:endParaRPr>
          </a:p>
        </p:txBody>
      </p:sp>
    </p:spTree>
    <p:extLst>
      <p:ext uri="{BB962C8B-B14F-4D97-AF65-F5344CB8AC3E}">
        <p14:creationId xmlns:p14="http://schemas.microsoft.com/office/powerpoint/2010/main" val="28978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2F8C6-2252-C244-AA3C-BB34762E7A95}" type="slidenum">
              <a:rPr lang="en-US" smtClean="0"/>
              <a:t>27</a:t>
            </a:fld>
            <a:endParaRPr lang="en-US" dirty="0"/>
          </a:p>
        </p:txBody>
      </p:sp>
    </p:spTree>
    <p:extLst>
      <p:ext uri="{BB962C8B-B14F-4D97-AF65-F5344CB8AC3E}">
        <p14:creationId xmlns:p14="http://schemas.microsoft.com/office/powerpoint/2010/main" val="1593870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algn="l"/>
            <a:fld id="{5016BCF1-0723-6947-84EC-5566994752AE}"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32</a:t>
            </a:fld>
            <a:endParaRPr lang="en-US" dirty="0">
              <a:latin typeface="Arial" pitchFamily="34" charset="0"/>
              <a:cs typeface="Arial" pitchFamily="34" charset="0"/>
            </a:endParaRPr>
          </a:p>
        </p:txBody>
      </p:sp>
    </p:spTree>
    <p:extLst>
      <p:ext uri="{BB962C8B-B14F-4D97-AF65-F5344CB8AC3E}">
        <p14:creationId xmlns:p14="http://schemas.microsoft.com/office/powerpoint/2010/main" val="328743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algn="l"/>
            <a:fld id="{5016BCF1-0723-6947-84EC-5566994752AE}"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33</a:t>
            </a:fld>
            <a:endParaRPr lang="en-US" dirty="0">
              <a:latin typeface="Arial" pitchFamily="34" charset="0"/>
              <a:cs typeface="Arial" pitchFamily="34" charset="0"/>
            </a:endParaRPr>
          </a:p>
        </p:txBody>
      </p:sp>
    </p:spTree>
    <p:extLst>
      <p:ext uri="{BB962C8B-B14F-4D97-AF65-F5344CB8AC3E}">
        <p14:creationId xmlns:p14="http://schemas.microsoft.com/office/powerpoint/2010/main" val="300625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2F8C6-2252-C244-AA3C-BB34762E7A95}" type="slidenum">
              <a:rPr lang="en-US" smtClean="0"/>
              <a:t>34</a:t>
            </a:fld>
            <a:endParaRPr lang="en-US" dirty="0"/>
          </a:p>
        </p:txBody>
      </p:sp>
    </p:spTree>
    <p:extLst>
      <p:ext uri="{BB962C8B-B14F-4D97-AF65-F5344CB8AC3E}">
        <p14:creationId xmlns:p14="http://schemas.microsoft.com/office/powerpoint/2010/main" val="3415949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2F8C6-2252-C244-AA3C-BB34762E7A95}" type="slidenum">
              <a:rPr lang="en-US" smtClean="0"/>
              <a:t>35</a:t>
            </a:fld>
            <a:endParaRPr lang="en-US" dirty="0"/>
          </a:p>
        </p:txBody>
      </p:sp>
    </p:spTree>
    <p:extLst>
      <p:ext uri="{BB962C8B-B14F-4D97-AF65-F5344CB8AC3E}">
        <p14:creationId xmlns:p14="http://schemas.microsoft.com/office/powerpoint/2010/main" val="1694713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Unsurprisingly, research shows that when </a:t>
            </a:r>
            <a:r>
              <a:rPr lang="en-US" sz="1200" b="0" i="0" u="none" strike="noStrike" kern="1200" dirty="0">
                <a:solidFill>
                  <a:schemeClr val="tx1"/>
                </a:solidFill>
                <a:effectLst/>
                <a:latin typeface="+mn-lt"/>
                <a:ea typeface="+mn-ea"/>
                <a:cs typeface="+mn-cs"/>
                <a:hlinkClick r:id="rId3"/>
              </a:rPr>
              <a:t>employees perceive</a:t>
            </a:r>
            <a:r>
              <a:rPr lang="en-US" sz="1200" b="0" i="0" kern="1200" dirty="0">
                <a:solidFill>
                  <a:schemeClr val="tx1"/>
                </a:solidFill>
                <a:effectLst/>
                <a:latin typeface="+mn-lt"/>
                <a:ea typeface="+mn-ea"/>
                <a:cs typeface="+mn-cs"/>
              </a:rPr>
              <a:t> their workplace as more political, they are less engaged, less productive, and more likely to quit. And yet, a more </a:t>
            </a:r>
            <a:r>
              <a:rPr lang="en-US" sz="1200" b="0" i="0" u="none" strike="noStrike" kern="1200" dirty="0">
                <a:solidFill>
                  <a:schemeClr val="tx1"/>
                </a:solidFill>
                <a:effectLst/>
                <a:latin typeface="+mn-lt"/>
                <a:ea typeface="+mn-ea"/>
                <a:cs typeface="+mn-cs"/>
                <a:hlinkClick r:id="rId4"/>
              </a:rPr>
              <a:t>effective way of dealing with office politics</a:t>
            </a:r>
            <a:r>
              <a:rPr lang="en-US" sz="1200" b="0" i="0" kern="1200" dirty="0">
                <a:solidFill>
                  <a:schemeClr val="tx1"/>
                </a:solidFill>
                <a:effectLst/>
                <a:latin typeface="+mn-lt"/>
                <a:ea typeface="+mn-ea"/>
                <a:cs typeface="+mn-cs"/>
              </a:rPr>
              <a:t> is to engage in them — playing the game, instead of complaining about it. Fortunately, not all politics are bad, and there’s a way to play the game without selling your soul.</a:t>
            </a:r>
          </a:p>
          <a:p>
            <a:r>
              <a:rPr lang="en-US" sz="1200" b="1" i="0" kern="1200" cap="all" dirty="0">
                <a:solidFill>
                  <a:schemeClr val="tx1"/>
                </a:solidFill>
                <a:effectLst/>
                <a:latin typeface="+mn-lt"/>
                <a:ea typeface="+mn-ea"/>
                <a:cs typeface="+mn-cs"/>
              </a:rPr>
              <a:t>YOU AND YOUR TEAM SERIES</a:t>
            </a:r>
          </a:p>
          <a:p>
            <a:r>
              <a:rPr lang="en-US" sz="1200" b="1" i="0" kern="1200" dirty="0">
                <a:solidFill>
                  <a:schemeClr val="tx1"/>
                </a:solidFill>
                <a:effectLst/>
                <a:latin typeface="+mn-lt"/>
                <a:ea typeface="+mn-ea"/>
                <a:cs typeface="+mn-cs"/>
              </a:rPr>
              <a:t>Office Politics</a:t>
            </a:r>
          </a:p>
          <a:p>
            <a:r>
              <a:rPr lang="en-US" sz="1200" b="1" i="0" u="none" strike="noStrike" kern="1200" dirty="0">
                <a:solidFill>
                  <a:schemeClr val="tx1"/>
                </a:solidFill>
                <a:effectLst/>
                <a:latin typeface="+mn-lt"/>
                <a:ea typeface="+mn-ea"/>
                <a:cs typeface="+mn-cs"/>
                <a:hlinkClick r:id="rId5"/>
              </a:rPr>
              <a:t>Make Your Enemies Your Allies</a:t>
            </a:r>
            <a:endParaRPr lang="en-US" sz="1200" b="1"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Brian </a:t>
            </a:r>
            <a:r>
              <a:rPr lang="en-US" sz="1200" b="0" kern="1200" dirty="0" err="1">
                <a:solidFill>
                  <a:schemeClr val="tx1"/>
                </a:solidFill>
                <a:effectLst/>
                <a:latin typeface="+mn-lt"/>
                <a:ea typeface="+mn-ea"/>
                <a:cs typeface="+mn-cs"/>
              </a:rPr>
              <a:t>Uzzi</a:t>
            </a:r>
            <a:r>
              <a:rPr lang="en-US" sz="1200" b="0" kern="1200" dirty="0">
                <a:solidFill>
                  <a:schemeClr val="tx1"/>
                </a:solidFill>
                <a:effectLst/>
                <a:latin typeface="+mn-lt"/>
                <a:ea typeface="+mn-ea"/>
                <a:cs typeface="+mn-cs"/>
              </a:rPr>
              <a:t> and Shannon Dunlap</a:t>
            </a:r>
          </a:p>
          <a:p>
            <a:r>
              <a:rPr lang="en-US" sz="1200" b="1" i="0" u="none" strike="noStrike" kern="1200" dirty="0">
                <a:solidFill>
                  <a:schemeClr val="tx1"/>
                </a:solidFill>
                <a:effectLst/>
                <a:latin typeface="+mn-lt"/>
                <a:ea typeface="+mn-ea"/>
                <a:cs typeface="+mn-cs"/>
                <a:hlinkClick r:id="rId6"/>
              </a:rPr>
              <a:t>What to Do When Your Boss Won’t Advocate for You</a:t>
            </a:r>
            <a:endParaRPr lang="en-US" sz="1200" b="1"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Nicholas Pearce</a:t>
            </a:r>
          </a:p>
          <a:p>
            <a:r>
              <a:rPr lang="en-US" sz="1200" b="1" i="0" u="none" strike="noStrike" kern="1200" dirty="0">
                <a:solidFill>
                  <a:schemeClr val="tx1"/>
                </a:solidFill>
                <a:effectLst/>
                <a:latin typeface="+mn-lt"/>
                <a:ea typeface="+mn-ea"/>
                <a:cs typeface="+mn-cs"/>
                <a:hlinkClick r:id="rId7"/>
              </a:rPr>
              <a:t>Playing Office Politics Without Selling Your Soul</a:t>
            </a:r>
            <a:endParaRPr lang="en-US" sz="1200" b="1"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Robert B. Kaiser, Tomas Chamorro-</a:t>
            </a:r>
            <a:r>
              <a:rPr lang="en-US" sz="1200" b="0" kern="1200" dirty="0" err="1">
                <a:solidFill>
                  <a:schemeClr val="tx1"/>
                </a:solidFill>
                <a:effectLst/>
                <a:latin typeface="+mn-lt"/>
                <a:ea typeface="+mn-ea"/>
                <a:cs typeface="+mn-cs"/>
              </a:rPr>
              <a:t>Premuzic</a:t>
            </a:r>
            <a:r>
              <a:rPr lang="en-US" sz="1200" b="0" kern="1200" dirty="0">
                <a:solidFill>
                  <a:schemeClr val="tx1"/>
                </a:solidFill>
                <a:effectLst/>
                <a:latin typeface="+mn-lt"/>
                <a:ea typeface="+mn-ea"/>
                <a:cs typeface="+mn-cs"/>
              </a:rPr>
              <a:t> and Derek Lusk</a:t>
            </a:r>
          </a:p>
          <a:p>
            <a:r>
              <a:rPr lang="en-US" sz="1200" b="0" i="0" kern="1200" dirty="0">
                <a:solidFill>
                  <a:schemeClr val="tx1"/>
                </a:solidFill>
                <a:effectLst/>
                <a:latin typeface="+mn-lt"/>
                <a:ea typeface="+mn-ea"/>
                <a:cs typeface="+mn-cs"/>
              </a:rPr>
              <a:t>Much of what we mean by corporate “culture” provides clues for understanding office politics. Culture is the tapestry of taken-for-granted assumptions, values, beliefs, norms, and habits that determine “</a:t>
            </a:r>
            <a:r>
              <a:rPr lang="en-US" sz="1200" b="0" i="0" u="none" strike="noStrike" kern="1200" dirty="0">
                <a:solidFill>
                  <a:schemeClr val="tx1"/>
                </a:solidFill>
                <a:effectLst/>
                <a:latin typeface="+mn-lt"/>
                <a:ea typeface="+mn-ea"/>
                <a:cs typeface="+mn-cs"/>
                <a:hlinkClick r:id="rId8"/>
              </a:rPr>
              <a:t>the way we do things around here</a:t>
            </a:r>
            <a:r>
              <a:rPr lang="en-US" sz="1200" b="0" i="0" kern="1200" dirty="0">
                <a:solidFill>
                  <a:schemeClr val="tx1"/>
                </a:solidFill>
                <a:effectLst/>
                <a:latin typeface="+mn-lt"/>
                <a:ea typeface="+mn-ea"/>
                <a:cs typeface="+mn-cs"/>
              </a:rPr>
              <a:t>.” Some aspects of culture are desirable traits that organizations are proud to proclaim (“We are a high performance organization.” “We stand for diversity and inclusion.”). Others are not (“We are conflict avoidant.”). The term “politics” is used to describe certain aspects of this dark side of culture. Learning to decode, and speak, this secret language of organizations is pivotal to your career survival and to becoming a major player at work.</a:t>
            </a:r>
          </a:p>
          <a:p>
            <a:r>
              <a:rPr lang="en-US" sz="1200" b="0" i="0" kern="1200" dirty="0">
                <a:solidFill>
                  <a:schemeClr val="tx1"/>
                </a:solidFill>
                <a:effectLst/>
                <a:latin typeface="+mn-lt"/>
                <a:ea typeface="+mn-ea"/>
                <a:cs typeface="+mn-cs"/>
              </a:rPr>
              <a:t>So what is the difference between good and bad politics?</a:t>
            </a:r>
          </a:p>
          <a:p>
            <a:r>
              <a:rPr lang="en-US" sz="1200" b="0" i="0" kern="1200" dirty="0">
                <a:solidFill>
                  <a:schemeClr val="tx1"/>
                </a:solidFill>
                <a:effectLst/>
                <a:latin typeface="+mn-lt"/>
                <a:ea typeface="+mn-ea"/>
                <a:cs typeface="+mn-cs"/>
              </a:rPr>
              <a:t>Bad politics are pretty easy to identify. They include the wrangling, maneuvering, sucking up, backstabbing, and </a:t>
            </a:r>
            <a:r>
              <a:rPr lang="en-US" sz="1200" b="0" i="0" u="none" strike="noStrike" kern="1200" dirty="0">
                <a:solidFill>
                  <a:schemeClr val="tx1"/>
                </a:solidFill>
                <a:effectLst/>
                <a:latin typeface="+mn-lt"/>
                <a:ea typeface="+mn-ea"/>
                <a:cs typeface="+mn-cs"/>
                <a:hlinkClick r:id="rId9"/>
              </a:rPr>
              <a:t>rumor mongering</a:t>
            </a:r>
            <a:r>
              <a:rPr lang="en-US" sz="1200" b="0" i="0" kern="1200" dirty="0">
                <a:solidFill>
                  <a:schemeClr val="tx1"/>
                </a:solidFill>
                <a:effectLst/>
                <a:latin typeface="+mn-lt"/>
                <a:ea typeface="+mn-ea"/>
                <a:cs typeface="+mn-cs"/>
              </a:rPr>
              <a:t> people use to advance themselves </a:t>
            </a:r>
            <a:r>
              <a:rPr lang="en-US" sz="1200" b="0" i="1" kern="1200" dirty="0">
                <a:solidFill>
                  <a:schemeClr val="tx1"/>
                </a:solidFill>
                <a:effectLst/>
                <a:latin typeface="+mn-lt"/>
                <a:ea typeface="+mn-ea"/>
                <a:cs typeface="+mn-cs"/>
              </a:rPr>
              <a:t>at the expense of other people or the organization. </a:t>
            </a:r>
            <a:r>
              <a:rPr lang="en-US" sz="1200" b="0" i="0" kern="1200" dirty="0">
                <a:solidFill>
                  <a:schemeClr val="tx1"/>
                </a:solidFill>
                <a:effectLst/>
                <a:latin typeface="+mn-lt"/>
                <a:ea typeface="+mn-ea"/>
                <a:cs typeface="+mn-cs"/>
              </a:rPr>
              <a:t>Bad politics are, at the heart, about promoting oneself by any means necessary. And really bad politics are about being sneaky, perhaps even </a:t>
            </a:r>
            <a:r>
              <a:rPr lang="en-US" sz="1200" b="0" i="0" u="none" strike="noStrike" kern="1200" dirty="0">
                <a:solidFill>
                  <a:schemeClr val="tx1"/>
                </a:solidFill>
                <a:effectLst/>
                <a:latin typeface="+mn-lt"/>
                <a:ea typeface="+mn-ea"/>
                <a:cs typeface="+mn-cs"/>
                <a:hlinkClick r:id="rId9"/>
              </a:rPr>
              <a:t>Machiavellian or immoral</a:t>
            </a:r>
            <a:r>
              <a:rPr lang="en-US" sz="1200" b="0" i="0" kern="1200" dirty="0">
                <a:solidFill>
                  <a:schemeClr val="tx1"/>
                </a:solidFill>
                <a:effectLst/>
                <a:latin typeface="+mn-lt"/>
                <a:ea typeface="+mn-ea"/>
                <a:cs typeface="+mn-cs"/>
              </a:rPr>
              <a:t>, to intentionally harm someone else for personal gain.</a:t>
            </a:r>
          </a:p>
          <a:p>
            <a:r>
              <a:rPr lang="en-US" sz="1200" b="0" i="0" kern="1200" dirty="0">
                <a:solidFill>
                  <a:schemeClr val="tx1"/>
                </a:solidFill>
                <a:effectLst/>
                <a:latin typeface="+mn-lt"/>
                <a:ea typeface="+mn-ea"/>
                <a:cs typeface="+mn-cs"/>
              </a:rPr>
              <a:t>Good politics, on the other hand, involve advancing one’s interests but </a:t>
            </a:r>
            <a:r>
              <a:rPr lang="en-US" sz="1200" b="0" i="1" kern="1200" dirty="0">
                <a:solidFill>
                  <a:schemeClr val="tx1"/>
                </a:solidFill>
                <a:effectLst/>
                <a:latin typeface="+mn-lt"/>
                <a:ea typeface="+mn-ea"/>
                <a:cs typeface="+mn-cs"/>
              </a:rPr>
              <a:t>not to the neglect of other people’s rights </a:t>
            </a:r>
            <a:r>
              <a:rPr lang="en-US" sz="1200" b="0" i="0" kern="1200" dirty="0">
                <a:solidFill>
                  <a:schemeClr val="tx1"/>
                </a:solidFill>
                <a:effectLst/>
                <a:latin typeface="+mn-lt"/>
                <a:ea typeface="+mn-ea"/>
                <a:cs typeface="+mn-cs"/>
              </a:rPr>
              <a:t>or </a:t>
            </a:r>
            <a:r>
              <a:rPr lang="en-US" sz="1200" b="0" i="1" kern="1200" dirty="0">
                <a:solidFill>
                  <a:schemeClr val="tx1"/>
                </a:solidFill>
                <a:effectLst/>
                <a:latin typeface="+mn-lt"/>
                <a:ea typeface="+mn-ea"/>
                <a:cs typeface="+mn-cs"/>
              </a:rPr>
              <a:t>the organization’s legitimate interests. </a:t>
            </a:r>
            <a:r>
              <a:rPr lang="en-US" sz="1200" b="0" i="0" kern="1200" dirty="0">
                <a:solidFill>
                  <a:schemeClr val="tx1"/>
                </a:solidFill>
                <a:effectLst/>
                <a:latin typeface="+mn-lt"/>
                <a:ea typeface="+mn-ea"/>
                <a:cs typeface="+mn-cs"/>
              </a:rPr>
              <a:t>Good politics include acceptable ways of getting recognition for your contributions, having your ideas taken seriously, and influencing what other people think and what decisions get made. They </a:t>
            </a:r>
            <a:r>
              <a:rPr lang="en-US" sz="1200" b="0" i="0" u="none" strike="noStrike" kern="1200" dirty="0">
                <a:solidFill>
                  <a:schemeClr val="tx1"/>
                </a:solidFill>
                <a:effectLst/>
                <a:latin typeface="+mn-lt"/>
                <a:ea typeface="+mn-ea"/>
                <a:cs typeface="+mn-cs"/>
                <a:hlinkClick r:id="rId10"/>
              </a:rPr>
              <a:t>may also involve gossip</a:t>
            </a:r>
            <a:r>
              <a:rPr lang="en-US" sz="1200" b="0" i="0" kern="1200" dirty="0">
                <a:solidFill>
                  <a:schemeClr val="tx1"/>
                </a:solidFill>
                <a:effectLst/>
                <a:latin typeface="+mn-lt"/>
                <a:ea typeface="+mn-ea"/>
                <a:cs typeface="+mn-cs"/>
              </a:rPr>
              <a:t> about selfish, lazy, or untrustworthy coworkers who undermine the greater good. As long as it also serves a higher purpose, there is nothing wrong with advancing your own interests, too. Common phrases for playing good politics include being savvy, well-networked, or street smart, socializing ideas, and managing stakeholders.</a:t>
            </a:r>
          </a:p>
          <a:p>
            <a:r>
              <a:rPr lang="en-US" sz="1200" b="0" i="0" kern="1200" dirty="0">
                <a:solidFill>
                  <a:schemeClr val="tx1"/>
                </a:solidFill>
                <a:effectLst/>
                <a:latin typeface="+mn-lt"/>
                <a:ea typeface="+mn-ea"/>
                <a:cs typeface="+mn-cs"/>
              </a:rPr>
              <a:t>Social science has a lot to say about practicing good politics. </a:t>
            </a:r>
            <a:r>
              <a:rPr lang="en-US" sz="1200" b="0" i="0" u="none" strike="noStrike" kern="1200" dirty="0">
                <a:solidFill>
                  <a:schemeClr val="tx1"/>
                </a:solidFill>
                <a:effectLst/>
                <a:latin typeface="+mn-lt"/>
                <a:ea typeface="+mn-ea"/>
                <a:cs typeface="+mn-cs"/>
                <a:hlinkClick r:id="rId11"/>
              </a:rPr>
              <a:t>Research by Gerald Ferris</a:t>
            </a:r>
            <a:r>
              <a:rPr lang="en-US" sz="1200" b="0" i="0" kern="1200" dirty="0">
                <a:solidFill>
                  <a:schemeClr val="tx1"/>
                </a:solidFill>
                <a:effectLst/>
                <a:latin typeface="+mn-lt"/>
                <a:ea typeface="+mn-ea"/>
                <a:cs typeface="+mn-cs"/>
              </a:rPr>
              <a:t> and colleagues indicates that political skills can be broken down into four dimensions:</a:t>
            </a:r>
          </a:p>
          <a:p>
            <a:r>
              <a:rPr lang="en-US" sz="1200" b="1" i="0" kern="1200" dirty="0">
                <a:solidFill>
                  <a:schemeClr val="tx1"/>
                </a:solidFill>
                <a:effectLst/>
                <a:latin typeface="+mn-lt"/>
                <a:ea typeface="+mn-ea"/>
                <a:cs typeface="+mn-cs"/>
              </a:rPr>
              <a:t>Social astuteness</a:t>
            </a:r>
            <a:r>
              <a:rPr lang="en-US" sz="1200" b="0" i="0" kern="1200" dirty="0">
                <a:solidFill>
                  <a:schemeClr val="tx1"/>
                </a:solidFill>
                <a:effectLst/>
                <a:latin typeface="+mn-lt"/>
                <a:ea typeface="+mn-ea"/>
                <a:cs typeface="+mn-cs"/>
              </a:rPr>
              <a:t>: the ability to read other people and the self-awareness to understand how they see you. Most people think of self-awareness as introspection, but its essence is actually </a:t>
            </a:r>
            <a:r>
              <a:rPr lang="en-US" sz="1200" b="0" i="0" u="none" strike="noStrike" kern="1200" dirty="0">
                <a:solidFill>
                  <a:schemeClr val="tx1"/>
                </a:solidFill>
                <a:effectLst/>
                <a:latin typeface="+mn-lt"/>
                <a:ea typeface="+mn-ea"/>
                <a:cs typeface="+mn-cs"/>
                <a:hlinkClick r:id="rId12"/>
              </a:rPr>
              <a:t>other-awareness</a:t>
            </a:r>
            <a:r>
              <a:rPr lang="en-US" sz="1200" b="0" i="0" kern="1200" dirty="0">
                <a:solidFill>
                  <a:schemeClr val="tx1"/>
                </a:solidFill>
                <a:effectLst/>
                <a:latin typeface="+mn-lt"/>
                <a:ea typeface="+mn-ea"/>
                <a:cs typeface="+mn-cs"/>
              </a:rPr>
              <a:t>; that is, knowing how other people see you and how your behavior impacts them.</a:t>
            </a:r>
          </a:p>
          <a:p>
            <a:r>
              <a:rPr lang="en-US" sz="1200" b="1" i="0" kern="1200" dirty="0">
                <a:solidFill>
                  <a:schemeClr val="tx1"/>
                </a:solidFill>
                <a:effectLst/>
                <a:latin typeface="+mn-lt"/>
                <a:ea typeface="+mn-ea"/>
                <a:cs typeface="+mn-cs"/>
              </a:rPr>
              <a:t>Interpersonal influence</a:t>
            </a: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convincing ability to affect how and what other people think. This involves, first, understanding them and their preferences and agendas, and then personalizing your message to appeal to their cause.</a:t>
            </a:r>
          </a:p>
          <a:p>
            <a:r>
              <a:rPr lang="en-US" sz="1200" b="1" i="0" kern="1200" dirty="0">
                <a:solidFill>
                  <a:schemeClr val="tx1"/>
                </a:solidFill>
                <a:effectLst/>
                <a:latin typeface="+mn-lt"/>
                <a:ea typeface="+mn-ea"/>
                <a:cs typeface="+mn-cs"/>
              </a:rPr>
              <a:t>Networking ability</a:t>
            </a:r>
            <a:r>
              <a:rPr lang="en-US" sz="1200" b="0" i="0" kern="1200" dirty="0">
                <a:solidFill>
                  <a:schemeClr val="tx1"/>
                </a:solidFill>
                <a:effectLst/>
                <a:latin typeface="+mn-lt"/>
                <a:ea typeface="+mn-ea"/>
                <a:cs typeface="+mn-cs"/>
              </a:rPr>
              <a:t>: the capacity to form mutually beneficial relationships with a wide range of diverse people. Cynics might say that there is only a one-letter difference between networking and not-working, but having a significant influence often requires a coalition of support. And as the old saying goes, “contacts mean contracts.”</a:t>
            </a:r>
          </a:p>
          <a:p>
            <a:r>
              <a:rPr lang="en-US" sz="1200" b="1" i="0" kern="1200" dirty="0">
                <a:solidFill>
                  <a:schemeClr val="tx1"/>
                </a:solidFill>
                <a:effectLst/>
                <a:latin typeface="+mn-lt"/>
                <a:ea typeface="+mn-ea"/>
                <a:cs typeface="+mn-cs"/>
              </a:rPr>
              <a:t>Apparent sincerity</a:t>
            </a:r>
            <a:r>
              <a:rPr lang="en-US" sz="1200" b="0" i="0" kern="1200" dirty="0">
                <a:solidFill>
                  <a:schemeClr val="tx1"/>
                </a:solidFill>
                <a:effectLst/>
                <a:latin typeface="+mn-lt"/>
                <a:ea typeface="+mn-ea"/>
                <a:cs typeface="+mn-cs"/>
              </a:rPr>
              <a:t>: seeming to be honest, open, and forthright. It is not enough to just be honest; </a:t>
            </a:r>
            <a:r>
              <a:rPr lang="en-US" sz="1200" b="0" i="0" u="none" strike="noStrike" kern="1200" dirty="0">
                <a:solidFill>
                  <a:schemeClr val="tx1"/>
                </a:solidFill>
                <a:effectLst/>
                <a:latin typeface="+mn-lt"/>
                <a:ea typeface="+mn-ea"/>
                <a:cs typeface="+mn-cs"/>
                <a:hlinkClick r:id="rId13"/>
              </a:rPr>
              <a:t>sincerity is in the eye of the beholder</a:t>
            </a:r>
            <a:r>
              <a:rPr lang="en-US" sz="1200" b="0" i="0" kern="1200" dirty="0">
                <a:solidFill>
                  <a:schemeClr val="tx1"/>
                </a:solidFill>
                <a:effectLst/>
                <a:latin typeface="+mn-lt"/>
                <a:ea typeface="+mn-ea"/>
                <a:cs typeface="+mn-cs"/>
              </a:rPr>
              <a:t>. How honest you think you are is far less important than how honest other people think you are.</a:t>
            </a:r>
          </a:p>
          <a:p>
            <a:r>
              <a:rPr lang="en-US" sz="1200" b="0" i="0" kern="1200" dirty="0">
                <a:solidFill>
                  <a:schemeClr val="tx1"/>
                </a:solidFill>
                <a:effectLst/>
                <a:latin typeface="+mn-lt"/>
                <a:ea typeface="+mn-ea"/>
                <a:cs typeface="+mn-cs"/>
              </a:rPr>
              <a:t>An </a:t>
            </a:r>
            <a:r>
              <a:rPr lang="en-US" sz="1200" b="0" i="0" u="none" strike="noStrike" kern="1200" dirty="0">
                <a:solidFill>
                  <a:schemeClr val="tx1"/>
                </a:solidFill>
                <a:effectLst/>
                <a:latin typeface="+mn-lt"/>
                <a:ea typeface="+mn-ea"/>
                <a:cs typeface="+mn-cs"/>
                <a:hlinkClick r:id="rId14"/>
              </a:rPr>
              <a:t>accumulation of research</a:t>
            </a:r>
            <a:r>
              <a:rPr lang="en-US" sz="1200" b="0" i="0" kern="1200" dirty="0">
                <a:solidFill>
                  <a:schemeClr val="tx1"/>
                </a:solidFill>
                <a:effectLst/>
                <a:latin typeface="+mn-lt"/>
                <a:ea typeface="+mn-ea"/>
                <a:cs typeface="+mn-cs"/>
              </a:rPr>
              <a:t> shows that high standing on these dimensions enhances job performance, influence, leadership, and advancement. What’s more, these political skills affect your career independent of your personality and intelligence. On the one hand, political skill can compensate for being less outgoing or not being the smartest person in the room. On the other hand, a deficit of political skill can derail otherwise intelligent, honest, and hard-working people.</a:t>
            </a:r>
          </a:p>
          <a:p>
            <a:r>
              <a:rPr lang="en-US" sz="1200" b="0" i="0" kern="1200" dirty="0">
                <a:solidFill>
                  <a:schemeClr val="tx1"/>
                </a:solidFill>
                <a:effectLst/>
                <a:latin typeface="+mn-lt"/>
                <a:ea typeface="+mn-ea"/>
                <a:cs typeface="+mn-cs"/>
              </a:rPr>
              <a:t>These political skills also spell the difference between an overbearing boss and one who is appreciated for being clear about expectations and direct with feedback. </a:t>
            </a:r>
            <a:r>
              <a:rPr lang="en-US" sz="1200" b="0" i="0" u="none" strike="noStrike" kern="1200" dirty="0">
                <a:solidFill>
                  <a:schemeClr val="tx1"/>
                </a:solidFill>
                <a:effectLst/>
                <a:latin typeface="+mn-lt"/>
                <a:ea typeface="+mn-ea"/>
                <a:cs typeface="+mn-cs"/>
                <a:hlinkClick r:id="rId15"/>
              </a:rPr>
              <a:t>One study</a:t>
            </a:r>
            <a:r>
              <a:rPr lang="en-US" sz="1200" b="0" i="0" kern="1200" dirty="0">
                <a:solidFill>
                  <a:schemeClr val="tx1"/>
                </a:solidFill>
                <a:effectLst/>
                <a:latin typeface="+mn-lt"/>
                <a:ea typeface="+mn-ea"/>
                <a:cs typeface="+mn-cs"/>
              </a:rPr>
              <a:t> found that managers who were less politically savvy had a disengaging impact on employees when they told them what to do and provided them with feedback on their performance. In contrast, employees reporting to more politically skilled managers saw these same behaviors in a much more favorable light. In short, it’s not just what you do as a manager, but how you do it — and the politically astute are better able to manage without coming across as bossy or dictatorial.</a:t>
            </a:r>
          </a:p>
          <a:p>
            <a:r>
              <a:rPr lang="en-US" sz="1200" b="0" i="0" kern="1200" dirty="0">
                <a:solidFill>
                  <a:schemeClr val="tx1"/>
                </a:solidFill>
                <a:effectLst/>
                <a:latin typeface="+mn-lt"/>
                <a:ea typeface="+mn-ea"/>
                <a:cs typeface="+mn-cs"/>
              </a:rPr>
              <a:t>The key to appearing influential rather than sly, selfish, or manipulative is the apparent sincerity component of political skill. Think Eddie Haskell from the classic TV series, </a:t>
            </a:r>
            <a:r>
              <a:rPr lang="en-US" sz="1200" b="0" i="1" kern="1200" dirty="0">
                <a:solidFill>
                  <a:schemeClr val="tx1"/>
                </a:solidFill>
                <a:effectLst/>
                <a:latin typeface="+mn-lt"/>
                <a:ea typeface="+mn-ea"/>
                <a:cs typeface="+mn-cs"/>
              </a:rPr>
              <a:t>Leave It to Beaver</a:t>
            </a:r>
            <a:r>
              <a:rPr lang="en-US" sz="1200" b="0" i="0" kern="1200" dirty="0">
                <a:solidFill>
                  <a:schemeClr val="tx1"/>
                </a:solidFill>
                <a:effectLst/>
                <a:latin typeface="+mn-lt"/>
                <a:ea typeface="+mn-ea"/>
                <a:cs typeface="+mn-cs"/>
              </a:rPr>
              <a:t>, whose </a:t>
            </a:r>
            <a:r>
              <a:rPr lang="en-US" sz="1200" b="0" i="0" u="none" strike="noStrike" kern="1200" dirty="0">
                <a:solidFill>
                  <a:schemeClr val="tx1"/>
                </a:solidFill>
                <a:effectLst/>
                <a:latin typeface="+mn-lt"/>
                <a:ea typeface="+mn-ea"/>
                <a:cs typeface="+mn-cs"/>
                <a:hlinkClick r:id="rId16"/>
              </a:rPr>
              <a:t>smarmy attempts at ingratiation with parents</a:t>
            </a:r>
            <a:r>
              <a:rPr lang="en-US" sz="1200" b="0" i="0" kern="1200" dirty="0">
                <a:solidFill>
                  <a:schemeClr val="tx1"/>
                </a:solidFill>
                <a:effectLst/>
                <a:latin typeface="+mn-lt"/>
                <a:ea typeface="+mn-ea"/>
                <a:cs typeface="+mn-cs"/>
              </a:rPr>
              <a:t> fooled no one. People will have more trust and confidence in you and will be more willing to consider your ideas to the extent that they do not sense a hidden agenda. And this gets back to the main difference between good and bad politics.</a:t>
            </a:r>
          </a:p>
          <a:p>
            <a:r>
              <a:rPr lang="en-US" sz="1200" b="0" i="0" kern="1200" dirty="0">
                <a:solidFill>
                  <a:schemeClr val="tx1"/>
                </a:solidFill>
                <a:effectLst/>
                <a:latin typeface="+mn-lt"/>
                <a:ea typeface="+mn-ea"/>
                <a:cs typeface="+mn-cs"/>
              </a:rPr>
              <a:t>Whether washing your hands of politics in high-minded purity or wringing your hands in disgust, choosing not to play the political game at work is not only naïve, but also puts you at a big disadvantage. To </a:t>
            </a:r>
            <a:r>
              <a:rPr lang="en-US" sz="1200" b="0" i="0" u="none" strike="noStrike" kern="1200" dirty="0">
                <a:solidFill>
                  <a:schemeClr val="tx1"/>
                </a:solidFill>
                <a:effectLst/>
                <a:latin typeface="+mn-lt"/>
                <a:ea typeface="+mn-ea"/>
                <a:cs typeface="+mn-cs"/>
                <a:hlinkClick r:id="rId17"/>
              </a:rPr>
              <a:t>paraphrase Plato</a:t>
            </a:r>
            <a:r>
              <a:rPr lang="en-US" sz="1200" b="0" i="0" kern="1200" dirty="0">
                <a:solidFill>
                  <a:schemeClr val="tx1"/>
                </a:solidFill>
                <a:effectLst/>
                <a:latin typeface="+mn-lt"/>
                <a:ea typeface="+mn-ea"/>
                <a:cs typeface="+mn-cs"/>
              </a:rPr>
              <a:t>, the risk of refusing to participate in politics is that the big decisions that affect you wind up being made by those with less experience, less insight, and fewer honorable intentions. There is a way to use the unspoken rules to contribute to the greater good, advance your interests, and maintain your honor and dignity.</a:t>
            </a:r>
          </a:p>
          <a:p>
            <a:endParaRPr lang="en-US" sz="1100" dirty="0">
              <a:solidFill>
                <a:schemeClr val="tx1"/>
              </a:solidFill>
              <a:latin typeface="Helvetica" pitchFamily="2" charset="0"/>
            </a:endParaRP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Assess if this is a communication/coordination issue </a:t>
            </a:r>
            <a:r>
              <a:rPr lang="en-US" sz="1200" b="1" dirty="0">
                <a:solidFill>
                  <a:schemeClr val="tx1"/>
                </a:solidFill>
                <a:latin typeface="Helvetica" pitchFamily="2" charset="0"/>
              </a:rPr>
              <a:t>or</a:t>
            </a:r>
            <a:r>
              <a:rPr lang="en-US" sz="1200" dirty="0">
                <a:solidFill>
                  <a:schemeClr val="tx1"/>
                </a:solidFill>
                <a:latin typeface="Helvetica" pitchFamily="2" charset="0"/>
              </a:rPr>
              <a:t> a boss war</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Figure out not just who is stronger, </a:t>
            </a:r>
            <a:r>
              <a:rPr lang="en-US" sz="1200" b="1" dirty="0">
                <a:solidFill>
                  <a:schemeClr val="tx1"/>
                </a:solidFill>
                <a:latin typeface="Helvetica" pitchFamily="2" charset="0"/>
              </a:rPr>
              <a:t>but who is the stronger ally</a:t>
            </a:r>
            <a:r>
              <a:rPr lang="en-US" sz="1200" dirty="0">
                <a:solidFill>
                  <a:schemeClr val="tx1"/>
                </a:solidFill>
                <a:latin typeface="Helvetica" pitchFamily="2" charset="0"/>
              </a:rPr>
              <a:t> between the two – is one more accessible than the other?</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Find a third ally, explain your situation and ask for advice on how you should handle it.</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Next time, communicate/check in with both parties </a:t>
            </a:r>
            <a:r>
              <a:rPr lang="en-US" sz="1200" b="1" dirty="0">
                <a:solidFill>
                  <a:schemeClr val="tx1"/>
                </a:solidFill>
                <a:latin typeface="Helvetica" pitchFamily="2" charset="0"/>
              </a:rPr>
              <a:t>before</a:t>
            </a:r>
            <a:r>
              <a:rPr lang="en-US" sz="1200" dirty="0">
                <a:solidFill>
                  <a:schemeClr val="tx1"/>
                </a:solidFill>
                <a:latin typeface="Helvetica" pitchFamily="2" charset="0"/>
              </a:rPr>
              <a:t> you execute </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Loop them in </a:t>
            </a:r>
            <a:r>
              <a:rPr lang="en-US" sz="1200" b="1" dirty="0">
                <a:solidFill>
                  <a:schemeClr val="tx1"/>
                </a:solidFill>
                <a:latin typeface="Helvetica" pitchFamily="2" charset="0"/>
              </a:rPr>
              <a:t>while you are executing </a:t>
            </a:r>
            <a:r>
              <a:rPr lang="en-US" sz="1200" dirty="0">
                <a:solidFill>
                  <a:schemeClr val="tx1"/>
                </a:solidFill>
                <a:latin typeface="Helvetica" pitchFamily="2" charset="0"/>
              </a:rPr>
              <a:t>and ask for feedback if you are meeting their goals</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If it gets too difficult to juggle between them, </a:t>
            </a:r>
            <a:r>
              <a:rPr lang="en-US" sz="1200" b="1" dirty="0">
                <a:solidFill>
                  <a:schemeClr val="tx1"/>
                </a:solidFill>
                <a:latin typeface="Helvetica" pitchFamily="2" charset="0"/>
              </a:rPr>
              <a:t>go to the junior person </a:t>
            </a:r>
            <a:r>
              <a:rPr lang="en-US" sz="1200" dirty="0">
                <a:solidFill>
                  <a:schemeClr val="tx1"/>
                </a:solidFill>
                <a:latin typeface="Helvetica" pitchFamily="2" charset="0"/>
              </a:rPr>
              <a:t>if you trust them, identify the issue and ask them for advice on how to solve it. They are probably invested in not displeasing the senior person as well</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Plan an exit strategy</a:t>
            </a:r>
          </a:p>
          <a:p>
            <a:endParaRPr lang="en-US" dirty="0"/>
          </a:p>
        </p:txBody>
      </p:sp>
      <p:sp>
        <p:nvSpPr>
          <p:cNvPr id="4" name="Header Placeholder 3"/>
          <p:cNvSpPr>
            <a:spLocks noGrp="1"/>
          </p:cNvSpPr>
          <p:nvPr>
            <p:ph type="hdr" sz="quarter"/>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algn="l"/>
            <a:fld id="{5016BCF1-0723-6947-84EC-5566994752AE}"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36</a:t>
            </a:fld>
            <a:endParaRPr lang="en-US" dirty="0">
              <a:latin typeface="Arial" pitchFamily="34" charset="0"/>
              <a:cs typeface="Arial" pitchFamily="34" charset="0"/>
            </a:endParaRPr>
          </a:p>
        </p:txBody>
      </p:sp>
    </p:spTree>
    <p:extLst>
      <p:ext uri="{BB962C8B-B14F-4D97-AF65-F5344CB8AC3E}">
        <p14:creationId xmlns:p14="http://schemas.microsoft.com/office/powerpoint/2010/main" val="637139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Unsurprisingly, research shows that when </a:t>
            </a:r>
            <a:r>
              <a:rPr lang="en-US" sz="1200" b="0" i="0" u="none" strike="noStrike" kern="1200" dirty="0">
                <a:solidFill>
                  <a:schemeClr val="tx1"/>
                </a:solidFill>
                <a:effectLst/>
                <a:latin typeface="+mn-lt"/>
                <a:ea typeface="+mn-ea"/>
                <a:cs typeface="+mn-cs"/>
                <a:hlinkClick r:id="rId3"/>
              </a:rPr>
              <a:t>employees perceive</a:t>
            </a:r>
            <a:r>
              <a:rPr lang="en-US" sz="1200" b="0" i="0" kern="1200" dirty="0">
                <a:solidFill>
                  <a:schemeClr val="tx1"/>
                </a:solidFill>
                <a:effectLst/>
                <a:latin typeface="+mn-lt"/>
                <a:ea typeface="+mn-ea"/>
                <a:cs typeface="+mn-cs"/>
              </a:rPr>
              <a:t> their workplace as more political, they are less engaged, less productive, and more likely to quit. And yet, a more </a:t>
            </a:r>
            <a:r>
              <a:rPr lang="en-US" sz="1200" b="0" i="0" u="none" strike="noStrike" kern="1200" dirty="0">
                <a:solidFill>
                  <a:schemeClr val="tx1"/>
                </a:solidFill>
                <a:effectLst/>
                <a:latin typeface="+mn-lt"/>
                <a:ea typeface="+mn-ea"/>
                <a:cs typeface="+mn-cs"/>
                <a:hlinkClick r:id="rId4"/>
              </a:rPr>
              <a:t>effective way of dealing with office politics</a:t>
            </a:r>
            <a:r>
              <a:rPr lang="en-US" sz="1200" b="0" i="0" kern="1200" dirty="0">
                <a:solidFill>
                  <a:schemeClr val="tx1"/>
                </a:solidFill>
                <a:effectLst/>
                <a:latin typeface="+mn-lt"/>
                <a:ea typeface="+mn-ea"/>
                <a:cs typeface="+mn-cs"/>
              </a:rPr>
              <a:t> is to engage in them — playing the game, instead of complaining about it. Fortunately, not all politics are bad, and there’s a way to play the game without selling your soul.</a:t>
            </a:r>
          </a:p>
          <a:p>
            <a:r>
              <a:rPr lang="en-US" sz="1200" b="1" i="0" kern="1200" cap="all" dirty="0">
                <a:solidFill>
                  <a:schemeClr val="tx1"/>
                </a:solidFill>
                <a:effectLst/>
                <a:latin typeface="+mn-lt"/>
                <a:ea typeface="+mn-ea"/>
                <a:cs typeface="+mn-cs"/>
              </a:rPr>
              <a:t>YOU AND YOUR TEAM SERIES</a:t>
            </a:r>
          </a:p>
          <a:p>
            <a:r>
              <a:rPr lang="en-US" sz="1200" b="1" i="0" kern="1200" dirty="0">
                <a:solidFill>
                  <a:schemeClr val="tx1"/>
                </a:solidFill>
                <a:effectLst/>
                <a:latin typeface="+mn-lt"/>
                <a:ea typeface="+mn-ea"/>
                <a:cs typeface="+mn-cs"/>
              </a:rPr>
              <a:t>Office Politics</a:t>
            </a:r>
          </a:p>
          <a:p>
            <a:r>
              <a:rPr lang="en-US" sz="1200" b="1" i="0" u="none" strike="noStrike" kern="1200" dirty="0">
                <a:solidFill>
                  <a:schemeClr val="tx1"/>
                </a:solidFill>
                <a:effectLst/>
                <a:latin typeface="+mn-lt"/>
                <a:ea typeface="+mn-ea"/>
                <a:cs typeface="+mn-cs"/>
                <a:hlinkClick r:id="rId5"/>
              </a:rPr>
              <a:t>Make Your Enemies Your Allies</a:t>
            </a:r>
            <a:endParaRPr lang="en-US" sz="1200" b="1"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Brian </a:t>
            </a:r>
            <a:r>
              <a:rPr lang="en-US" sz="1200" b="0" kern="1200" dirty="0" err="1">
                <a:solidFill>
                  <a:schemeClr val="tx1"/>
                </a:solidFill>
                <a:effectLst/>
                <a:latin typeface="+mn-lt"/>
                <a:ea typeface="+mn-ea"/>
                <a:cs typeface="+mn-cs"/>
              </a:rPr>
              <a:t>Uzzi</a:t>
            </a:r>
            <a:r>
              <a:rPr lang="en-US" sz="1200" b="0" kern="1200" dirty="0">
                <a:solidFill>
                  <a:schemeClr val="tx1"/>
                </a:solidFill>
                <a:effectLst/>
                <a:latin typeface="+mn-lt"/>
                <a:ea typeface="+mn-ea"/>
                <a:cs typeface="+mn-cs"/>
              </a:rPr>
              <a:t> and Shannon Dunlap</a:t>
            </a:r>
          </a:p>
          <a:p>
            <a:r>
              <a:rPr lang="en-US" sz="1200" b="1" i="0" u="none" strike="noStrike" kern="1200" dirty="0">
                <a:solidFill>
                  <a:schemeClr val="tx1"/>
                </a:solidFill>
                <a:effectLst/>
                <a:latin typeface="+mn-lt"/>
                <a:ea typeface="+mn-ea"/>
                <a:cs typeface="+mn-cs"/>
                <a:hlinkClick r:id="rId6"/>
              </a:rPr>
              <a:t>What to Do When Your Boss Won’t Advocate for You</a:t>
            </a:r>
            <a:endParaRPr lang="en-US" sz="1200" b="1"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Nicholas Pearce</a:t>
            </a:r>
          </a:p>
          <a:p>
            <a:r>
              <a:rPr lang="en-US" sz="1200" b="1" i="0" u="none" strike="noStrike" kern="1200" dirty="0">
                <a:solidFill>
                  <a:schemeClr val="tx1"/>
                </a:solidFill>
                <a:effectLst/>
                <a:latin typeface="+mn-lt"/>
                <a:ea typeface="+mn-ea"/>
                <a:cs typeface="+mn-cs"/>
                <a:hlinkClick r:id="rId7"/>
              </a:rPr>
              <a:t>Playing Office Politics Without Selling Your Soul</a:t>
            </a:r>
            <a:endParaRPr lang="en-US" sz="1200" b="1"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Robert B. Kaiser, Tomas Chamorro-</a:t>
            </a:r>
            <a:r>
              <a:rPr lang="en-US" sz="1200" b="0" kern="1200" dirty="0" err="1">
                <a:solidFill>
                  <a:schemeClr val="tx1"/>
                </a:solidFill>
                <a:effectLst/>
                <a:latin typeface="+mn-lt"/>
                <a:ea typeface="+mn-ea"/>
                <a:cs typeface="+mn-cs"/>
              </a:rPr>
              <a:t>Premuzic</a:t>
            </a:r>
            <a:r>
              <a:rPr lang="en-US" sz="1200" b="0" kern="1200" dirty="0">
                <a:solidFill>
                  <a:schemeClr val="tx1"/>
                </a:solidFill>
                <a:effectLst/>
                <a:latin typeface="+mn-lt"/>
                <a:ea typeface="+mn-ea"/>
                <a:cs typeface="+mn-cs"/>
              </a:rPr>
              <a:t> and Derek Lusk</a:t>
            </a:r>
          </a:p>
          <a:p>
            <a:r>
              <a:rPr lang="en-US" sz="1200" b="0" i="0" kern="1200" dirty="0">
                <a:solidFill>
                  <a:schemeClr val="tx1"/>
                </a:solidFill>
                <a:effectLst/>
                <a:latin typeface="+mn-lt"/>
                <a:ea typeface="+mn-ea"/>
                <a:cs typeface="+mn-cs"/>
              </a:rPr>
              <a:t>Much of what we mean by corporate “culture” provides clues for understanding office politics. Culture is the tapestry of taken-for-granted assumptions, values, beliefs, norms, and habits that determine “</a:t>
            </a:r>
            <a:r>
              <a:rPr lang="en-US" sz="1200" b="0" i="0" u="none" strike="noStrike" kern="1200" dirty="0">
                <a:solidFill>
                  <a:schemeClr val="tx1"/>
                </a:solidFill>
                <a:effectLst/>
                <a:latin typeface="+mn-lt"/>
                <a:ea typeface="+mn-ea"/>
                <a:cs typeface="+mn-cs"/>
                <a:hlinkClick r:id="rId8"/>
              </a:rPr>
              <a:t>the way we do things around here</a:t>
            </a:r>
            <a:r>
              <a:rPr lang="en-US" sz="1200" b="0" i="0" kern="1200" dirty="0">
                <a:solidFill>
                  <a:schemeClr val="tx1"/>
                </a:solidFill>
                <a:effectLst/>
                <a:latin typeface="+mn-lt"/>
                <a:ea typeface="+mn-ea"/>
                <a:cs typeface="+mn-cs"/>
              </a:rPr>
              <a:t>.” Some aspects of culture are desirable traits that organizations are proud to proclaim (“We are a high performance organization.” “We stand for diversity and inclusion.”). Others are not (“We are conflict avoidant.”). The term “politics” is used to describe certain aspects of this dark side of culture. Learning to decode, and speak, this secret language of organizations is pivotal to your career survival and to becoming a major player at work.</a:t>
            </a:r>
          </a:p>
          <a:p>
            <a:r>
              <a:rPr lang="en-US" sz="1200" b="0" i="0" kern="1200" dirty="0">
                <a:solidFill>
                  <a:schemeClr val="tx1"/>
                </a:solidFill>
                <a:effectLst/>
                <a:latin typeface="+mn-lt"/>
                <a:ea typeface="+mn-ea"/>
                <a:cs typeface="+mn-cs"/>
              </a:rPr>
              <a:t>So what is the difference between good and bad politics?</a:t>
            </a:r>
          </a:p>
          <a:p>
            <a:r>
              <a:rPr lang="en-US" sz="1200" b="0" i="0" kern="1200" dirty="0">
                <a:solidFill>
                  <a:schemeClr val="tx1"/>
                </a:solidFill>
                <a:effectLst/>
                <a:latin typeface="+mn-lt"/>
                <a:ea typeface="+mn-ea"/>
                <a:cs typeface="+mn-cs"/>
              </a:rPr>
              <a:t>Bad politics are pretty easy to identify. They include the wrangling, maneuvering, sucking up, backstabbing, and </a:t>
            </a:r>
            <a:r>
              <a:rPr lang="en-US" sz="1200" b="0" i="0" u="none" strike="noStrike" kern="1200" dirty="0">
                <a:solidFill>
                  <a:schemeClr val="tx1"/>
                </a:solidFill>
                <a:effectLst/>
                <a:latin typeface="+mn-lt"/>
                <a:ea typeface="+mn-ea"/>
                <a:cs typeface="+mn-cs"/>
                <a:hlinkClick r:id="rId9"/>
              </a:rPr>
              <a:t>rumor mongering</a:t>
            </a:r>
            <a:r>
              <a:rPr lang="en-US" sz="1200" b="0" i="0" kern="1200" dirty="0">
                <a:solidFill>
                  <a:schemeClr val="tx1"/>
                </a:solidFill>
                <a:effectLst/>
                <a:latin typeface="+mn-lt"/>
                <a:ea typeface="+mn-ea"/>
                <a:cs typeface="+mn-cs"/>
              </a:rPr>
              <a:t> people use to advance themselves </a:t>
            </a:r>
            <a:r>
              <a:rPr lang="en-US" sz="1200" b="0" i="1" kern="1200" dirty="0">
                <a:solidFill>
                  <a:schemeClr val="tx1"/>
                </a:solidFill>
                <a:effectLst/>
                <a:latin typeface="+mn-lt"/>
                <a:ea typeface="+mn-ea"/>
                <a:cs typeface="+mn-cs"/>
              </a:rPr>
              <a:t>at the expense of other people or the organization. </a:t>
            </a:r>
            <a:r>
              <a:rPr lang="en-US" sz="1200" b="0" i="0" kern="1200" dirty="0">
                <a:solidFill>
                  <a:schemeClr val="tx1"/>
                </a:solidFill>
                <a:effectLst/>
                <a:latin typeface="+mn-lt"/>
                <a:ea typeface="+mn-ea"/>
                <a:cs typeface="+mn-cs"/>
              </a:rPr>
              <a:t>Bad politics are, at the heart, about promoting oneself by any means necessary. And really bad politics are about being sneaky, perhaps even </a:t>
            </a:r>
            <a:r>
              <a:rPr lang="en-US" sz="1200" b="0" i="0" u="none" strike="noStrike" kern="1200" dirty="0">
                <a:solidFill>
                  <a:schemeClr val="tx1"/>
                </a:solidFill>
                <a:effectLst/>
                <a:latin typeface="+mn-lt"/>
                <a:ea typeface="+mn-ea"/>
                <a:cs typeface="+mn-cs"/>
                <a:hlinkClick r:id="rId9"/>
              </a:rPr>
              <a:t>Machiavellian or immoral</a:t>
            </a:r>
            <a:r>
              <a:rPr lang="en-US" sz="1200" b="0" i="0" kern="1200" dirty="0">
                <a:solidFill>
                  <a:schemeClr val="tx1"/>
                </a:solidFill>
                <a:effectLst/>
                <a:latin typeface="+mn-lt"/>
                <a:ea typeface="+mn-ea"/>
                <a:cs typeface="+mn-cs"/>
              </a:rPr>
              <a:t>, to intentionally harm someone else for personal gain.</a:t>
            </a:r>
          </a:p>
          <a:p>
            <a:r>
              <a:rPr lang="en-US" sz="1200" b="0" i="0" kern="1200" dirty="0">
                <a:solidFill>
                  <a:schemeClr val="tx1"/>
                </a:solidFill>
                <a:effectLst/>
                <a:latin typeface="+mn-lt"/>
                <a:ea typeface="+mn-ea"/>
                <a:cs typeface="+mn-cs"/>
              </a:rPr>
              <a:t>Good politics, on the other hand, involve advancing one’s interests but </a:t>
            </a:r>
            <a:r>
              <a:rPr lang="en-US" sz="1200" b="0" i="1" kern="1200" dirty="0">
                <a:solidFill>
                  <a:schemeClr val="tx1"/>
                </a:solidFill>
                <a:effectLst/>
                <a:latin typeface="+mn-lt"/>
                <a:ea typeface="+mn-ea"/>
                <a:cs typeface="+mn-cs"/>
              </a:rPr>
              <a:t>not to the neglect of other people’s rights </a:t>
            </a:r>
            <a:r>
              <a:rPr lang="en-US" sz="1200" b="0" i="0" kern="1200" dirty="0">
                <a:solidFill>
                  <a:schemeClr val="tx1"/>
                </a:solidFill>
                <a:effectLst/>
                <a:latin typeface="+mn-lt"/>
                <a:ea typeface="+mn-ea"/>
                <a:cs typeface="+mn-cs"/>
              </a:rPr>
              <a:t>or </a:t>
            </a:r>
            <a:r>
              <a:rPr lang="en-US" sz="1200" b="0" i="1" kern="1200" dirty="0">
                <a:solidFill>
                  <a:schemeClr val="tx1"/>
                </a:solidFill>
                <a:effectLst/>
                <a:latin typeface="+mn-lt"/>
                <a:ea typeface="+mn-ea"/>
                <a:cs typeface="+mn-cs"/>
              </a:rPr>
              <a:t>the organization’s legitimate interests. </a:t>
            </a:r>
            <a:r>
              <a:rPr lang="en-US" sz="1200" b="0" i="0" kern="1200" dirty="0">
                <a:solidFill>
                  <a:schemeClr val="tx1"/>
                </a:solidFill>
                <a:effectLst/>
                <a:latin typeface="+mn-lt"/>
                <a:ea typeface="+mn-ea"/>
                <a:cs typeface="+mn-cs"/>
              </a:rPr>
              <a:t>Good politics include acceptable ways of getting recognition for your contributions, having your ideas taken seriously, and influencing what other people think and what decisions get made. They </a:t>
            </a:r>
            <a:r>
              <a:rPr lang="en-US" sz="1200" b="0" i="0" u="none" strike="noStrike" kern="1200" dirty="0">
                <a:solidFill>
                  <a:schemeClr val="tx1"/>
                </a:solidFill>
                <a:effectLst/>
                <a:latin typeface="+mn-lt"/>
                <a:ea typeface="+mn-ea"/>
                <a:cs typeface="+mn-cs"/>
                <a:hlinkClick r:id="rId10"/>
              </a:rPr>
              <a:t>may also involve gossip</a:t>
            </a:r>
            <a:r>
              <a:rPr lang="en-US" sz="1200" b="0" i="0" kern="1200" dirty="0">
                <a:solidFill>
                  <a:schemeClr val="tx1"/>
                </a:solidFill>
                <a:effectLst/>
                <a:latin typeface="+mn-lt"/>
                <a:ea typeface="+mn-ea"/>
                <a:cs typeface="+mn-cs"/>
              </a:rPr>
              <a:t> about selfish, lazy, or untrustworthy coworkers who undermine the greater good. As long as it also serves a higher purpose, there is nothing wrong with advancing your own interests, too. Common phrases for playing good politics include being savvy, well-networked, or street smart, socializing ideas, and managing stakeholders.</a:t>
            </a:r>
          </a:p>
          <a:p>
            <a:r>
              <a:rPr lang="en-US" sz="1200" b="0" i="0" kern="1200" dirty="0">
                <a:solidFill>
                  <a:schemeClr val="tx1"/>
                </a:solidFill>
                <a:effectLst/>
                <a:latin typeface="+mn-lt"/>
                <a:ea typeface="+mn-ea"/>
                <a:cs typeface="+mn-cs"/>
              </a:rPr>
              <a:t>Social science has a lot to say about practicing good politics. </a:t>
            </a:r>
            <a:r>
              <a:rPr lang="en-US" sz="1200" b="0" i="0" u="none" strike="noStrike" kern="1200" dirty="0">
                <a:solidFill>
                  <a:schemeClr val="tx1"/>
                </a:solidFill>
                <a:effectLst/>
                <a:latin typeface="+mn-lt"/>
                <a:ea typeface="+mn-ea"/>
                <a:cs typeface="+mn-cs"/>
                <a:hlinkClick r:id="rId11"/>
              </a:rPr>
              <a:t>Research by Gerald Ferris</a:t>
            </a:r>
            <a:r>
              <a:rPr lang="en-US" sz="1200" b="0" i="0" kern="1200" dirty="0">
                <a:solidFill>
                  <a:schemeClr val="tx1"/>
                </a:solidFill>
                <a:effectLst/>
                <a:latin typeface="+mn-lt"/>
                <a:ea typeface="+mn-ea"/>
                <a:cs typeface="+mn-cs"/>
              </a:rPr>
              <a:t> and colleagues indicates that political skills can be broken down into four dimensions:</a:t>
            </a:r>
          </a:p>
          <a:p>
            <a:r>
              <a:rPr lang="en-US" sz="1200" b="1" i="0" kern="1200" dirty="0">
                <a:solidFill>
                  <a:schemeClr val="tx1"/>
                </a:solidFill>
                <a:effectLst/>
                <a:latin typeface="+mn-lt"/>
                <a:ea typeface="+mn-ea"/>
                <a:cs typeface="+mn-cs"/>
              </a:rPr>
              <a:t>Social astuteness</a:t>
            </a:r>
            <a:r>
              <a:rPr lang="en-US" sz="1200" b="0" i="0" kern="1200" dirty="0">
                <a:solidFill>
                  <a:schemeClr val="tx1"/>
                </a:solidFill>
                <a:effectLst/>
                <a:latin typeface="+mn-lt"/>
                <a:ea typeface="+mn-ea"/>
                <a:cs typeface="+mn-cs"/>
              </a:rPr>
              <a:t>: the ability to read other people and the self-awareness to understand how they see you. Most people think of self-awareness as introspection, but its essence is actually </a:t>
            </a:r>
            <a:r>
              <a:rPr lang="en-US" sz="1200" b="0" i="0" u="none" strike="noStrike" kern="1200" dirty="0">
                <a:solidFill>
                  <a:schemeClr val="tx1"/>
                </a:solidFill>
                <a:effectLst/>
                <a:latin typeface="+mn-lt"/>
                <a:ea typeface="+mn-ea"/>
                <a:cs typeface="+mn-cs"/>
                <a:hlinkClick r:id="rId12"/>
              </a:rPr>
              <a:t>other-awareness</a:t>
            </a:r>
            <a:r>
              <a:rPr lang="en-US" sz="1200" b="0" i="0" kern="1200" dirty="0">
                <a:solidFill>
                  <a:schemeClr val="tx1"/>
                </a:solidFill>
                <a:effectLst/>
                <a:latin typeface="+mn-lt"/>
                <a:ea typeface="+mn-ea"/>
                <a:cs typeface="+mn-cs"/>
              </a:rPr>
              <a:t>; that is, knowing how other people see you and how your behavior impacts them.</a:t>
            </a:r>
          </a:p>
          <a:p>
            <a:r>
              <a:rPr lang="en-US" sz="1200" b="1" i="0" kern="1200" dirty="0">
                <a:solidFill>
                  <a:schemeClr val="tx1"/>
                </a:solidFill>
                <a:effectLst/>
                <a:latin typeface="+mn-lt"/>
                <a:ea typeface="+mn-ea"/>
                <a:cs typeface="+mn-cs"/>
              </a:rPr>
              <a:t>Interpersonal influence</a:t>
            </a:r>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 convincing ability to affect how and what other people think. This involves, first, understanding them and their preferences and agendas, and then personalizing your message to appeal to their cause.</a:t>
            </a:r>
          </a:p>
          <a:p>
            <a:r>
              <a:rPr lang="en-US" sz="1200" b="1" i="0" kern="1200" dirty="0">
                <a:solidFill>
                  <a:schemeClr val="tx1"/>
                </a:solidFill>
                <a:effectLst/>
                <a:latin typeface="+mn-lt"/>
                <a:ea typeface="+mn-ea"/>
                <a:cs typeface="+mn-cs"/>
              </a:rPr>
              <a:t>Networking ability</a:t>
            </a:r>
            <a:r>
              <a:rPr lang="en-US" sz="1200" b="0" i="0" kern="1200" dirty="0">
                <a:solidFill>
                  <a:schemeClr val="tx1"/>
                </a:solidFill>
                <a:effectLst/>
                <a:latin typeface="+mn-lt"/>
                <a:ea typeface="+mn-ea"/>
                <a:cs typeface="+mn-cs"/>
              </a:rPr>
              <a:t>: the capacity to form mutually beneficial relationships with a wide range of diverse people. Cynics might say that there is only a one-letter difference between networking and not-working, but having a significant influence often requires a coalition of support. And as the old saying goes, “contacts mean contracts.”</a:t>
            </a:r>
          </a:p>
          <a:p>
            <a:r>
              <a:rPr lang="en-US" sz="1200" b="1" i="0" kern="1200" dirty="0">
                <a:solidFill>
                  <a:schemeClr val="tx1"/>
                </a:solidFill>
                <a:effectLst/>
                <a:latin typeface="+mn-lt"/>
                <a:ea typeface="+mn-ea"/>
                <a:cs typeface="+mn-cs"/>
              </a:rPr>
              <a:t>Apparent sincerity</a:t>
            </a:r>
            <a:r>
              <a:rPr lang="en-US" sz="1200" b="0" i="0" kern="1200" dirty="0">
                <a:solidFill>
                  <a:schemeClr val="tx1"/>
                </a:solidFill>
                <a:effectLst/>
                <a:latin typeface="+mn-lt"/>
                <a:ea typeface="+mn-ea"/>
                <a:cs typeface="+mn-cs"/>
              </a:rPr>
              <a:t>: seeming to be honest, open, and forthright. It is not enough to just be honest; </a:t>
            </a:r>
            <a:r>
              <a:rPr lang="en-US" sz="1200" b="0" i="0" u="none" strike="noStrike" kern="1200" dirty="0">
                <a:solidFill>
                  <a:schemeClr val="tx1"/>
                </a:solidFill>
                <a:effectLst/>
                <a:latin typeface="+mn-lt"/>
                <a:ea typeface="+mn-ea"/>
                <a:cs typeface="+mn-cs"/>
                <a:hlinkClick r:id="rId13"/>
              </a:rPr>
              <a:t>sincerity is in the eye of the beholder</a:t>
            </a:r>
            <a:r>
              <a:rPr lang="en-US" sz="1200" b="0" i="0" kern="1200" dirty="0">
                <a:solidFill>
                  <a:schemeClr val="tx1"/>
                </a:solidFill>
                <a:effectLst/>
                <a:latin typeface="+mn-lt"/>
                <a:ea typeface="+mn-ea"/>
                <a:cs typeface="+mn-cs"/>
              </a:rPr>
              <a:t>. How honest you think you are is far less important than how honest other people think you are.</a:t>
            </a:r>
          </a:p>
          <a:p>
            <a:r>
              <a:rPr lang="en-US" sz="1200" b="0" i="0" kern="1200" dirty="0">
                <a:solidFill>
                  <a:schemeClr val="tx1"/>
                </a:solidFill>
                <a:effectLst/>
                <a:latin typeface="+mn-lt"/>
                <a:ea typeface="+mn-ea"/>
                <a:cs typeface="+mn-cs"/>
              </a:rPr>
              <a:t>An </a:t>
            </a:r>
            <a:r>
              <a:rPr lang="en-US" sz="1200" b="0" i="0" u="none" strike="noStrike" kern="1200" dirty="0">
                <a:solidFill>
                  <a:schemeClr val="tx1"/>
                </a:solidFill>
                <a:effectLst/>
                <a:latin typeface="+mn-lt"/>
                <a:ea typeface="+mn-ea"/>
                <a:cs typeface="+mn-cs"/>
                <a:hlinkClick r:id="rId14"/>
              </a:rPr>
              <a:t>accumulation of research</a:t>
            </a:r>
            <a:r>
              <a:rPr lang="en-US" sz="1200" b="0" i="0" kern="1200" dirty="0">
                <a:solidFill>
                  <a:schemeClr val="tx1"/>
                </a:solidFill>
                <a:effectLst/>
                <a:latin typeface="+mn-lt"/>
                <a:ea typeface="+mn-ea"/>
                <a:cs typeface="+mn-cs"/>
              </a:rPr>
              <a:t> shows that high standing on these dimensions enhances job performance, influence, leadership, and advancement. What’s more, these political skills affect your career independent of your personality and intelligence. On the one hand, political skill can compensate for being less outgoing or not being the smartest person in the room. On the other hand, a deficit of political skill can derail otherwise intelligent, honest, and hard-working people.</a:t>
            </a:r>
          </a:p>
          <a:p>
            <a:r>
              <a:rPr lang="en-US" sz="1200" b="0" i="0" kern="1200" dirty="0">
                <a:solidFill>
                  <a:schemeClr val="tx1"/>
                </a:solidFill>
                <a:effectLst/>
                <a:latin typeface="+mn-lt"/>
                <a:ea typeface="+mn-ea"/>
                <a:cs typeface="+mn-cs"/>
              </a:rPr>
              <a:t>These political skills also spell the difference between an overbearing boss and one who is appreciated for being clear about expectations and direct with feedback. </a:t>
            </a:r>
            <a:r>
              <a:rPr lang="en-US" sz="1200" b="0" i="0" u="none" strike="noStrike" kern="1200" dirty="0">
                <a:solidFill>
                  <a:schemeClr val="tx1"/>
                </a:solidFill>
                <a:effectLst/>
                <a:latin typeface="+mn-lt"/>
                <a:ea typeface="+mn-ea"/>
                <a:cs typeface="+mn-cs"/>
                <a:hlinkClick r:id="rId15"/>
              </a:rPr>
              <a:t>One study</a:t>
            </a:r>
            <a:r>
              <a:rPr lang="en-US" sz="1200" b="0" i="0" kern="1200" dirty="0">
                <a:solidFill>
                  <a:schemeClr val="tx1"/>
                </a:solidFill>
                <a:effectLst/>
                <a:latin typeface="+mn-lt"/>
                <a:ea typeface="+mn-ea"/>
                <a:cs typeface="+mn-cs"/>
              </a:rPr>
              <a:t> found that managers who were less politically savvy had a disengaging impact on employees when they told them what to do and provided them with feedback on their performance. In contrast, employees reporting to more politically skilled managers saw these same behaviors in a much more favorable light. In short, it’s not just what you do as a manager, but how you do it — and the politically astute are better able to manage without coming across as bossy or dictatorial.</a:t>
            </a:r>
          </a:p>
          <a:p>
            <a:r>
              <a:rPr lang="en-US" sz="1200" b="0" i="0" kern="1200" dirty="0">
                <a:solidFill>
                  <a:schemeClr val="tx1"/>
                </a:solidFill>
                <a:effectLst/>
                <a:latin typeface="+mn-lt"/>
                <a:ea typeface="+mn-ea"/>
                <a:cs typeface="+mn-cs"/>
              </a:rPr>
              <a:t>The key to appearing influential rather than sly, selfish, or manipulative is the apparent sincerity component of political skill. Think Eddie Haskell from the classic TV series, </a:t>
            </a:r>
            <a:r>
              <a:rPr lang="en-US" sz="1200" b="0" i="1" kern="1200" dirty="0">
                <a:solidFill>
                  <a:schemeClr val="tx1"/>
                </a:solidFill>
                <a:effectLst/>
                <a:latin typeface="+mn-lt"/>
                <a:ea typeface="+mn-ea"/>
                <a:cs typeface="+mn-cs"/>
              </a:rPr>
              <a:t>Leave It to Beaver</a:t>
            </a:r>
            <a:r>
              <a:rPr lang="en-US" sz="1200" b="0" i="0" kern="1200" dirty="0">
                <a:solidFill>
                  <a:schemeClr val="tx1"/>
                </a:solidFill>
                <a:effectLst/>
                <a:latin typeface="+mn-lt"/>
                <a:ea typeface="+mn-ea"/>
                <a:cs typeface="+mn-cs"/>
              </a:rPr>
              <a:t>, whose </a:t>
            </a:r>
            <a:r>
              <a:rPr lang="en-US" sz="1200" b="0" i="0" u="none" strike="noStrike" kern="1200" dirty="0">
                <a:solidFill>
                  <a:schemeClr val="tx1"/>
                </a:solidFill>
                <a:effectLst/>
                <a:latin typeface="+mn-lt"/>
                <a:ea typeface="+mn-ea"/>
                <a:cs typeface="+mn-cs"/>
                <a:hlinkClick r:id="rId16"/>
              </a:rPr>
              <a:t>smarmy attempts at ingratiation with parents</a:t>
            </a:r>
            <a:r>
              <a:rPr lang="en-US" sz="1200" b="0" i="0" kern="1200" dirty="0">
                <a:solidFill>
                  <a:schemeClr val="tx1"/>
                </a:solidFill>
                <a:effectLst/>
                <a:latin typeface="+mn-lt"/>
                <a:ea typeface="+mn-ea"/>
                <a:cs typeface="+mn-cs"/>
              </a:rPr>
              <a:t> fooled no one. People will have more trust and confidence in you and will be more willing to consider your ideas to the extent that they do not sense a hidden agenda. And this gets back to the main difference between good and bad politics.</a:t>
            </a:r>
          </a:p>
          <a:p>
            <a:r>
              <a:rPr lang="en-US" sz="1200" b="0" i="0" kern="1200" dirty="0">
                <a:solidFill>
                  <a:schemeClr val="tx1"/>
                </a:solidFill>
                <a:effectLst/>
                <a:latin typeface="+mn-lt"/>
                <a:ea typeface="+mn-ea"/>
                <a:cs typeface="+mn-cs"/>
              </a:rPr>
              <a:t>Whether washing your hands of politics in high-minded purity or wringing your hands in disgust, choosing not to play the political game at work is not only naïve, but also puts you at a big disadvantage. To </a:t>
            </a:r>
            <a:r>
              <a:rPr lang="en-US" sz="1200" b="0" i="0" u="none" strike="noStrike" kern="1200" dirty="0">
                <a:solidFill>
                  <a:schemeClr val="tx1"/>
                </a:solidFill>
                <a:effectLst/>
                <a:latin typeface="+mn-lt"/>
                <a:ea typeface="+mn-ea"/>
                <a:cs typeface="+mn-cs"/>
                <a:hlinkClick r:id="rId17"/>
              </a:rPr>
              <a:t>paraphrase Plato</a:t>
            </a:r>
            <a:r>
              <a:rPr lang="en-US" sz="1200" b="0" i="0" kern="1200" dirty="0">
                <a:solidFill>
                  <a:schemeClr val="tx1"/>
                </a:solidFill>
                <a:effectLst/>
                <a:latin typeface="+mn-lt"/>
                <a:ea typeface="+mn-ea"/>
                <a:cs typeface="+mn-cs"/>
              </a:rPr>
              <a:t>, the risk of refusing to participate in politics is that the big decisions that affect you wind up being made by those with less experience, less insight, and fewer honorable intentions. There is a way to use the unspoken rules to contribute to the greater good, advance your interests, and maintain your honor and dignity.</a:t>
            </a:r>
          </a:p>
          <a:p>
            <a:endParaRPr lang="en-US" sz="1100" dirty="0">
              <a:solidFill>
                <a:schemeClr val="tx1"/>
              </a:solidFill>
              <a:latin typeface="Helvetica" pitchFamily="2" charset="0"/>
            </a:endParaRP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Assess if this is a communication/coordination issue </a:t>
            </a:r>
            <a:r>
              <a:rPr lang="en-US" sz="1200" b="1" dirty="0">
                <a:solidFill>
                  <a:schemeClr val="tx1"/>
                </a:solidFill>
                <a:latin typeface="Helvetica" pitchFamily="2" charset="0"/>
              </a:rPr>
              <a:t>or</a:t>
            </a:r>
            <a:r>
              <a:rPr lang="en-US" sz="1200" dirty="0">
                <a:solidFill>
                  <a:schemeClr val="tx1"/>
                </a:solidFill>
                <a:latin typeface="Helvetica" pitchFamily="2" charset="0"/>
              </a:rPr>
              <a:t> a boss war</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Figure out not just who is stronger, </a:t>
            </a:r>
            <a:r>
              <a:rPr lang="en-US" sz="1200" b="1" dirty="0">
                <a:solidFill>
                  <a:schemeClr val="tx1"/>
                </a:solidFill>
                <a:latin typeface="Helvetica" pitchFamily="2" charset="0"/>
              </a:rPr>
              <a:t>but who is the stronger ally</a:t>
            </a:r>
            <a:r>
              <a:rPr lang="en-US" sz="1200" dirty="0">
                <a:solidFill>
                  <a:schemeClr val="tx1"/>
                </a:solidFill>
                <a:latin typeface="Helvetica" pitchFamily="2" charset="0"/>
              </a:rPr>
              <a:t> between the two – is one more accessible than the other?</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Find a third ally, explain your situation and ask for advice on how you should handle it.</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Next time, communicate/check in with both parties </a:t>
            </a:r>
            <a:r>
              <a:rPr lang="en-US" sz="1200" b="1" dirty="0">
                <a:solidFill>
                  <a:schemeClr val="tx1"/>
                </a:solidFill>
                <a:latin typeface="Helvetica" pitchFamily="2" charset="0"/>
              </a:rPr>
              <a:t>before</a:t>
            </a:r>
            <a:r>
              <a:rPr lang="en-US" sz="1200" dirty="0">
                <a:solidFill>
                  <a:schemeClr val="tx1"/>
                </a:solidFill>
                <a:latin typeface="Helvetica" pitchFamily="2" charset="0"/>
              </a:rPr>
              <a:t> you execute </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Loop them in </a:t>
            </a:r>
            <a:r>
              <a:rPr lang="en-US" sz="1200" b="1" dirty="0">
                <a:solidFill>
                  <a:schemeClr val="tx1"/>
                </a:solidFill>
                <a:latin typeface="Helvetica" pitchFamily="2" charset="0"/>
              </a:rPr>
              <a:t>while you are executing </a:t>
            </a:r>
            <a:r>
              <a:rPr lang="en-US" sz="1200" dirty="0">
                <a:solidFill>
                  <a:schemeClr val="tx1"/>
                </a:solidFill>
                <a:latin typeface="Helvetica" pitchFamily="2" charset="0"/>
              </a:rPr>
              <a:t>and ask for feedback if you are meeting their goals</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If it gets too difficult to juggle between them, </a:t>
            </a:r>
            <a:r>
              <a:rPr lang="en-US" sz="1200" b="1" dirty="0">
                <a:solidFill>
                  <a:schemeClr val="tx1"/>
                </a:solidFill>
                <a:latin typeface="Helvetica" pitchFamily="2" charset="0"/>
              </a:rPr>
              <a:t>go to the junior person </a:t>
            </a:r>
            <a:r>
              <a:rPr lang="en-US" sz="1200" dirty="0">
                <a:solidFill>
                  <a:schemeClr val="tx1"/>
                </a:solidFill>
                <a:latin typeface="Helvetica" pitchFamily="2" charset="0"/>
              </a:rPr>
              <a:t>if you trust them, identify the issue and ask them for advice on how to solve it. They are probably invested in not displeasing the senior person as well</a:t>
            </a:r>
          </a:p>
          <a:p>
            <a:pPr marL="342900" indent="-342900">
              <a:buFont typeface="+mj-lt"/>
              <a:buAutoNum type="arabicPeriod"/>
            </a:pPr>
            <a:endParaRPr lang="en-US" sz="1200" dirty="0">
              <a:solidFill>
                <a:schemeClr val="tx1"/>
              </a:solidFill>
              <a:latin typeface="Helvetica" pitchFamily="2" charset="0"/>
            </a:endParaRPr>
          </a:p>
          <a:p>
            <a:pPr marL="342900" indent="-342900">
              <a:buFont typeface="+mj-lt"/>
              <a:buAutoNum type="arabicPeriod"/>
            </a:pPr>
            <a:r>
              <a:rPr lang="en-US" sz="1200" dirty="0">
                <a:solidFill>
                  <a:schemeClr val="tx1"/>
                </a:solidFill>
                <a:latin typeface="Helvetica" pitchFamily="2" charset="0"/>
              </a:rPr>
              <a:t>Plan an exit strategy</a:t>
            </a:r>
          </a:p>
          <a:p>
            <a:endParaRPr lang="en-US" dirty="0"/>
          </a:p>
        </p:txBody>
      </p:sp>
      <p:sp>
        <p:nvSpPr>
          <p:cNvPr id="4" name="Header Placeholder 3"/>
          <p:cNvSpPr>
            <a:spLocks noGrp="1"/>
          </p:cNvSpPr>
          <p:nvPr>
            <p:ph type="hdr" sz="quarter"/>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algn="l"/>
            <a:fld id="{5016BCF1-0723-6947-84EC-5566994752AE}"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37</a:t>
            </a:fld>
            <a:endParaRPr lang="en-US" dirty="0">
              <a:latin typeface="Arial" pitchFamily="34" charset="0"/>
              <a:cs typeface="Arial" pitchFamily="34" charset="0"/>
            </a:endParaRPr>
          </a:p>
        </p:txBody>
      </p:sp>
    </p:spTree>
    <p:extLst>
      <p:ext uri="{BB962C8B-B14F-4D97-AF65-F5344CB8AC3E}">
        <p14:creationId xmlns:p14="http://schemas.microsoft.com/office/powerpoint/2010/main" val="2611976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Pi who is up for tenure? </a:t>
            </a:r>
          </a:p>
          <a:p>
            <a:endParaRPr lang="en-US" dirty="0"/>
          </a:p>
          <a:p>
            <a:endParaRPr lang="en-US" dirty="0"/>
          </a:p>
          <a:p>
            <a:r>
              <a:rPr lang="en-US" dirty="0"/>
              <a:t>- When a PhD or early stage posteo gets assigned to a supervisor – and now you’ve been fobbed off – you don’t understand why this person got choisen/  or wrk with a technician who you don’t think works well. Coserced to work iwht someone – you come in as the junior person – you don’t want to learn from them – you are trying to potrect yourself from them </a:t>
            </a:r>
          </a:p>
        </p:txBody>
      </p:sp>
      <p:sp>
        <p:nvSpPr>
          <p:cNvPr id="4" name="Slide Number Placeholder 3"/>
          <p:cNvSpPr>
            <a:spLocks noGrp="1"/>
          </p:cNvSpPr>
          <p:nvPr>
            <p:ph type="sldNum" sz="quarter" idx="5"/>
          </p:nvPr>
        </p:nvSpPr>
        <p:spPr/>
        <p:txBody>
          <a:bodyPr/>
          <a:lstStyle/>
          <a:p>
            <a:fld id="{3A82F8C6-2252-C244-AA3C-BB34762E7A95}" type="slidenum">
              <a:rPr lang="en-US" smtClean="0"/>
              <a:t>38</a:t>
            </a:fld>
            <a:endParaRPr lang="en-US" dirty="0"/>
          </a:p>
        </p:txBody>
      </p:sp>
    </p:spTree>
    <p:extLst>
      <p:ext uri="{BB962C8B-B14F-4D97-AF65-F5344CB8AC3E}">
        <p14:creationId xmlns:p14="http://schemas.microsoft.com/office/powerpoint/2010/main" val="1378996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2F8C6-2252-C244-AA3C-BB34762E7A95}" type="slidenum">
              <a:rPr lang="en-US" smtClean="0"/>
              <a:t>39</a:t>
            </a:fld>
            <a:endParaRPr lang="en-US" dirty="0"/>
          </a:p>
        </p:txBody>
      </p:sp>
    </p:spTree>
    <p:extLst>
      <p:ext uri="{BB962C8B-B14F-4D97-AF65-F5344CB8AC3E}">
        <p14:creationId xmlns:p14="http://schemas.microsoft.com/office/powerpoint/2010/main" val="368883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 borrow from the political scientist, </a:t>
            </a:r>
            <a:r>
              <a:rPr lang="en-US" sz="1200" b="0" i="0" u="none" strike="noStrike" kern="1200" dirty="0">
                <a:solidFill>
                  <a:schemeClr val="tx1"/>
                </a:solidFill>
                <a:effectLst/>
                <a:latin typeface="+mn-lt"/>
                <a:ea typeface="+mn-ea"/>
                <a:cs typeface="+mn-cs"/>
                <a:hlinkClick r:id="rId3"/>
              </a:rPr>
              <a:t>Harold Laswell</a:t>
            </a:r>
            <a:r>
              <a:rPr lang="en-US" sz="1200" b="0" i="0" kern="1200" dirty="0">
                <a:solidFill>
                  <a:schemeClr val="tx1"/>
                </a:solidFill>
                <a:effectLst/>
                <a:latin typeface="+mn-lt"/>
                <a:ea typeface="+mn-ea"/>
                <a:cs typeface="+mn-cs"/>
              </a:rPr>
              <a:t>, office politics can be understood as the unwritten rules that determine who gets what, when, and how — a promotion, a budget for a project, a say in the boss’s decisions — and who doesn’t. This is why we dislike politics so much: when our fate depends on unwritten rules — especially when they conflict with official, stated rules and make the system seem rigged or at least hypocritical — things are bound to seem arbitrary and unfair.</a:t>
            </a:r>
          </a:p>
          <a:p>
            <a:r>
              <a:rPr lang="en-US" sz="1200" b="0" i="0" kern="1200" dirty="0">
                <a:solidFill>
                  <a:schemeClr val="tx1"/>
                </a:solidFill>
                <a:effectLst/>
                <a:latin typeface="+mn-lt"/>
                <a:ea typeface="+mn-ea"/>
                <a:cs typeface="+mn-cs"/>
              </a:rPr>
              <a:t>Unsurprisingly, research shows that when </a:t>
            </a:r>
            <a:r>
              <a:rPr lang="en-US" sz="1200" b="0" i="0" u="none" strike="noStrike" kern="1200" dirty="0">
                <a:solidFill>
                  <a:schemeClr val="tx1"/>
                </a:solidFill>
                <a:effectLst/>
                <a:latin typeface="+mn-lt"/>
                <a:ea typeface="+mn-ea"/>
                <a:cs typeface="+mn-cs"/>
                <a:hlinkClick r:id="rId4"/>
              </a:rPr>
              <a:t>employees perceive</a:t>
            </a:r>
            <a:r>
              <a:rPr lang="en-US" sz="1200" b="0" i="0" kern="1200" dirty="0">
                <a:solidFill>
                  <a:schemeClr val="tx1"/>
                </a:solidFill>
                <a:effectLst/>
                <a:latin typeface="+mn-lt"/>
                <a:ea typeface="+mn-ea"/>
                <a:cs typeface="+mn-cs"/>
              </a:rPr>
              <a:t> their workplace as more political, they are less engaged, less productive, and more likely to quit. And yet, a more </a:t>
            </a:r>
            <a:r>
              <a:rPr lang="en-US" sz="1200" b="0" i="0" u="none" strike="noStrike" kern="1200" dirty="0">
                <a:solidFill>
                  <a:schemeClr val="tx1"/>
                </a:solidFill>
                <a:effectLst/>
                <a:latin typeface="+mn-lt"/>
                <a:ea typeface="+mn-ea"/>
                <a:cs typeface="+mn-cs"/>
                <a:hlinkClick r:id="rId5"/>
              </a:rPr>
              <a:t>effective way of dealing with office politics</a:t>
            </a:r>
            <a:r>
              <a:rPr lang="en-US" sz="1200" b="0" i="0" kern="1200" dirty="0">
                <a:solidFill>
                  <a:schemeClr val="tx1"/>
                </a:solidFill>
                <a:effectLst/>
                <a:latin typeface="+mn-lt"/>
                <a:ea typeface="+mn-ea"/>
                <a:cs typeface="+mn-cs"/>
              </a:rPr>
              <a:t> is to engage in them — playing the game, instead of complaining about it. Fortunately, not all politics are bad, and there’s a way to play the game without selling your soul. </a:t>
            </a:r>
            <a:r>
              <a:rPr lang="en-US" dirty="0">
                <a:hlinkClick r:id="rId6"/>
              </a:rPr>
              <a:t>https://hbr.org/2017/09/playing-office-politics-without-selling-your-soul</a:t>
            </a:r>
            <a:endParaRPr lang="en-US" dirty="0"/>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tactics</a:t>
            </a:r>
            <a:r>
              <a:rPr lang="en-US" sz="1200" b="0" i="0" kern="1200" dirty="0">
                <a:solidFill>
                  <a:schemeClr val="tx1"/>
                </a:solidFill>
                <a:effectLst/>
                <a:latin typeface="+mn-lt"/>
                <a:ea typeface="+mn-ea"/>
                <a:cs typeface="+mn-cs"/>
              </a:rPr>
              <a:t> - the branch of military science dealing with detailed maneuvers to achieve objectives set by strategy</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Postdoc: have scheduling power prioritized a grad std that they were close to.     Feeling shut down: You’re giving a chalk talk that </a:t>
            </a:r>
            <a:r>
              <a:rPr lang="en-US" sz="1200" b="0" i="0" kern="1200" dirty="0" err="1">
                <a:solidFill>
                  <a:schemeClr val="tx1"/>
                </a:solidFill>
                <a:effectLst/>
                <a:latin typeface="+mn-lt"/>
                <a:ea typeface="+mn-ea"/>
                <a:cs typeface="+mn-cs"/>
              </a:rPr>
              <a:t>youre</a:t>
            </a:r>
            <a:r>
              <a:rPr lang="en-US" sz="1200" b="0" i="0" kern="1200" dirty="0">
                <a:solidFill>
                  <a:schemeClr val="tx1"/>
                </a:solidFill>
                <a:effectLst/>
                <a:latin typeface="+mn-lt"/>
                <a:ea typeface="+mn-ea"/>
                <a:cs typeface="+mn-cs"/>
              </a:rPr>
              <a:t> PI isn’t into . Not objectively into – so they react really strongly .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Pis</a:t>
            </a:r>
            <a:r>
              <a:rPr lang="en-US" sz="1200" b="0" i="0" kern="1200" dirty="0">
                <a:solidFill>
                  <a:schemeClr val="tx1"/>
                </a:solidFill>
                <a:effectLst/>
                <a:latin typeface="+mn-lt"/>
                <a:ea typeface="+mn-ea"/>
                <a:cs typeface="+mn-cs"/>
              </a:rPr>
              <a:t> sitting on paper – because they don’t have time. </a:t>
            </a:r>
          </a:p>
          <a:p>
            <a:r>
              <a:rPr lang="en-US" sz="1200" b="0" i="0" kern="1200" dirty="0">
                <a:solidFill>
                  <a:schemeClr val="tx1"/>
                </a:solidFill>
                <a:effectLst/>
                <a:latin typeface="+mn-lt"/>
                <a:ea typeface="+mn-ea"/>
                <a:cs typeface="+mn-cs"/>
              </a:rPr>
              <a:t>Scared Microscope in b/t labs and the break 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PI in lab meeting and takes your Idea to someone else.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Person won’t teach you the ted</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A82F8C6-2252-C244-AA3C-BB34762E7A95}" type="slidenum">
              <a:rPr lang="en-US" smtClean="0"/>
              <a:t>2</a:t>
            </a:fld>
            <a:endParaRPr lang="en-US" dirty="0"/>
          </a:p>
        </p:txBody>
      </p:sp>
    </p:spTree>
    <p:extLst>
      <p:ext uri="{BB962C8B-B14F-4D97-AF65-F5344CB8AC3E}">
        <p14:creationId xmlns:p14="http://schemas.microsoft.com/office/powerpoint/2010/main" val="311172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2F8C6-2252-C244-AA3C-BB34762E7A95}" type="slidenum">
              <a:rPr lang="en-US" smtClean="0"/>
              <a:t>4</a:t>
            </a:fld>
            <a:endParaRPr lang="en-US" dirty="0"/>
          </a:p>
        </p:txBody>
      </p:sp>
    </p:spTree>
    <p:extLst>
      <p:ext uri="{BB962C8B-B14F-4D97-AF65-F5344CB8AC3E}">
        <p14:creationId xmlns:p14="http://schemas.microsoft.com/office/powerpoint/2010/main" val="156018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2F8C6-2252-C244-AA3C-BB34762E7A95}" type="slidenum">
              <a:rPr lang="en-US" smtClean="0"/>
              <a:t>5</a:t>
            </a:fld>
            <a:endParaRPr lang="en-US" dirty="0"/>
          </a:p>
        </p:txBody>
      </p:sp>
    </p:spTree>
    <p:extLst>
      <p:ext uri="{BB962C8B-B14F-4D97-AF65-F5344CB8AC3E}">
        <p14:creationId xmlns:p14="http://schemas.microsoft.com/office/powerpoint/2010/main" val="1925233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algn="l"/>
            <a:fld id="{5016BCF1-0723-6947-84EC-5566994752AE}"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6</a:t>
            </a:fld>
            <a:endParaRPr lang="en-US" dirty="0">
              <a:latin typeface="Arial" pitchFamily="34" charset="0"/>
              <a:cs typeface="Arial" pitchFamily="34" charset="0"/>
            </a:endParaRPr>
          </a:p>
        </p:txBody>
      </p:sp>
    </p:spTree>
    <p:extLst>
      <p:ext uri="{BB962C8B-B14F-4D97-AF65-F5344CB8AC3E}">
        <p14:creationId xmlns:p14="http://schemas.microsoft.com/office/powerpoint/2010/main" val="297123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2F8C6-2252-C244-AA3C-BB34762E7A95}" type="slidenum">
              <a:rPr lang="en-US" smtClean="0"/>
              <a:t>7</a:t>
            </a:fld>
            <a:endParaRPr lang="en-US" dirty="0"/>
          </a:p>
        </p:txBody>
      </p:sp>
    </p:spTree>
    <p:extLst>
      <p:ext uri="{BB962C8B-B14F-4D97-AF65-F5344CB8AC3E}">
        <p14:creationId xmlns:p14="http://schemas.microsoft.com/office/powerpoint/2010/main" val="2517424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algn="l"/>
            <a:fld id="{5016BCF1-0723-6947-84EC-5566994752AE}"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8</a:t>
            </a:fld>
            <a:endParaRPr lang="en-US" dirty="0">
              <a:latin typeface="Arial" pitchFamily="34" charset="0"/>
              <a:cs typeface="Arial" pitchFamily="34" charset="0"/>
            </a:endParaRPr>
          </a:p>
        </p:txBody>
      </p:sp>
    </p:spTree>
    <p:extLst>
      <p:ext uri="{BB962C8B-B14F-4D97-AF65-F5344CB8AC3E}">
        <p14:creationId xmlns:p14="http://schemas.microsoft.com/office/powerpoint/2010/main" val="135565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2F8C6-2252-C244-AA3C-BB34762E7A95}" type="slidenum">
              <a:rPr lang="en-US" smtClean="0"/>
              <a:t>9</a:t>
            </a:fld>
            <a:endParaRPr lang="en-US" dirty="0"/>
          </a:p>
        </p:txBody>
      </p:sp>
    </p:spTree>
    <p:extLst>
      <p:ext uri="{BB962C8B-B14F-4D97-AF65-F5344CB8AC3E}">
        <p14:creationId xmlns:p14="http://schemas.microsoft.com/office/powerpoint/2010/main" val="1867231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5" name="Date Placeholder 4"/>
          <p:cNvSpPr>
            <a:spLocks noGrp="1"/>
          </p:cNvSpPr>
          <p:nvPr>
            <p:ph type="dt" idx="1"/>
          </p:nvPr>
        </p:nvSpPr>
        <p:spPr/>
        <p:txBody>
          <a:bodyPr/>
          <a:lstStyle/>
          <a:p>
            <a:pPr algn="l"/>
            <a:fld id="{5016BCF1-0723-6947-84EC-5566994752AE}" type="datetime1">
              <a:rPr lang="en-US" smtClean="0">
                <a:latin typeface="Arial" pitchFamily="34" charset="0"/>
                <a:cs typeface="Arial" pitchFamily="34" charset="0"/>
              </a:rPr>
              <a:t>6/8/20</a:t>
            </a:fld>
            <a:endParaRPr lang="en-US" dirty="0">
              <a:latin typeface="Arial" pitchFamily="34" charset="0"/>
              <a:cs typeface="Arial" pitchFamily="34" charset="0"/>
            </a:endParaRPr>
          </a:p>
        </p:txBody>
      </p:sp>
      <p:sp>
        <p:nvSpPr>
          <p:cNvPr id="6" name="Slide Number Placeholder 5"/>
          <p:cNvSpPr>
            <a:spLocks noGrp="1"/>
          </p:cNvSpPr>
          <p:nvPr>
            <p:ph type="sldNum" sz="quarter" idx="5"/>
          </p:nvPr>
        </p:nvSpPr>
        <p:spPr/>
        <p:txBody>
          <a:bodyPr/>
          <a:lstStyle/>
          <a:p>
            <a:fld id="{111E5896-917A-4035-A860-408E1EC3CD51}" type="slidenum">
              <a:rPr lang="en-US" smtClean="0">
                <a:latin typeface="Arial" pitchFamily="34" charset="0"/>
                <a:cs typeface="Arial" pitchFamily="34" charset="0"/>
              </a:rPr>
              <a:pPr/>
              <a:t>19</a:t>
            </a:fld>
            <a:endParaRPr lang="en-US" dirty="0">
              <a:latin typeface="Arial" pitchFamily="34" charset="0"/>
              <a:cs typeface="Arial" pitchFamily="34" charset="0"/>
            </a:endParaRPr>
          </a:p>
        </p:txBody>
      </p:sp>
    </p:spTree>
    <p:extLst>
      <p:ext uri="{BB962C8B-B14F-4D97-AF65-F5344CB8AC3E}">
        <p14:creationId xmlns:p14="http://schemas.microsoft.com/office/powerpoint/2010/main" val="4230777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423F6-F61B-CD4A-801D-C248E35CDA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56FE7-95A2-9041-B6C8-062DB4087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F7BB7E64-33C7-B041-A536-EB8A3BBEE650}"/>
              </a:ext>
            </a:extLst>
          </p:cNvPr>
          <p:cNvSpPr>
            <a:spLocks noGrp="1"/>
          </p:cNvSpPr>
          <p:nvPr>
            <p:ph type="sldNum" sz="quarter" idx="12"/>
          </p:nvPr>
        </p:nvSpPr>
        <p:spPr>
          <a:xfrm>
            <a:off x="277813" y="6250080"/>
            <a:ext cx="2743200" cy="365125"/>
          </a:xfrm>
        </p:spPr>
        <p:txBody>
          <a:bodyPr/>
          <a:lstStyle/>
          <a:p>
            <a:fld id="{C8B47D93-4AA4-A343-B761-EA8DD5C7E338}" type="slidenum">
              <a:rPr lang="en-US" smtClean="0"/>
              <a:t>‹#›</a:t>
            </a:fld>
            <a:endParaRPr lang="en-US" dirty="0"/>
          </a:p>
        </p:txBody>
      </p:sp>
    </p:spTree>
    <p:extLst>
      <p:ext uri="{BB962C8B-B14F-4D97-AF65-F5344CB8AC3E}">
        <p14:creationId xmlns:p14="http://schemas.microsoft.com/office/powerpoint/2010/main" val="2958582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75B2-F32A-6F47-8497-2A6740D1F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17D08-1B49-AE4A-B640-601F7E66F7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96E53-8820-084E-A9E9-D3CCA77BA860}"/>
              </a:ext>
            </a:extLst>
          </p:cNvPr>
          <p:cNvSpPr>
            <a:spLocks noGrp="1"/>
          </p:cNvSpPr>
          <p:nvPr>
            <p:ph type="dt" sz="half" idx="10"/>
          </p:nvPr>
        </p:nvSpPr>
        <p:spPr/>
        <p:txBody>
          <a:bodyPr/>
          <a:lstStyle/>
          <a:p>
            <a:fld id="{F1705057-FF09-7A41-851A-944AB8814B00}" type="datetimeFigureOut">
              <a:rPr lang="en-US" smtClean="0"/>
              <a:t>6/8/20</a:t>
            </a:fld>
            <a:endParaRPr lang="en-US" dirty="0"/>
          </a:p>
        </p:txBody>
      </p:sp>
      <p:sp>
        <p:nvSpPr>
          <p:cNvPr id="5" name="Footer Placeholder 4">
            <a:extLst>
              <a:ext uri="{FF2B5EF4-FFF2-40B4-BE49-F238E27FC236}">
                <a16:creationId xmlns:a16="http://schemas.microsoft.com/office/drawing/2014/main" id="{9A208310-F4E0-524C-8833-E5E0156021B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0238C0-4C43-A748-8AF0-B30405889DE9}"/>
              </a:ext>
            </a:extLst>
          </p:cNvPr>
          <p:cNvSpPr>
            <a:spLocks noGrp="1"/>
          </p:cNvSpPr>
          <p:nvPr>
            <p:ph type="sldNum" sz="quarter" idx="12"/>
          </p:nvPr>
        </p:nvSpPr>
        <p:spPr/>
        <p:txBody>
          <a:bodyPr/>
          <a:lstStyle/>
          <a:p>
            <a:fld id="{C8B47D93-4AA4-A343-B761-EA8DD5C7E338}" type="slidenum">
              <a:rPr lang="en-US" smtClean="0"/>
              <a:t>‹#›</a:t>
            </a:fld>
            <a:endParaRPr lang="en-US" dirty="0"/>
          </a:p>
        </p:txBody>
      </p:sp>
    </p:spTree>
    <p:extLst>
      <p:ext uri="{BB962C8B-B14F-4D97-AF65-F5344CB8AC3E}">
        <p14:creationId xmlns:p14="http://schemas.microsoft.com/office/powerpoint/2010/main" val="524695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D01CDE-31E2-0448-897B-0458A3A332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EA39D9-95A5-2747-80D6-45DFB406BC2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91073-44BA-AB46-9420-2B08D4BEBB4C}"/>
              </a:ext>
            </a:extLst>
          </p:cNvPr>
          <p:cNvSpPr>
            <a:spLocks noGrp="1"/>
          </p:cNvSpPr>
          <p:nvPr>
            <p:ph type="dt" sz="half" idx="10"/>
          </p:nvPr>
        </p:nvSpPr>
        <p:spPr/>
        <p:txBody>
          <a:bodyPr/>
          <a:lstStyle/>
          <a:p>
            <a:fld id="{F1705057-FF09-7A41-851A-944AB8814B00}" type="datetimeFigureOut">
              <a:rPr lang="en-US" smtClean="0"/>
              <a:t>6/8/20</a:t>
            </a:fld>
            <a:endParaRPr lang="en-US" dirty="0"/>
          </a:p>
        </p:txBody>
      </p:sp>
      <p:sp>
        <p:nvSpPr>
          <p:cNvPr id="5" name="Footer Placeholder 4">
            <a:extLst>
              <a:ext uri="{FF2B5EF4-FFF2-40B4-BE49-F238E27FC236}">
                <a16:creationId xmlns:a16="http://schemas.microsoft.com/office/drawing/2014/main" id="{1BC2F004-7DC8-DB47-BCE2-94A4077548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D01860-2B52-DC48-87B2-EF9806B352F0}"/>
              </a:ext>
            </a:extLst>
          </p:cNvPr>
          <p:cNvSpPr>
            <a:spLocks noGrp="1"/>
          </p:cNvSpPr>
          <p:nvPr>
            <p:ph type="sldNum" sz="quarter" idx="12"/>
          </p:nvPr>
        </p:nvSpPr>
        <p:spPr/>
        <p:txBody>
          <a:bodyPr/>
          <a:lstStyle/>
          <a:p>
            <a:fld id="{C8B47D93-4AA4-A343-B761-EA8DD5C7E338}" type="slidenum">
              <a:rPr lang="en-US" smtClean="0"/>
              <a:t>‹#›</a:t>
            </a:fld>
            <a:endParaRPr lang="en-US" dirty="0"/>
          </a:p>
        </p:txBody>
      </p:sp>
    </p:spTree>
    <p:extLst>
      <p:ext uri="{BB962C8B-B14F-4D97-AF65-F5344CB8AC3E}">
        <p14:creationId xmlns:p14="http://schemas.microsoft.com/office/powerpoint/2010/main" val="316080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80A65-E7C9-8543-A618-6F867A210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8CB00-42D5-C241-AE83-A891A44CA5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953B2F-0C06-984A-A9AA-E0E48EF4B386}"/>
              </a:ext>
            </a:extLst>
          </p:cNvPr>
          <p:cNvSpPr>
            <a:spLocks noGrp="1"/>
          </p:cNvSpPr>
          <p:nvPr>
            <p:ph type="sldNum" sz="quarter" idx="12"/>
          </p:nvPr>
        </p:nvSpPr>
        <p:spPr>
          <a:xfrm>
            <a:off x="194388" y="6492875"/>
            <a:ext cx="2743200" cy="365125"/>
          </a:xfrm>
        </p:spPr>
        <p:txBody>
          <a:bodyPr/>
          <a:lstStyle/>
          <a:p>
            <a:fld id="{C8B47D93-4AA4-A343-B761-EA8DD5C7E338}" type="slidenum">
              <a:rPr lang="en-US" smtClean="0"/>
              <a:t>‹#›</a:t>
            </a:fld>
            <a:endParaRPr lang="en-US" dirty="0"/>
          </a:p>
        </p:txBody>
      </p:sp>
      <p:cxnSp>
        <p:nvCxnSpPr>
          <p:cNvPr id="7" name="Shape 17">
            <a:extLst>
              <a:ext uri="{FF2B5EF4-FFF2-40B4-BE49-F238E27FC236}">
                <a16:creationId xmlns:a16="http://schemas.microsoft.com/office/drawing/2014/main" id="{837B2900-DCE7-C547-B933-D4C4880B6B73}"/>
              </a:ext>
            </a:extLst>
          </p:cNvPr>
          <p:cNvCxnSpPr>
            <a:cxnSpLocks/>
          </p:cNvCxnSpPr>
          <p:nvPr userDrawn="1"/>
        </p:nvCxnSpPr>
        <p:spPr>
          <a:xfrm>
            <a:off x="0" y="6214285"/>
            <a:ext cx="12192000" cy="0"/>
          </a:xfrm>
          <a:prstGeom prst="straightConnector1">
            <a:avLst/>
          </a:prstGeom>
          <a:noFill/>
          <a:ln w="9525" cap="flat" cmpd="sng">
            <a:solidFill>
              <a:srgbClr val="052049"/>
            </a:solidFill>
            <a:prstDash val="solid"/>
            <a:miter lim="8000"/>
            <a:headEnd type="none" w="sm" len="sm"/>
            <a:tailEnd type="none" w="sm" len="sm"/>
          </a:ln>
        </p:spPr>
      </p:cxnSp>
      <p:pic>
        <p:nvPicPr>
          <p:cNvPr id="8" name="Shape 18" descr="UCSF_Sublogo_Career Professional Development_SAA_navy_RGB.png">
            <a:extLst>
              <a:ext uri="{FF2B5EF4-FFF2-40B4-BE49-F238E27FC236}">
                <a16:creationId xmlns:a16="http://schemas.microsoft.com/office/drawing/2014/main" id="{0E5401E2-CB04-7843-8E70-4252D70031C3}"/>
              </a:ext>
            </a:extLst>
          </p:cNvPr>
          <p:cNvPicPr preferRelativeResize="0"/>
          <p:nvPr userDrawn="1"/>
        </p:nvPicPr>
        <p:blipFill rotWithShape="1">
          <a:blip r:embed="rId2">
            <a:alphaModFix/>
          </a:blip>
          <a:srcRect/>
          <a:stretch/>
        </p:blipFill>
        <p:spPr>
          <a:xfrm>
            <a:off x="9727022" y="6348467"/>
            <a:ext cx="2197500" cy="462000"/>
          </a:xfrm>
          <a:prstGeom prst="rect">
            <a:avLst/>
          </a:prstGeom>
          <a:noFill/>
          <a:ln>
            <a:noFill/>
          </a:ln>
        </p:spPr>
      </p:pic>
    </p:spTree>
    <p:extLst>
      <p:ext uri="{BB962C8B-B14F-4D97-AF65-F5344CB8AC3E}">
        <p14:creationId xmlns:p14="http://schemas.microsoft.com/office/powerpoint/2010/main" val="3185172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9562-C067-664F-9DEA-711D70B3E4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193F1F-797B-3E42-8187-E4DFB66C29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F05EE8-BC4B-3B4B-ADA7-CEDA55AF2FB4}"/>
              </a:ext>
            </a:extLst>
          </p:cNvPr>
          <p:cNvSpPr>
            <a:spLocks noGrp="1"/>
          </p:cNvSpPr>
          <p:nvPr>
            <p:ph type="dt" sz="half" idx="10"/>
          </p:nvPr>
        </p:nvSpPr>
        <p:spPr/>
        <p:txBody>
          <a:bodyPr/>
          <a:lstStyle/>
          <a:p>
            <a:fld id="{F1705057-FF09-7A41-851A-944AB8814B00}" type="datetimeFigureOut">
              <a:rPr lang="en-US" smtClean="0"/>
              <a:t>6/8/20</a:t>
            </a:fld>
            <a:endParaRPr lang="en-US" dirty="0"/>
          </a:p>
        </p:txBody>
      </p:sp>
      <p:sp>
        <p:nvSpPr>
          <p:cNvPr id="5" name="Footer Placeholder 4">
            <a:extLst>
              <a:ext uri="{FF2B5EF4-FFF2-40B4-BE49-F238E27FC236}">
                <a16:creationId xmlns:a16="http://schemas.microsoft.com/office/drawing/2014/main" id="{01CB0B84-17FD-5C47-AB53-F22C34B972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F31A4A-3009-4045-8453-783DD1B741A3}"/>
              </a:ext>
            </a:extLst>
          </p:cNvPr>
          <p:cNvSpPr>
            <a:spLocks noGrp="1"/>
          </p:cNvSpPr>
          <p:nvPr>
            <p:ph type="sldNum" sz="quarter" idx="12"/>
          </p:nvPr>
        </p:nvSpPr>
        <p:spPr/>
        <p:txBody>
          <a:bodyPr/>
          <a:lstStyle/>
          <a:p>
            <a:fld id="{C8B47D93-4AA4-A343-B761-EA8DD5C7E338}" type="slidenum">
              <a:rPr lang="en-US" smtClean="0"/>
              <a:t>‹#›</a:t>
            </a:fld>
            <a:endParaRPr lang="en-US" dirty="0"/>
          </a:p>
        </p:txBody>
      </p:sp>
    </p:spTree>
    <p:extLst>
      <p:ext uri="{BB962C8B-B14F-4D97-AF65-F5344CB8AC3E}">
        <p14:creationId xmlns:p14="http://schemas.microsoft.com/office/powerpoint/2010/main" val="2704332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9ABB1-1881-434A-AFBE-6327D7605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837B03-8782-BA40-8896-9F2FEC56B7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9B7C3E-E663-874A-80FA-DCDD8F8B4E7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58CE4F-16BC-914D-AD91-88CD9458152D}"/>
              </a:ext>
            </a:extLst>
          </p:cNvPr>
          <p:cNvSpPr>
            <a:spLocks noGrp="1"/>
          </p:cNvSpPr>
          <p:nvPr>
            <p:ph type="dt" sz="half" idx="10"/>
          </p:nvPr>
        </p:nvSpPr>
        <p:spPr/>
        <p:txBody>
          <a:bodyPr/>
          <a:lstStyle/>
          <a:p>
            <a:fld id="{F1705057-FF09-7A41-851A-944AB8814B00}" type="datetimeFigureOut">
              <a:rPr lang="en-US" smtClean="0"/>
              <a:t>6/8/20</a:t>
            </a:fld>
            <a:endParaRPr lang="en-US" dirty="0"/>
          </a:p>
        </p:txBody>
      </p:sp>
      <p:sp>
        <p:nvSpPr>
          <p:cNvPr id="6" name="Footer Placeholder 5">
            <a:extLst>
              <a:ext uri="{FF2B5EF4-FFF2-40B4-BE49-F238E27FC236}">
                <a16:creationId xmlns:a16="http://schemas.microsoft.com/office/drawing/2014/main" id="{4A6FB2D0-5459-2342-B55A-DF5ED50496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5BED17-6CD1-1249-B3CD-4B7184B78E09}"/>
              </a:ext>
            </a:extLst>
          </p:cNvPr>
          <p:cNvSpPr>
            <a:spLocks noGrp="1"/>
          </p:cNvSpPr>
          <p:nvPr>
            <p:ph type="sldNum" sz="quarter" idx="12"/>
          </p:nvPr>
        </p:nvSpPr>
        <p:spPr/>
        <p:txBody>
          <a:bodyPr/>
          <a:lstStyle/>
          <a:p>
            <a:fld id="{C8B47D93-4AA4-A343-B761-EA8DD5C7E338}" type="slidenum">
              <a:rPr lang="en-US" smtClean="0"/>
              <a:t>‹#›</a:t>
            </a:fld>
            <a:endParaRPr lang="en-US" dirty="0"/>
          </a:p>
        </p:txBody>
      </p:sp>
    </p:spTree>
    <p:extLst>
      <p:ext uri="{BB962C8B-B14F-4D97-AF65-F5344CB8AC3E}">
        <p14:creationId xmlns:p14="http://schemas.microsoft.com/office/powerpoint/2010/main" val="2424894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142E-2824-3649-B7E4-015AAF0DC7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1BCC48-DBAE-9244-9F5A-A3C6CC7C50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F72D9C-1C98-5E40-AC80-713A0F5B9F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CDF23E-B58A-404D-997F-A0990AD2FA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B45B95F-7839-104B-BFE6-0CB23B04BC8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79AE98-B6BE-2545-B70F-D1BF2276C457}"/>
              </a:ext>
            </a:extLst>
          </p:cNvPr>
          <p:cNvSpPr>
            <a:spLocks noGrp="1"/>
          </p:cNvSpPr>
          <p:nvPr>
            <p:ph type="dt" sz="half" idx="10"/>
          </p:nvPr>
        </p:nvSpPr>
        <p:spPr/>
        <p:txBody>
          <a:bodyPr/>
          <a:lstStyle/>
          <a:p>
            <a:fld id="{F1705057-FF09-7A41-851A-944AB8814B00}" type="datetimeFigureOut">
              <a:rPr lang="en-US" smtClean="0"/>
              <a:t>6/8/20</a:t>
            </a:fld>
            <a:endParaRPr lang="en-US" dirty="0"/>
          </a:p>
        </p:txBody>
      </p:sp>
      <p:sp>
        <p:nvSpPr>
          <p:cNvPr id="8" name="Footer Placeholder 7">
            <a:extLst>
              <a:ext uri="{FF2B5EF4-FFF2-40B4-BE49-F238E27FC236}">
                <a16:creationId xmlns:a16="http://schemas.microsoft.com/office/drawing/2014/main" id="{9B98A52B-CA92-DF4E-A1FC-91DA41B64F3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336F9DD-EF79-6C4A-B41B-6CED8A1B25F4}"/>
              </a:ext>
            </a:extLst>
          </p:cNvPr>
          <p:cNvSpPr>
            <a:spLocks noGrp="1"/>
          </p:cNvSpPr>
          <p:nvPr>
            <p:ph type="sldNum" sz="quarter" idx="12"/>
          </p:nvPr>
        </p:nvSpPr>
        <p:spPr/>
        <p:txBody>
          <a:bodyPr/>
          <a:lstStyle/>
          <a:p>
            <a:fld id="{C8B47D93-4AA4-A343-B761-EA8DD5C7E338}" type="slidenum">
              <a:rPr lang="en-US" smtClean="0"/>
              <a:t>‹#›</a:t>
            </a:fld>
            <a:endParaRPr lang="en-US" dirty="0"/>
          </a:p>
        </p:txBody>
      </p:sp>
    </p:spTree>
    <p:extLst>
      <p:ext uri="{BB962C8B-B14F-4D97-AF65-F5344CB8AC3E}">
        <p14:creationId xmlns:p14="http://schemas.microsoft.com/office/powerpoint/2010/main" val="1449147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2E244-BA2D-5744-9F89-BFB9B0D7E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8A382C-A112-F845-BDEA-CFCC44F608D6}"/>
              </a:ext>
            </a:extLst>
          </p:cNvPr>
          <p:cNvSpPr>
            <a:spLocks noGrp="1"/>
          </p:cNvSpPr>
          <p:nvPr>
            <p:ph type="dt" sz="half" idx="10"/>
          </p:nvPr>
        </p:nvSpPr>
        <p:spPr/>
        <p:txBody>
          <a:bodyPr/>
          <a:lstStyle/>
          <a:p>
            <a:fld id="{F1705057-FF09-7A41-851A-944AB8814B00}" type="datetimeFigureOut">
              <a:rPr lang="en-US" smtClean="0"/>
              <a:t>6/8/20</a:t>
            </a:fld>
            <a:endParaRPr lang="en-US" dirty="0"/>
          </a:p>
        </p:txBody>
      </p:sp>
      <p:sp>
        <p:nvSpPr>
          <p:cNvPr id="4" name="Footer Placeholder 3">
            <a:extLst>
              <a:ext uri="{FF2B5EF4-FFF2-40B4-BE49-F238E27FC236}">
                <a16:creationId xmlns:a16="http://schemas.microsoft.com/office/drawing/2014/main" id="{CFD137EE-4BE0-9146-B462-9BFE785F0B0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5ED1D5-E481-3245-9E37-78B9B4749625}"/>
              </a:ext>
            </a:extLst>
          </p:cNvPr>
          <p:cNvSpPr>
            <a:spLocks noGrp="1"/>
          </p:cNvSpPr>
          <p:nvPr>
            <p:ph type="sldNum" sz="quarter" idx="12"/>
          </p:nvPr>
        </p:nvSpPr>
        <p:spPr/>
        <p:txBody>
          <a:bodyPr/>
          <a:lstStyle/>
          <a:p>
            <a:fld id="{C8B47D93-4AA4-A343-B761-EA8DD5C7E338}" type="slidenum">
              <a:rPr lang="en-US" smtClean="0"/>
              <a:t>‹#›</a:t>
            </a:fld>
            <a:endParaRPr lang="en-US" dirty="0"/>
          </a:p>
        </p:txBody>
      </p:sp>
    </p:spTree>
    <p:extLst>
      <p:ext uri="{BB962C8B-B14F-4D97-AF65-F5344CB8AC3E}">
        <p14:creationId xmlns:p14="http://schemas.microsoft.com/office/powerpoint/2010/main" val="207158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B8529-2E1F-8040-89FE-E6CAC15C54D9}"/>
              </a:ext>
            </a:extLst>
          </p:cNvPr>
          <p:cNvSpPr>
            <a:spLocks noGrp="1"/>
          </p:cNvSpPr>
          <p:nvPr>
            <p:ph type="dt" sz="half" idx="10"/>
          </p:nvPr>
        </p:nvSpPr>
        <p:spPr/>
        <p:txBody>
          <a:bodyPr/>
          <a:lstStyle/>
          <a:p>
            <a:fld id="{F1705057-FF09-7A41-851A-944AB8814B00}" type="datetimeFigureOut">
              <a:rPr lang="en-US" smtClean="0"/>
              <a:t>6/8/20</a:t>
            </a:fld>
            <a:endParaRPr lang="en-US" dirty="0"/>
          </a:p>
        </p:txBody>
      </p:sp>
      <p:sp>
        <p:nvSpPr>
          <p:cNvPr id="3" name="Footer Placeholder 2">
            <a:extLst>
              <a:ext uri="{FF2B5EF4-FFF2-40B4-BE49-F238E27FC236}">
                <a16:creationId xmlns:a16="http://schemas.microsoft.com/office/drawing/2014/main" id="{F48ED012-69A0-F34E-8764-E16FA6682F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599F090-DE65-984E-9A86-D92C7B04CFA7}"/>
              </a:ext>
            </a:extLst>
          </p:cNvPr>
          <p:cNvSpPr>
            <a:spLocks noGrp="1"/>
          </p:cNvSpPr>
          <p:nvPr>
            <p:ph type="sldNum" sz="quarter" idx="12"/>
          </p:nvPr>
        </p:nvSpPr>
        <p:spPr/>
        <p:txBody>
          <a:bodyPr/>
          <a:lstStyle/>
          <a:p>
            <a:fld id="{C8B47D93-4AA4-A343-B761-EA8DD5C7E338}" type="slidenum">
              <a:rPr lang="en-US" smtClean="0"/>
              <a:t>‹#›</a:t>
            </a:fld>
            <a:endParaRPr lang="en-US" dirty="0"/>
          </a:p>
        </p:txBody>
      </p:sp>
    </p:spTree>
    <p:extLst>
      <p:ext uri="{BB962C8B-B14F-4D97-AF65-F5344CB8AC3E}">
        <p14:creationId xmlns:p14="http://schemas.microsoft.com/office/powerpoint/2010/main" val="400755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6C500-6F34-604D-BA66-3A2EEAC7A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847E38-1539-DF45-A365-FD9D97D829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F551AC-D579-7E45-974D-000CBF41D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6D8CD4-3E18-3F47-9DF7-08A11F045D40}"/>
              </a:ext>
            </a:extLst>
          </p:cNvPr>
          <p:cNvSpPr>
            <a:spLocks noGrp="1"/>
          </p:cNvSpPr>
          <p:nvPr>
            <p:ph type="dt" sz="half" idx="10"/>
          </p:nvPr>
        </p:nvSpPr>
        <p:spPr/>
        <p:txBody>
          <a:bodyPr/>
          <a:lstStyle/>
          <a:p>
            <a:fld id="{F1705057-FF09-7A41-851A-944AB8814B00}" type="datetimeFigureOut">
              <a:rPr lang="en-US" smtClean="0"/>
              <a:t>6/8/20</a:t>
            </a:fld>
            <a:endParaRPr lang="en-US" dirty="0"/>
          </a:p>
        </p:txBody>
      </p:sp>
      <p:sp>
        <p:nvSpPr>
          <p:cNvPr id="6" name="Footer Placeholder 5">
            <a:extLst>
              <a:ext uri="{FF2B5EF4-FFF2-40B4-BE49-F238E27FC236}">
                <a16:creationId xmlns:a16="http://schemas.microsoft.com/office/drawing/2014/main" id="{AE189220-C74B-DE46-8D59-DD6B9B8385B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6FBADC9-4D80-074E-B33B-BF0A7FB39D6F}"/>
              </a:ext>
            </a:extLst>
          </p:cNvPr>
          <p:cNvSpPr>
            <a:spLocks noGrp="1"/>
          </p:cNvSpPr>
          <p:nvPr>
            <p:ph type="sldNum" sz="quarter" idx="12"/>
          </p:nvPr>
        </p:nvSpPr>
        <p:spPr/>
        <p:txBody>
          <a:bodyPr/>
          <a:lstStyle/>
          <a:p>
            <a:fld id="{C8B47D93-4AA4-A343-B761-EA8DD5C7E338}" type="slidenum">
              <a:rPr lang="en-US" smtClean="0"/>
              <a:t>‹#›</a:t>
            </a:fld>
            <a:endParaRPr lang="en-US" dirty="0"/>
          </a:p>
        </p:txBody>
      </p:sp>
    </p:spTree>
    <p:extLst>
      <p:ext uri="{BB962C8B-B14F-4D97-AF65-F5344CB8AC3E}">
        <p14:creationId xmlns:p14="http://schemas.microsoft.com/office/powerpoint/2010/main" val="105895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9FCE2-FD12-D145-B70C-DD9E540411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B28219-736C-164C-99A9-8A2AE5EC58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EE3B3A7-2C28-B042-82AD-74E899D8D8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E8AC05-0CC7-944D-B5EB-9A071E25FF84}"/>
              </a:ext>
            </a:extLst>
          </p:cNvPr>
          <p:cNvSpPr>
            <a:spLocks noGrp="1"/>
          </p:cNvSpPr>
          <p:nvPr>
            <p:ph type="dt" sz="half" idx="10"/>
          </p:nvPr>
        </p:nvSpPr>
        <p:spPr/>
        <p:txBody>
          <a:bodyPr/>
          <a:lstStyle/>
          <a:p>
            <a:fld id="{F1705057-FF09-7A41-851A-944AB8814B00}" type="datetimeFigureOut">
              <a:rPr lang="en-US" smtClean="0"/>
              <a:t>6/8/20</a:t>
            </a:fld>
            <a:endParaRPr lang="en-US" dirty="0"/>
          </a:p>
        </p:txBody>
      </p:sp>
      <p:sp>
        <p:nvSpPr>
          <p:cNvPr id="6" name="Footer Placeholder 5">
            <a:extLst>
              <a:ext uri="{FF2B5EF4-FFF2-40B4-BE49-F238E27FC236}">
                <a16:creationId xmlns:a16="http://schemas.microsoft.com/office/drawing/2014/main" id="{1F663B60-943F-444A-990F-F5F29A7BD44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B86839-AE83-534D-9F40-DBBEDA387FD2}"/>
              </a:ext>
            </a:extLst>
          </p:cNvPr>
          <p:cNvSpPr>
            <a:spLocks noGrp="1"/>
          </p:cNvSpPr>
          <p:nvPr>
            <p:ph type="sldNum" sz="quarter" idx="12"/>
          </p:nvPr>
        </p:nvSpPr>
        <p:spPr/>
        <p:txBody>
          <a:bodyPr/>
          <a:lstStyle/>
          <a:p>
            <a:fld id="{C8B47D93-4AA4-A343-B761-EA8DD5C7E338}" type="slidenum">
              <a:rPr lang="en-US" smtClean="0"/>
              <a:t>‹#›</a:t>
            </a:fld>
            <a:endParaRPr lang="en-US" dirty="0"/>
          </a:p>
        </p:txBody>
      </p:sp>
    </p:spTree>
    <p:extLst>
      <p:ext uri="{BB962C8B-B14F-4D97-AF65-F5344CB8AC3E}">
        <p14:creationId xmlns:p14="http://schemas.microsoft.com/office/powerpoint/2010/main" val="2359993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6B0840-C2AD-4447-96BB-CC64A84CF4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F492D0-5871-1045-90E0-D845C9F82F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A1E04-C878-C04F-86EA-79DE56F4DA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705057-FF09-7A41-851A-944AB8814B00}" type="datetimeFigureOut">
              <a:rPr lang="en-US" smtClean="0"/>
              <a:t>6/8/20</a:t>
            </a:fld>
            <a:endParaRPr lang="en-US" dirty="0"/>
          </a:p>
        </p:txBody>
      </p:sp>
      <p:sp>
        <p:nvSpPr>
          <p:cNvPr id="5" name="Footer Placeholder 4">
            <a:extLst>
              <a:ext uri="{FF2B5EF4-FFF2-40B4-BE49-F238E27FC236}">
                <a16:creationId xmlns:a16="http://schemas.microsoft.com/office/drawing/2014/main" id="{263FCCB8-B18A-4D46-80D3-6E0C840F3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920ED1-622D-E340-AE1D-D106B5686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47D93-4AA4-A343-B761-EA8DD5C7E338}" type="slidenum">
              <a:rPr lang="en-US" smtClean="0"/>
              <a:t>‹#›</a:t>
            </a:fld>
            <a:endParaRPr lang="en-US" dirty="0"/>
          </a:p>
        </p:txBody>
      </p:sp>
    </p:spTree>
    <p:extLst>
      <p:ext uri="{BB962C8B-B14F-4D97-AF65-F5344CB8AC3E}">
        <p14:creationId xmlns:p14="http://schemas.microsoft.com/office/powerpoint/2010/main" val="2479410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9.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1.jp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9.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11" Type="http://schemas.openxmlformats.org/officeDocument/2006/relationships/image" Target="../media/image27.svg"/><Relationship Id="rId5" Type="http://schemas.openxmlformats.org/officeDocument/2006/relationships/image" Target="../media/image22.jp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1.svg"/><Relationship Id="rId9" Type="http://schemas.openxmlformats.org/officeDocument/2006/relationships/image" Target="../media/image25.jpg"/><Relationship Id="rId1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jpg"/><Relationship Id="rId7"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7.jpg"/></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4"/><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person, ball, holding&#10;&#10;Description automatically generated">
            <a:extLst>
              <a:ext uri="{FF2B5EF4-FFF2-40B4-BE49-F238E27FC236}">
                <a16:creationId xmlns:a16="http://schemas.microsoft.com/office/drawing/2014/main" id="{553B94A4-69D2-C145-95D0-0CE3B26E91A7}"/>
              </a:ext>
            </a:extLst>
          </p:cNvPr>
          <p:cNvPicPr>
            <a:picLocks noChangeAspect="1"/>
          </p:cNvPicPr>
          <p:nvPr/>
        </p:nvPicPr>
        <p:blipFill>
          <a:blip r:embed="rId3"/>
          <a:stretch>
            <a:fillRect/>
          </a:stretch>
        </p:blipFill>
        <p:spPr>
          <a:xfrm>
            <a:off x="0" y="-1487194"/>
            <a:ext cx="8397240" cy="7557516"/>
          </a:xfrm>
          <a:prstGeom prst="rect">
            <a:avLst/>
          </a:prstGeom>
        </p:spPr>
      </p:pic>
      <p:sp>
        <p:nvSpPr>
          <p:cNvPr id="8" name="Rectangle 7">
            <a:extLst>
              <a:ext uri="{FF2B5EF4-FFF2-40B4-BE49-F238E27FC236}">
                <a16:creationId xmlns:a16="http://schemas.microsoft.com/office/drawing/2014/main" id="{C8D79330-C658-EA49-9C9D-CDA3A0D8B9F9}"/>
              </a:ext>
            </a:extLst>
          </p:cNvPr>
          <p:cNvSpPr/>
          <p:nvPr/>
        </p:nvSpPr>
        <p:spPr bwMode="auto">
          <a:xfrm>
            <a:off x="0" y="5483610"/>
            <a:ext cx="12192000" cy="1381346"/>
          </a:xfrm>
          <a:prstGeom prst="rect">
            <a:avLst/>
          </a:prstGeom>
          <a:solidFill>
            <a:schemeClr val="accent1">
              <a:lumMod val="50000"/>
            </a:schemeClr>
          </a:solidFill>
          <a:ln w="19050" algn="ctr">
            <a:noFill/>
            <a:miter lim="800000"/>
            <a:headEnd/>
            <a:tailEnd/>
          </a:ln>
        </p:spPr>
        <p:txBody>
          <a:bodyPr wrap="none" rtlCol="0" anchor="ctr"/>
          <a:lstStyle/>
          <a:p>
            <a:pPr>
              <a:lnSpc>
                <a:spcPct val="90000"/>
              </a:lnSpc>
            </a:pPr>
            <a:r>
              <a:rPr lang="en-US" sz="2900" b="1" dirty="0">
                <a:solidFill>
                  <a:schemeClr val="accent4"/>
                </a:solidFill>
                <a:latin typeface="Helvetica" pitchFamily="2" charset="0"/>
              </a:rPr>
              <a:t>N</a:t>
            </a:r>
            <a:r>
              <a:rPr lang="en-US" sz="2900" b="1" dirty="0">
                <a:solidFill>
                  <a:schemeClr val="bg1"/>
                </a:solidFill>
                <a:latin typeface="Helvetica" pitchFamily="2" charset="0"/>
              </a:rPr>
              <a:t>avigating </a:t>
            </a:r>
            <a:r>
              <a:rPr lang="en-US" sz="2900" b="1" dirty="0">
                <a:solidFill>
                  <a:schemeClr val="accent4"/>
                </a:solidFill>
                <a:latin typeface="Helvetica" pitchFamily="2" charset="0"/>
              </a:rPr>
              <a:t>O</a:t>
            </a:r>
            <a:r>
              <a:rPr lang="en-US" sz="2900" b="1" dirty="0">
                <a:solidFill>
                  <a:schemeClr val="bg1"/>
                </a:solidFill>
                <a:latin typeface="Helvetica" pitchFamily="2" charset="0"/>
              </a:rPr>
              <a:t>rganizational </a:t>
            </a:r>
            <a:r>
              <a:rPr lang="en-US" sz="2900" b="1" dirty="0">
                <a:solidFill>
                  <a:schemeClr val="accent4"/>
                </a:solidFill>
                <a:latin typeface="Helvetica" pitchFamily="2" charset="0"/>
              </a:rPr>
              <a:t>P</a:t>
            </a:r>
            <a:r>
              <a:rPr lang="en-US" sz="2900" b="1" dirty="0">
                <a:solidFill>
                  <a:schemeClr val="bg1"/>
                </a:solidFill>
                <a:latin typeface="Helvetica" pitchFamily="2" charset="0"/>
              </a:rPr>
              <a:t>olitics </a:t>
            </a:r>
            <a:r>
              <a:rPr lang="en-US" sz="2900" b="1" dirty="0">
                <a:solidFill>
                  <a:schemeClr val="accent4"/>
                </a:solidFill>
                <a:latin typeface="Helvetica" pitchFamily="2" charset="0"/>
              </a:rPr>
              <a:t>E</a:t>
            </a:r>
            <a:r>
              <a:rPr lang="en-US" sz="2900" b="1" dirty="0">
                <a:solidFill>
                  <a:schemeClr val="bg1"/>
                </a:solidFill>
                <a:latin typeface="Helvetica" pitchFamily="2" charset="0"/>
              </a:rPr>
              <a:t>verywhere</a:t>
            </a:r>
            <a:br>
              <a:rPr lang="en-US" sz="2000" b="1" dirty="0">
                <a:solidFill>
                  <a:schemeClr val="bg1"/>
                </a:solidFill>
                <a:latin typeface="Helvetica" pitchFamily="2" charset="0"/>
              </a:rPr>
            </a:br>
            <a:r>
              <a:rPr lang="en-US" sz="2000" b="1" dirty="0">
                <a:solidFill>
                  <a:schemeClr val="bg1"/>
                </a:solidFill>
                <a:latin typeface="Helvetica" pitchFamily="2" charset="0"/>
              </a:rPr>
              <a:t>                                                                           (in the lab, at work, etc.) </a:t>
            </a:r>
            <a:endParaRPr lang="en-US" sz="2000" dirty="0">
              <a:solidFill>
                <a:schemeClr val="bg1"/>
              </a:solidFill>
              <a:latin typeface="Helvetica" pitchFamily="2" charset="0"/>
            </a:endParaRPr>
          </a:p>
          <a:p>
            <a:pPr>
              <a:lnSpc>
                <a:spcPct val="90000"/>
              </a:lnSpc>
            </a:pPr>
            <a:endParaRPr lang="en-US" sz="1300" dirty="0">
              <a:solidFill>
                <a:schemeClr val="bg1"/>
              </a:solidFill>
              <a:latin typeface="Helvetica" pitchFamily="2" charset="0"/>
            </a:endParaRPr>
          </a:p>
          <a:p>
            <a:pPr>
              <a:lnSpc>
                <a:spcPct val="90000"/>
              </a:lnSpc>
            </a:pPr>
            <a:r>
              <a:rPr lang="en-US" sz="1300" b="1" dirty="0">
                <a:solidFill>
                  <a:schemeClr val="bg1"/>
                </a:solidFill>
                <a:latin typeface="Helvetica" pitchFamily="2" charset="0"/>
              </a:rPr>
              <a:t>Naledi Saul, Director, OCPD</a:t>
            </a:r>
          </a:p>
        </p:txBody>
      </p:sp>
      <p:sp>
        <p:nvSpPr>
          <p:cNvPr id="10" name="TextBox 9">
            <a:extLst>
              <a:ext uri="{FF2B5EF4-FFF2-40B4-BE49-F238E27FC236}">
                <a16:creationId xmlns:a16="http://schemas.microsoft.com/office/drawing/2014/main" id="{03C053E4-2ACD-F145-94AC-FE1B8934A936}"/>
              </a:ext>
            </a:extLst>
          </p:cNvPr>
          <p:cNvSpPr txBox="1"/>
          <p:nvPr/>
        </p:nvSpPr>
        <p:spPr>
          <a:xfrm>
            <a:off x="8574847" y="77452"/>
            <a:ext cx="3439546" cy="4262705"/>
          </a:xfrm>
          <a:prstGeom prst="rect">
            <a:avLst/>
          </a:prstGeom>
          <a:noFill/>
        </p:spPr>
        <p:txBody>
          <a:bodyPr wrap="square" rtlCol="0">
            <a:spAutoFit/>
          </a:bodyPr>
          <a:lstStyle/>
          <a:p>
            <a:r>
              <a:rPr lang="en-US" sz="1500" i="1" dirty="0">
                <a:latin typeface="Helvetica Light" panose="020B0403020202020204" pitchFamily="34" charset="0"/>
              </a:rPr>
              <a:t>Your first reaction to workplace politics might be ‘</a:t>
            </a:r>
            <a:r>
              <a:rPr lang="en-US" sz="1500" b="1" i="1" dirty="0">
                <a:solidFill>
                  <a:schemeClr val="accent4"/>
                </a:solidFill>
                <a:latin typeface="Helvetica" pitchFamily="2" charset="0"/>
              </a:rPr>
              <a:t>NOPE</a:t>
            </a:r>
            <a:r>
              <a:rPr lang="en-US" sz="1500" i="1" dirty="0">
                <a:latin typeface="Helvetica Light" panose="020B0403020202020204" pitchFamily="34" charset="0"/>
              </a:rPr>
              <a:t>, not </a:t>
            </a:r>
          </a:p>
          <a:p>
            <a:r>
              <a:rPr lang="en-US" sz="1500" i="1" dirty="0">
                <a:latin typeface="Helvetica Light" panose="020B0403020202020204" pitchFamily="34" charset="0"/>
              </a:rPr>
              <a:t>going to engage’, but…</a:t>
            </a:r>
          </a:p>
          <a:p>
            <a:endParaRPr lang="en-US" sz="1500" i="1" dirty="0">
              <a:latin typeface="Helvetica Light" panose="020B0403020202020204" pitchFamily="34" charset="0"/>
            </a:endParaRPr>
          </a:p>
          <a:p>
            <a:endParaRPr lang="en-US" sz="1500" i="1" dirty="0">
              <a:latin typeface="Helvetica Light" panose="020B0403020202020204" pitchFamily="34" charset="0"/>
            </a:endParaRPr>
          </a:p>
          <a:p>
            <a:endParaRPr lang="en-US" sz="1500" dirty="0">
              <a:latin typeface="Helvetica Light" panose="020B0403020202020204" pitchFamily="34" charset="0"/>
            </a:endParaRPr>
          </a:p>
          <a:p>
            <a:r>
              <a:rPr lang="en-US" sz="1500" dirty="0">
                <a:latin typeface="Helvetica Light" panose="020B0403020202020204" pitchFamily="34" charset="0"/>
              </a:rPr>
              <a:t>“To paraphrase Plato, the risk of refusing to participate in politics is that the big decisions that affect you wind up being made by those with less experience, less insight, and fewer honorable intentions.”</a:t>
            </a:r>
          </a:p>
          <a:p>
            <a:endParaRPr lang="en-US" sz="1500" dirty="0">
              <a:latin typeface="Helvetica Light" panose="020B0403020202020204" pitchFamily="34" charset="0"/>
            </a:endParaRPr>
          </a:p>
          <a:p>
            <a:r>
              <a:rPr lang="en-US" sz="1500" dirty="0">
                <a:latin typeface="Helvetica Light" panose="020B0403020202020204" pitchFamily="34" charset="0"/>
              </a:rPr>
              <a:t>“There is a way to use the unspoken rules to contribute to the greater good, advance your interests, and maintain your honor and dignity.”</a:t>
            </a:r>
          </a:p>
          <a:p>
            <a:endParaRPr lang="en-US" sz="1600" dirty="0"/>
          </a:p>
        </p:txBody>
      </p:sp>
      <p:pic>
        <p:nvPicPr>
          <p:cNvPr id="12" name="Picture 11" descr="UCSF_Sublogo_Career Professional Development_SAA_white_RGB-2.png">
            <a:extLst>
              <a:ext uri="{FF2B5EF4-FFF2-40B4-BE49-F238E27FC236}">
                <a16:creationId xmlns:a16="http://schemas.microsoft.com/office/drawing/2014/main" id="{8A142890-CE93-AD48-BED7-AEB48FF8A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6200" y="6319808"/>
            <a:ext cx="2315486" cy="460740"/>
          </a:xfrm>
          <a:prstGeom prst="rect">
            <a:avLst/>
          </a:prstGeom>
          <a:noFill/>
        </p:spPr>
      </p:pic>
      <p:sp>
        <p:nvSpPr>
          <p:cNvPr id="11" name="TextBox 10">
            <a:extLst>
              <a:ext uri="{FF2B5EF4-FFF2-40B4-BE49-F238E27FC236}">
                <a16:creationId xmlns:a16="http://schemas.microsoft.com/office/drawing/2014/main" id="{C794C110-E524-8144-BB01-AC6F586D1E2B}"/>
              </a:ext>
            </a:extLst>
          </p:cNvPr>
          <p:cNvSpPr txBox="1"/>
          <p:nvPr/>
        </p:nvSpPr>
        <p:spPr>
          <a:xfrm>
            <a:off x="9293810" y="4786741"/>
            <a:ext cx="2896947" cy="707886"/>
          </a:xfrm>
          <a:prstGeom prst="rect">
            <a:avLst/>
          </a:prstGeom>
          <a:noFill/>
        </p:spPr>
        <p:txBody>
          <a:bodyPr wrap="none" rtlCol="0">
            <a:spAutoFit/>
          </a:bodyPr>
          <a:lstStyle/>
          <a:p>
            <a:pPr algn="r"/>
            <a:r>
              <a:rPr lang="en-US" sz="800" b="1" dirty="0"/>
              <a:t>Playing Office Politics Without Selling Your Soul</a:t>
            </a:r>
          </a:p>
          <a:p>
            <a:pPr algn="r"/>
            <a:r>
              <a:rPr lang="en-US" sz="800" i="1" dirty="0"/>
              <a:t>Harvard Business Review. Sept. 14.2017</a:t>
            </a:r>
          </a:p>
          <a:p>
            <a:pPr algn="r"/>
            <a:r>
              <a:rPr lang="en-US" sz="800" dirty="0"/>
              <a:t>Robert B. Kaiser, Tomas Chamorro-Premuzic,</a:t>
            </a:r>
          </a:p>
          <a:p>
            <a:pPr algn="r"/>
            <a:r>
              <a:rPr lang="en-US" sz="800" dirty="0"/>
              <a:t>Derek Lusk</a:t>
            </a:r>
          </a:p>
          <a:p>
            <a:pPr algn="r"/>
            <a:r>
              <a:rPr lang="en-US" sz="800" i="1" dirty="0"/>
              <a:t>hbr.org/2017/09/playing-office-politics-without-selling-your-sou</a:t>
            </a:r>
            <a:r>
              <a:rPr lang="en-US" sz="800" dirty="0"/>
              <a:t>l</a:t>
            </a:r>
          </a:p>
        </p:txBody>
      </p:sp>
    </p:spTree>
    <p:extLst>
      <p:ext uri="{BB962C8B-B14F-4D97-AF65-F5344CB8AC3E}">
        <p14:creationId xmlns:p14="http://schemas.microsoft.com/office/powerpoint/2010/main" val="165270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4">
            <a:extLst>
              <a:ext uri="{FF2B5EF4-FFF2-40B4-BE49-F238E27FC236}">
                <a16:creationId xmlns:a16="http://schemas.microsoft.com/office/drawing/2014/main" id="{6900F4E9-9BE2-A94E-B64B-6FC07ECCB7E4}"/>
              </a:ext>
            </a:extLst>
          </p:cNvPr>
          <p:cNvGraphicFramePr>
            <a:graphicFrameLocks noGrp="1"/>
          </p:cNvGraphicFramePr>
          <p:nvPr>
            <p:ph sz="quarter" idx="1"/>
            <p:extLst>
              <p:ext uri="{D42A27DB-BD31-4B8C-83A1-F6EECF244321}">
                <p14:modId xmlns:p14="http://schemas.microsoft.com/office/powerpoint/2010/main" val="2239449707"/>
              </p:ext>
            </p:extLst>
          </p:nvPr>
        </p:nvGraphicFramePr>
        <p:xfrm>
          <a:off x="257070" y="670110"/>
          <a:ext cx="8742997" cy="4879359"/>
        </p:xfrm>
        <a:graphic>
          <a:graphicData uri="http://schemas.openxmlformats.org/drawingml/2006/table">
            <a:tbl>
              <a:tblPr firstRow="1" bandRow="1">
                <a:noFill/>
              </a:tblPr>
              <a:tblGrid>
                <a:gridCol w="512748">
                  <a:extLst>
                    <a:ext uri="{9D8B030D-6E8A-4147-A177-3AD203B41FA5}">
                      <a16:colId xmlns:a16="http://schemas.microsoft.com/office/drawing/2014/main" val="963361322"/>
                    </a:ext>
                  </a:extLst>
                </a:gridCol>
                <a:gridCol w="7240713">
                  <a:extLst>
                    <a:ext uri="{9D8B030D-6E8A-4147-A177-3AD203B41FA5}">
                      <a16:colId xmlns:a16="http://schemas.microsoft.com/office/drawing/2014/main" val="2574722450"/>
                    </a:ext>
                  </a:extLst>
                </a:gridCol>
                <a:gridCol w="989536">
                  <a:extLst>
                    <a:ext uri="{9D8B030D-6E8A-4147-A177-3AD203B41FA5}">
                      <a16:colId xmlns:a16="http://schemas.microsoft.com/office/drawing/2014/main" val="3043193894"/>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1</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tx1"/>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2</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Mine</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3</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bg1"/>
                          </a:solidFill>
                          <a:latin typeface="Helvetica" pitchFamily="2" charset="0"/>
                          <a:ea typeface="Twentieth Century"/>
                          <a:cs typeface="Twentieth Century"/>
                          <a:sym typeface="Twentieth Century"/>
                        </a:rPr>
                        <a:t>Mark did not train me properly; he may not know the difference, but I’m concerned he may not be looking out for me</a:t>
                      </a: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Manager Mark</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155657664"/>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4</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feel stuck; I don’t want to take the blame for this mistake because I’m proving myself, but I don’t want to ‘tattle’ on Caleb</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Mine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516065729"/>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5</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am worried that Blanca may feel like she made a mistake bringing me on</a:t>
                      </a: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Mine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52672162"/>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6</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Caleb is not on the same page with Blanca about my work product should be </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Caleb</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7</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Blanca has people on her team who do not know her wishes or her standards and she doesn’t seem to be aware of that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Blanca</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8</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feel embarrassed; I really wanted to make a good impression and don’t feel that my performance has reflected that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Mine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1633058107"/>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9</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The report is not written; and it’s due in 3 days</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Issue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695534283"/>
                  </a:ext>
                </a:extLst>
              </a:tr>
            </a:tbl>
          </a:graphicData>
        </a:graphic>
      </p:graphicFrame>
      <p:sp>
        <p:nvSpPr>
          <p:cNvPr id="17" name="Title 1">
            <a:extLst>
              <a:ext uri="{FF2B5EF4-FFF2-40B4-BE49-F238E27FC236}">
                <a16:creationId xmlns:a16="http://schemas.microsoft.com/office/drawing/2014/main" id="{226CA9F9-CB88-F747-A68F-F02662D22B2B}"/>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Intern Irene’s List Might Look Like</a:t>
            </a:r>
          </a:p>
        </p:txBody>
      </p:sp>
      <p:grpSp>
        <p:nvGrpSpPr>
          <p:cNvPr id="49" name="Group 48">
            <a:extLst>
              <a:ext uri="{FF2B5EF4-FFF2-40B4-BE49-F238E27FC236}">
                <a16:creationId xmlns:a16="http://schemas.microsoft.com/office/drawing/2014/main" id="{56BBE8A6-C56F-EE4D-9492-1752693F1A23}"/>
              </a:ext>
            </a:extLst>
          </p:cNvPr>
          <p:cNvGrpSpPr/>
          <p:nvPr/>
        </p:nvGrpSpPr>
        <p:grpSpPr>
          <a:xfrm>
            <a:off x="9302136" y="0"/>
            <a:ext cx="2889864" cy="6271981"/>
            <a:chOff x="9328428" y="284507"/>
            <a:chExt cx="2889864" cy="5991180"/>
          </a:xfrm>
        </p:grpSpPr>
        <p:pic>
          <p:nvPicPr>
            <p:cNvPr id="50" name="Picture 49" descr="A couple of people posing for the camera&#10;&#10;Description automatically generated">
              <a:extLst>
                <a:ext uri="{FF2B5EF4-FFF2-40B4-BE49-F238E27FC236}">
                  <a16:creationId xmlns:a16="http://schemas.microsoft.com/office/drawing/2014/main" id="{5FA5F184-D9FA-1649-8BC2-E690F47A41C2}"/>
                </a:ext>
              </a:extLst>
            </p:cNvPr>
            <p:cNvPicPr>
              <a:picLocks noChangeAspect="1"/>
            </p:cNvPicPr>
            <p:nvPr/>
          </p:nvPicPr>
          <p:blipFill rotWithShape="1">
            <a:blip r:embed="rId2"/>
            <a:srcRect r="44595" b="87845"/>
            <a:stretch/>
          </p:blipFill>
          <p:spPr>
            <a:xfrm>
              <a:off x="9328428" y="284507"/>
              <a:ext cx="2889864" cy="5937957"/>
            </a:xfrm>
            <a:prstGeom prst="rect">
              <a:avLst/>
            </a:prstGeom>
          </p:spPr>
        </p:pic>
        <p:pic>
          <p:nvPicPr>
            <p:cNvPr id="51" name="Picture 50" descr="A couple of people posing for the camera&#10;&#10;Description automatically generated">
              <a:extLst>
                <a:ext uri="{FF2B5EF4-FFF2-40B4-BE49-F238E27FC236}">
                  <a16:creationId xmlns:a16="http://schemas.microsoft.com/office/drawing/2014/main" id="{4C72BF60-B8DF-EF4B-8CF2-48152856E80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45" b="94903" l="5500" r="52600">
                          <a14:foregroundMark x1="52600" y1="63718" x2="52600" y2="63718"/>
                          <a14:foregroundMark x1="42200" y1="90105" x2="42200" y2="90105"/>
                          <a14:foregroundMark x1="47700" y1="92204" x2="22100" y2="87556"/>
                          <a14:foregroundMark x1="22100" y1="87556" x2="31800" y2="88606"/>
                          <a14:foregroundMark x1="20200" y1="98051" x2="48100" y2="99550"/>
                          <a14:foregroundMark x1="48100" y1="99550" x2="23200" y2="92954"/>
                          <a14:foregroundMark x1="23200" y1="92954" x2="18300" y2="94903"/>
                        </a14:backgroundRemoval>
                      </a14:imgEffect>
                    </a14:imgLayer>
                  </a14:imgProps>
                </a:ext>
              </a:extLst>
            </a:blip>
            <a:srcRect r="44595"/>
            <a:stretch/>
          </p:blipFill>
          <p:spPr>
            <a:xfrm>
              <a:off x="10206722" y="3974691"/>
              <a:ext cx="1985277" cy="2300996"/>
            </a:xfrm>
            <a:prstGeom prst="rect">
              <a:avLst/>
            </a:prstGeom>
          </p:spPr>
        </p:pic>
      </p:grpSp>
      <p:sp>
        <p:nvSpPr>
          <p:cNvPr id="53" name="Rectangle 52">
            <a:extLst>
              <a:ext uri="{FF2B5EF4-FFF2-40B4-BE49-F238E27FC236}">
                <a16:creationId xmlns:a16="http://schemas.microsoft.com/office/drawing/2014/main" id="{4A59A45A-C21D-AD45-85D1-F5D6C152BC10}"/>
              </a:ext>
            </a:extLst>
          </p:cNvPr>
          <p:cNvSpPr/>
          <p:nvPr/>
        </p:nvSpPr>
        <p:spPr>
          <a:xfrm>
            <a:off x="9479594" y="634201"/>
            <a:ext cx="2550377" cy="3126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7C181C6E-2706-0F44-8559-2A34C40B25A6}"/>
              </a:ext>
            </a:extLst>
          </p:cNvPr>
          <p:cNvGrpSpPr/>
          <p:nvPr/>
        </p:nvGrpSpPr>
        <p:grpSpPr>
          <a:xfrm>
            <a:off x="9549964" y="821654"/>
            <a:ext cx="2480007" cy="2683489"/>
            <a:chOff x="7274307" y="393024"/>
            <a:chExt cx="1860004" cy="2012616"/>
          </a:xfrm>
        </p:grpSpPr>
        <p:sp>
          <p:nvSpPr>
            <p:cNvPr id="55" name="Content Placeholder 2">
              <a:extLst>
                <a:ext uri="{FF2B5EF4-FFF2-40B4-BE49-F238E27FC236}">
                  <a16:creationId xmlns:a16="http://schemas.microsoft.com/office/drawing/2014/main" id="{ABCE094C-C6D0-A64B-A3C0-7C0F2DCF9D46}"/>
                </a:ext>
              </a:extLst>
            </p:cNvPr>
            <p:cNvSpPr txBox="1">
              <a:spLocks/>
            </p:cNvSpPr>
            <p:nvPr/>
          </p:nvSpPr>
          <p:spPr>
            <a:xfrm>
              <a:off x="7821638" y="1442300"/>
              <a:ext cx="651018" cy="184999"/>
            </a:xfrm>
            <a:prstGeom prst="rect">
              <a:avLst/>
            </a:prstGeom>
            <a:solidFill>
              <a:schemeClr val="accent4">
                <a:lumMod val="20000"/>
                <a:lumOff val="80000"/>
              </a:schemeClr>
            </a:solidFill>
          </p:spPr>
          <p:txBody>
            <a:bodyPr vert="horz" wrap="square" lIns="121920" tIns="60960" rIns="121920" bIns="6096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latin typeface="Eurostile" panose="020B0504020202050204" pitchFamily="34" charset="77"/>
                </a:rPr>
                <a:t>The Issue</a:t>
              </a:r>
            </a:p>
          </p:txBody>
        </p:sp>
        <p:sp>
          <p:nvSpPr>
            <p:cNvPr id="56" name="TextBox 55">
              <a:extLst>
                <a:ext uri="{FF2B5EF4-FFF2-40B4-BE49-F238E27FC236}">
                  <a16:creationId xmlns:a16="http://schemas.microsoft.com/office/drawing/2014/main" id="{2327F2AC-E0DF-1842-8D7E-7C9E745D376E}"/>
                </a:ext>
              </a:extLst>
            </p:cNvPr>
            <p:cNvSpPr txBox="1"/>
            <p:nvPr/>
          </p:nvSpPr>
          <p:spPr bwMode="auto">
            <a:xfrm>
              <a:off x="7274307" y="552485"/>
              <a:ext cx="1736399" cy="307681"/>
            </a:xfrm>
            <a:prstGeom prst="rect">
              <a:avLst/>
            </a:prstGeom>
            <a:noFill/>
            <a:ln w="19050" algn="ctr">
              <a:noFill/>
              <a:miter lim="800000"/>
              <a:headEnd/>
              <a:tailEnd/>
            </a:ln>
          </p:spPr>
          <p:txBody>
            <a:bodyPr wrap="square" lIns="0" tIns="0" rIns="0" bIns="0" rtlCol="0">
              <a:spAutoFit/>
            </a:bodyPr>
            <a:lstStyle/>
            <a:p>
              <a:pPr algn="ctr"/>
              <a:r>
                <a:rPr lang="en-US" sz="1333" b="1" dirty="0">
                  <a:solidFill>
                    <a:srgbClr val="FF0000"/>
                  </a:solidFill>
                  <a:latin typeface="Eurostile" panose="020B0504020202050204" pitchFamily="34" charset="77"/>
                  <a:cs typeface="Futura Medium" panose="020B0602020204020303" pitchFamily="34" charset="-79"/>
                </a:rPr>
                <a:t>The System</a:t>
              </a:r>
              <a:br>
                <a:rPr lang="en-US" sz="1333" b="1" dirty="0">
                  <a:solidFill>
                    <a:srgbClr val="FF0000"/>
                  </a:solidFill>
                  <a:latin typeface="Eurostile" panose="020B0504020202050204" pitchFamily="34" charset="77"/>
                  <a:cs typeface="Futura Medium" panose="020B0602020204020303" pitchFamily="34" charset="-79"/>
                </a:rPr>
              </a:br>
              <a:r>
                <a:rPr lang="en-US" sz="1333" b="1" dirty="0">
                  <a:solidFill>
                    <a:srgbClr val="FF0000"/>
                  </a:solidFill>
                  <a:latin typeface="Eurostile" panose="020B0504020202050204" pitchFamily="34" charset="77"/>
                  <a:cs typeface="Futura Medium" panose="020B0602020204020303" pitchFamily="34" charset="-79"/>
                </a:rPr>
                <a:t> (</a:t>
              </a:r>
              <a:r>
                <a:rPr lang="en-US" sz="1333" dirty="0">
                  <a:solidFill>
                    <a:srgbClr val="FF0000"/>
                  </a:solidFill>
                  <a:latin typeface="Eurostile" panose="020B0504020202050204" pitchFamily="34" charset="77"/>
                  <a:cs typeface="Futura Medium" panose="020B0602020204020303" pitchFamily="34" charset="-79"/>
                </a:rPr>
                <a:t>under which this is occurring</a:t>
              </a:r>
              <a:r>
                <a:rPr lang="en-US" sz="1333" b="1" dirty="0">
                  <a:solidFill>
                    <a:srgbClr val="FF0000"/>
                  </a:solidFill>
                  <a:latin typeface="Eurostile" panose="020B0504020202050204" pitchFamily="34" charset="77"/>
                  <a:cs typeface="Futura Medium" panose="020B0602020204020303" pitchFamily="34" charset="-79"/>
                </a:rPr>
                <a:t>)</a:t>
              </a:r>
            </a:p>
          </p:txBody>
        </p:sp>
        <p:sp>
          <p:nvSpPr>
            <p:cNvPr id="57" name="TextBox 56">
              <a:extLst>
                <a:ext uri="{FF2B5EF4-FFF2-40B4-BE49-F238E27FC236}">
                  <a16:creationId xmlns:a16="http://schemas.microsoft.com/office/drawing/2014/main" id="{FB5C044D-963F-E84E-ABA9-7D9C9C2F8F37}"/>
                </a:ext>
              </a:extLst>
            </p:cNvPr>
            <p:cNvSpPr txBox="1"/>
            <p:nvPr/>
          </p:nvSpPr>
          <p:spPr bwMode="auto">
            <a:xfrm>
              <a:off x="7514095" y="393024"/>
              <a:ext cx="1327648"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rPr>
                <a:t>VP Vicky (or) the Organization</a:t>
              </a:r>
            </a:p>
          </p:txBody>
        </p:sp>
        <p:sp>
          <p:nvSpPr>
            <p:cNvPr id="58" name="TextBox 57">
              <a:extLst>
                <a:ext uri="{FF2B5EF4-FFF2-40B4-BE49-F238E27FC236}">
                  <a16:creationId xmlns:a16="http://schemas.microsoft.com/office/drawing/2014/main" id="{6235F48B-D1A5-9B4B-9203-2A82449E6AE0}"/>
                </a:ext>
              </a:extLst>
            </p:cNvPr>
            <p:cNvSpPr txBox="1"/>
            <p:nvPr/>
          </p:nvSpPr>
          <p:spPr bwMode="auto">
            <a:xfrm>
              <a:off x="7290477" y="1936436"/>
              <a:ext cx="466907" cy="153841"/>
            </a:xfrm>
            <a:prstGeom prst="rect">
              <a:avLst/>
            </a:prstGeom>
            <a:noFill/>
            <a:ln w="19050" algn="ctr">
              <a:noFill/>
              <a:miter lim="800000"/>
              <a:headEnd/>
              <a:tailEnd/>
            </a:ln>
          </p:spPr>
          <p:txBody>
            <a:bodyPr wrap="square" lIns="0" tIns="0" rIns="0" bIns="0" rtlCol="0">
              <a:spAutoFit/>
            </a:bodyPr>
            <a:lstStyle/>
            <a:p>
              <a:pPr algn="ctr"/>
              <a:r>
                <a:rPr lang="en-US" sz="1333" b="1" dirty="0">
                  <a:solidFill>
                    <a:schemeClr val="accent5">
                      <a:lumMod val="75000"/>
                    </a:schemeClr>
                  </a:solidFill>
                  <a:latin typeface="Eurostile" panose="020B0504020202050204" pitchFamily="34" charset="77"/>
                </a:rPr>
                <a:t>You</a:t>
              </a:r>
              <a:endParaRPr lang="en-US" sz="1333" b="1" dirty="0">
                <a:solidFill>
                  <a:schemeClr val="accent2"/>
                </a:solidFill>
                <a:latin typeface="Eurostile" panose="020B0504020202050204" pitchFamily="34" charset="77"/>
              </a:endParaRPr>
            </a:p>
          </p:txBody>
        </p:sp>
        <p:sp>
          <p:nvSpPr>
            <p:cNvPr id="59" name="TextBox 58">
              <a:extLst>
                <a:ext uri="{FF2B5EF4-FFF2-40B4-BE49-F238E27FC236}">
                  <a16:creationId xmlns:a16="http://schemas.microsoft.com/office/drawing/2014/main" id="{511BF355-F0E4-9348-A6E1-4B9D8C464D11}"/>
                </a:ext>
              </a:extLst>
            </p:cNvPr>
            <p:cNvSpPr txBox="1"/>
            <p:nvPr/>
          </p:nvSpPr>
          <p:spPr bwMode="auto">
            <a:xfrm>
              <a:off x="8361379" y="1929650"/>
              <a:ext cx="585497" cy="307681"/>
            </a:xfrm>
            <a:prstGeom prst="rect">
              <a:avLst/>
            </a:prstGeom>
            <a:noFill/>
            <a:ln w="19050" algn="ctr">
              <a:noFill/>
              <a:miter lim="800000"/>
              <a:headEnd/>
              <a:tailEnd/>
            </a:ln>
          </p:spPr>
          <p:txBody>
            <a:bodyPr wrap="none" lIns="0" tIns="0" rIns="0" bIns="0" rtlCol="0">
              <a:spAutoFit/>
            </a:bodyPr>
            <a:lstStyle/>
            <a:p>
              <a:pPr algn="r"/>
              <a:r>
                <a:rPr lang="en-US" sz="1333" b="1" dirty="0">
                  <a:solidFill>
                    <a:schemeClr val="accent6">
                      <a:lumMod val="75000"/>
                    </a:schemeClr>
                  </a:solidFill>
                  <a:latin typeface="Eurostile" panose="020B0504020202050204" pitchFamily="34" charset="77"/>
                </a:rPr>
                <a:t>The Other </a:t>
              </a:r>
              <a:br>
                <a:rPr lang="en-US" sz="1333" b="1" dirty="0">
                  <a:solidFill>
                    <a:schemeClr val="accent6">
                      <a:lumMod val="75000"/>
                    </a:schemeClr>
                  </a:solidFill>
                  <a:latin typeface="Eurostile" panose="020B0504020202050204" pitchFamily="34" charset="77"/>
                </a:rPr>
              </a:br>
              <a:r>
                <a:rPr lang="en-US" sz="1333" b="1" dirty="0">
                  <a:solidFill>
                    <a:schemeClr val="accent6">
                      <a:lumMod val="75000"/>
                    </a:schemeClr>
                  </a:solidFill>
                  <a:latin typeface="Eurostile" panose="020B0504020202050204" pitchFamily="34" charset="77"/>
                </a:rPr>
                <a:t>Person </a:t>
              </a:r>
            </a:p>
          </p:txBody>
        </p:sp>
        <p:sp>
          <p:nvSpPr>
            <p:cNvPr id="60" name="TextBox 59">
              <a:extLst>
                <a:ext uri="{FF2B5EF4-FFF2-40B4-BE49-F238E27FC236}">
                  <a16:creationId xmlns:a16="http://schemas.microsoft.com/office/drawing/2014/main" id="{46D43978-A5EA-B148-817E-12A5837DAF98}"/>
                </a:ext>
              </a:extLst>
            </p:cNvPr>
            <p:cNvSpPr txBox="1"/>
            <p:nvPr/>
          </p:nvSpPr>
          <p:spPr bwMode="auto">
            <a:xfrm>
              <a:off x="8265942" y="2278682"/>
              <a:ext cx="868369"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20603050405020304" pitchFamily="18" charset="-34"/>
                </a:rPr>
                <a:t>Manager Mark</a:t>
              </a:r>
            </a:p>
          </p:txBody>
        </p:sp>
        <p:sp>
          <p:nvSpPr>
            <p:cNvPr id="61" name="Triangle 60">
              <a:extLst>
                <a:ext uri="{FF2B5EF4-FFF2-40B4-BE49-F238E27FC236}">
                  <a16:creationId xmlns:a16="http://schemas.microsoft.com/office/drawing/2014/main" id="{F857AEEA-F473-9B41-984C-4901BE579A11}"/>
                </a:ext>
              </a:extLst>
            </p:cNvPr>
            <p:cNvSpPr/>
            <p:nvPr/>
          </p:nvSpPr>
          <p:spPr bwMode="auto">
            <a:xfrm>
              <a:off x="7419137" y="860166"/>
              <a:ext cx="1446739" cy="1048463"/>
            </a:xfrm>
            <a:prstGeom prst="triangle">
              <a:avLst>
                <a:gd name="adj" fmla="val 50000"/>
              </a:avLst>
            </a:prstGeom>
            <a:noFill/>
            <a:ln w="190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sp>
        <p:nvSpPr>
          <p:cNvPr id="62" name="TextBox 61">
            <a:extLst>
              <a:ext uri="{FF2B5EF4-FFF2-40B4-BE49-F238E27FC236}">
                <a16:creationId xmlns:a16="http://schemas.microsoft.com/office/drawing/2014/main" id="{74E64A5B-9045-1C41-B3EA-61607FC46DC4}"/>
              </a:ext>
            </a:extLst>
          </p:cNvPr>
          <p:cNvSpPr txBox="1"/>
          <p:nvPr/>
        </p:nvSpPr>
        <p:spPr bwMode="auto">
          <a:xfrm>
            <a:off x="9730364" y="3338239"/>
            <a:ext cx="849015"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B0604020202020204" pitchFamily="34" charset="0"/>
              </a:rPr>
              <a:t>Intern Irene</a:t>
            </a:r>
          </a:p>
        </p:txBody>
      </p:sp>
      <p:sp>
        <p:nvSpPr>
          <p:cNvPr id="63" name="TextBox 62">
            <a:extLst>
              <a:ext uri="{FF2B5EF4-FFF2-40B4-BE49-F238E27FC236}">
                <a16:creationId xmlns:a16="http://schemas.microsoft.com/office/drawing/2014/main" id="{8E703D3E-4313-5540-8641-42985E9C9812}"/>
              </a:ext>
            </a:extLst>
          </p:cNvPr>
          <p:cNvSpPr txBox="1"/>
          <p:nvPr/>
        </p:nvSpPr>
        <p:spPr>
          <a:xfrm>
            <a:off x="9479512" y="237301"/>
            <a:ext cx="2727835" cy="369332"/>
          </a:xfrm>
          <a:prstGeom prst="rect">
            <a:avLst/>
          </a:prstGeom>
          <a:noFill/>
        </p:spPr>
        <p:txBody>
          <a:bodyPr wrap="square" rtlCol="0">
            <a:spAutoFit/>
          </a:bodyPr>
          <a:lstStyle/>
          <a:p>
            <a:r>
              <a:rPr lang="en-US" b="1" dirty="0">
                <a:solidFill>
                  <a:schemeClr val="bg1"/>
                </a:solidFill>
              </a:rPr>
              <a:t>Step 1: Define the Issues</a:t>
            </a:r>
          </a:p>
        </p:txBody>
      </p:sp>
    </p:spTree>
    <p:extLst>
      <p:ext uri="{BB962C8B-B14F-4D97-AF65-F5344CB8AC3E}">
        <p14:creationId xmlns:p14="http://schemas.microsoft.com/office/powerpoint/2010/main" val="1957502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4">
            <a:extLst>
              <a:ext uri="{FF2B5EF4-FFF2-40B4-BE49-F238E27FC236}">
                <a16:creationId xmlns:a16="http://schemas.microsoft.com/office/drawing/2014/main" id="{6900F4E9-9BE2-A94E-B64B-6FC07ECCB7E4}"/>
              </a:ext>
            </a:extLst>
          </p:cNvPr>
          <p:cNvGraphicFramePr>
            <a:graphicFrameLocks noGrp="1"/>
          </p:cNvGraphicFramePr>
          <p:nvPr>
            <p:ph sz="quarter" idx="1"/>
            <p:extLst>
              <p:ext uri="{D42A27DB-BD31-4B8C-83A1-F6EECF244321}">
                <p14:modId xmlns:p14="http://schemas.microsoft.com/office/powerpoint/2010/main" val="1153818577"/>
              </p:ext>
            </p:extLst>
          </p:nvPr>
        </p:nvGraphicFramePr>
        <p:xfrm>
          <a:off x="257070" y="670110"/>
          <a:ext cx="8742997" cy="4879359"/>
        </p:xfrm>
        <a:graphic>
          <a:graphicData uri="http://schemas.openxmlformats.org/drawingml/2006/table">
            <a:tbl>
              <a:tblPr firstRow="1" bandRow="1">
                <a:noFill/>
              </a:tblPr>
              <a:tblGrid>
                <a:gridCol w="512748">
                  <a:extLst>
                    <a:ext uri="{9D8B030D-6E8A-4147-A177-3AD203B41FA5}">
                      <a16:colId xmlns:a16="http://schemas.microsoft.com/office/drawing/2014/main" val="963361322"/>
                    </a:ext>
                  </a:extLst>
                </a:gridCol>
                <a:gridCol w="7240713">
                  <a:extLst>
                    <a:ext uri="{9D8B030D-6E8A-4147-A177-3AD203B41FA5}">
                      <a16:colId xmlns:a16="http://schemas.microsoft.com/office/drawing/2014/main" val="2574722450"/>
                    </a:ext>
                  </a:extLst>
                </a:gridCol>
                <a:gridCol w="989536">
                  <a:extLst>
                    <a:ext uri="{9D8B030D-6E8A-4147-A177-3AD203B41FA5}">
                      <a16:colId xmlns:a16="http://schemas.microsoft.com/office/drawing/2014/main" val="3043193894"/>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1</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tx1"/>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2</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Mine</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3</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Manager Mark</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extLst>
                  <a:ext uri="{0D108BD9-81ED-4DB2-BD59-A6C34878D82A}">
                    <a16:rowId xmlns:a16="http://schemas.microsoft.com/office/drawing/2014/main" val="2155657664"/>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4</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feel stuck; I don’t want to take the blame for this mistake because I’m proving myself, but I don’t want to ‘tattle’ on Caleb</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Mine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516065729"/>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5</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am worried that Blanca may feel like she made a mistake bringing me on</a:t>
                      </a: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Mine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52672162"/>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6</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Caleb is not on the same page with Blanca about my work product should be </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Caleb</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7</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Blanca has people on her team who do not know her wishes or her standards and she doesn’t seem to be aware of that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Blanca</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8</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feel embarrassed; I really wanted to make a good impression and don’t feel that my performance has reflected that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Mine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1633058107"/>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9</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The report is not written; and it’s due in 3 days</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Issue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695534283"/>
                  </a:ext>
                </a:extLst>
              </a:tr>
            </a:tbl>
          </a:graphicData>
        </a:graphic>
      </p:graphicFrame>
      <p:sp>
        <p:nvSpPr>
          <p:cNvPr id="17" name="Title 1">
            <a:extLst>
              <a:ext uri="{FF2B5EF4-FFF2-40B4-BE49-F238E27FC236}">
                <a16:creationId xmlns:a16="http://schemas.microsoft.com/office/drawing/2014/main" id="{226CA9F9-CB88-F747-A68F-F02662D22B2B}"/>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Intern Irene’s List Might Look Like</a:t>
            </a:r>
          </a:p>
        </p:txBody>
      </p:sp>
      <p:grpSp>
        <p:nvGrpSpPr>
          <p:cNvPr id="49" name="Group 48">
            <a:extLst>
              <a:ext uri="{FF2B5EF4-FFF2-40B4-BE49-F238E27FC236}">
                <a16:creationId xmlns:a16="http://schemas.microsoft.com/office/drawing/2014/main" id="{56BBE8A6-C56F-EE4D-9492-1752693F1A23}"/>
              </a:ext>
            </a:extLst>
          </p:cNvPr>
          <p:cNvGrpSpPr/>
          <p:nvPr/>
        </p:nvGrpSpPr>
        <p:grpSpPr>
          <a:xfrm>
            <a:off x="9302136" y="0"/>
            <a:ext cx="2889864" cy="6271981"/>
            <a:chOff x="9328428" y="284507"/>
            <a:chExt cx="2889864" cy="5991180"/>
          </a:xfrm>
        </p:grpSpPr>
        <p:pic>
          <p:nvPicPr>
            <p:cNvPr id="50" name="Picture 49" descr="A couple of people posing for the camera&#10;&#10;Description automatically generated">
              <a:extLst>
                <a:ext uri="{FF2B5EF4-FFF2-40B4-BE49-F238E27FC236}">
                  <a16:creationId xmlns:a16="http://schemas.microsoft.com/office/drawing/2014/main" id="{5FA5F184-D9FA-1649-8BC2-E690F47A41C2}"/>
                </a:ext>
              </a:extLst>
            </p:cNvPr>
            <p:cNvPicPr>
              <a:picLocks noChangeAspect="1"/>
            </p:cNvPicPr>
            <p:nvPr/>
          </p:nvPicPr>
          <p:blipFill rotWithShape="1">
            <a:blip r:embed="rId2"/>
            <a:srcRect r="44595" b="87845"/>
            <a:stretch/>
          </p:blipFill>
          <p:spPr>
            <a:xfrm>
              <a:off x="9328428" y="284507"/>
              <a:ext cx="2889864" cy="5937957"/>
            </a:xfrm>
            <a:prstGeom prst="rect">
              <a:avLst/>
            </a:prstGeom>
          </p:spPr>
        </p:pic>
        <p:pic>
          <p:nvPicPr>
            <p:cNvPr id="51" name="Picture 50" descr="A couple of people posing for the camera&#10;&#10;Description automatically generated">
              <a:extLst>
                <a:ext uri="{FF2B5EF4-FFF2-40B4-BE49-F238E27FC236}">
                  <a16:creationId xmlns:a16="http://schemas.microsoft.com/office/drawing/2014/main" id="{4C72BF60-B8DF-EF4B-8CF2-48152856E80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45" b="94903" l="5500" r="52600">
                          <a14:foregroundMark x1="52600" y1="63718" x2="52600" y2="63718"/>
                          <a14:foregroundMark x1="42200" y1="90105" x2="42200" y2="90105"/>
                          <a14:foregroundMark x1="47700" y1="92204" x2="22100" y2="87556"/>
                          <a14:foregroundMark x1="22100" y1="87556" x2="31800" y2="88606"/>
                          <a14:foregroundMark x1="20200" y1="98051" x2="48100" y2="99550"/>
                          <a14:foregroundMark x1="48100" y1="99550" x2="23200" y2="92954"/>
                          <a14:foregroundMark x1="23200" y1="92954" x2="18300" y2="94903"/>
                        </a14:backgroundRemoval>
                      </a14:imgEffect>
                    </a14:imgLayer>
                  </a14:imgProps>
                </a:ext>
              </a:extLst>
            </a:blip>
            <a:srcRect r="44595"/>
            <a:stretch/>
          </p:blipFill>
          <p:spPr>
            <a:xfrm>
              <a:off x="10206722" y="3974691"/>
              <a:ext cx="1985277" cy="2300996"/>
            </a:xfrm>
            <a:prstGeom prst="rect">
              <a:avLst/>
            </a:prstGeom>
          </p:spPr>
        </p:pic>
      </p:grpSp>
      <p:sp>
        <p:nvSpPr>
          <p:cNvPr id="53" name="Rectangle 52">
            <a:extLst>
              <a:ext uri="{FF2B5EF4-FFF2-40B4-BE49-F238E27FC236}">
                <a16:creationId xmlns:a16="http://schemas.microsoft.com/office/drawing/2014/main" id="{4A59A45A-C21D-AD45-85D1-F5D6C152BC10}"/>
              </a:ext>
            </a:extLst>
          </p:cNvPr>
          <p:cNvSpPr/>
          <p:nvPr/>
        </p:nvSpPr>
        <p:spPr>
          <a:xfrm>
            <a:off x="9479594" y="634201"/>
            <a:ext cx="2550377" cy="3126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7C181C6E-2706-0F44-8559-2A34C40B25A6}"/>
              </a:ext>
            </a:extLst>
          </p:cNvPr>
          <p:cNvGrpSpPr/>
          <p:nvPr/>
        </p:nvGrpSpPr>
        <p:grpSpPr>
          <a:xfrm>
            <a:off x="9549964" y="821654"/>
            <a:ext cx="2480007" cy="2683489"/>
            <a:chOff x="7274307" y="393024"/>
            <a:chExt cx="1860004" cy="2012616"/>
          </a:xfrm>
        </p:grpSpPr>
        <p:sp>
          <p:nvSpPr>
            <p:cNvPr id="55" name="Content Placeholder 2">
              <a:extLst>
                <a:ext uri="{FF2B5EF4-FFF2-40B4-BE49-F238E27FC236}">
                  <a16:creationId xmlns:a16="http://schemas.microsoft.com/office/drawing/2014/main" id="{ABCE094C-C6D0-A64B-A3C0-7C0F2DCF9D46}"/>
                </a:ext>
              </a:extLst>
            </p:cNvPr>
            <p:cNvSpPr txBox="1">
              <a:spLocks/>
            </p:cNvSpPr>
            <p:nvPr/>
          </p:nvSpPr>
          <p:spPr>
            <a:xfrm>
              <a:off x="7821638" y="1442300"/>
              <a:ext cx="651018" cy="184999"/>
            </a:xfrm>
            <a:prstGeom prst="rect">
              <a:avLst/>
            </a:prstGeom>
            <a:solidFill>
              <a:schemeClr val="accent4">
                <a:lumMod val="20000"/>
                <a:lumOff val="80000"/>
              </a:schemeClr>
            </a:solidFill>
          </p:spPr>
          <p:txBody>
            <a:bodyPr vert="horz" wrap="square" lIns="121920" tIns="60960" rIns="121920" bIns="6096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latin typeface="Eurostile" panose="020B0504020202050204" pitchFamily="34" charset="77"/>
                </a:rPr>
                <a:t>The Issue</a:t>
              </a:r>
            </a:p>
          </p:txBody>
        </p:sp>
        <p:sp>
          <p:nvSpPr>
            <p:cNvPr id="56" name="TextBox 55">
              <a:extLst>
                <a:ext uri="{FF2B5EF4-FFF2-40B4-BE49-F238E27FC236}">
                  <a16:creationId xmlns:a16="http://schemas.microsoft.com/office/drawing/2014/main" id="{2327F2AC-E0DF-1842-8D7E-7C9E745D376E}"/>
                </a:ext>
              </a:extLst>
            </p:cNvPr>
            <p:cNvSpPr txBox="1"/>
            <p:nvPr/>
          </p:nvSpPr>
          <p:spPr bwMode="auto">
            <a:xfrm>
              <a:off x="7274307" y="552485"/>
              <a:ext cx="1736399" cy="307681"/>
            </a:xfrm>
            <a:prstGeom prst="rect">
              <a:avLst/>
            </a:prstGeom>
            <a:noFill/>
            <a:ln w="19050" algn="ctr">
              <a:noFill/>
              <a:miter lim="800000"/>
              <a:headEnd/>
              <a:tailEnd/>
            </a:ln>
          </p:spPr>
          <p:txBody>
            <a:bodyPr wrap="square" lIns="0" tIns="0" rIns="0" bIns="0" rtlCol="0">
              <a:spAutoFit/>
            </a:bodyPr>
            <a:lstStyle/>
            <a:p>
              <a:pPr algn="ctr"/>
              <a:r>
                <a:rPr lang="en-US" sz="1333" b="1" dirty="0">
                  <a:solidFill>
                    <a:srgbClr val="FF0000"/>
                  </a:solidFill>
                  <a:latin typeface="Eurostile" panose="020B0504020202050204" pitchFamily="34" charset="77"/>
                  <a:cs typeface="Futura Medium" panose="020B0602020204020303" pitchFamily="34" charset="-79"/>
                </a:rPr>
                <a:t>The System</a:t>
              </a:r>
              <a:br>
                <a:rPr lang="en-US" sz="1333" b="1" dirty="0">
                  <a:solidFill>
                    <a:srgbClr val="FF0000"/>
                  </a:solidFill>
                  <a:latin typeface="Eurostile" panose="020B0504020202050204" pitchFamily="34" charset="77"/>
                  <a:cs typeface="Futura Medium" panose="020B0602020204020303" pitchFamily="34" charset="-79"/>
                </a:rPr>
              </a:br>
              <a:r>
                <a:rPr lang="en-US" sz="1333" b="1" dirty="0">
                  <a:solidFill>
                    <a:srgbClr val="FF0000"/>
                  </a:solidFill>
                  <a:latin typeface="Eurostile" panose="020B0504020202050204" pitchFamily="34" charset="77"/>
                  <a:cs typeface="Futura Medium" panose="020B0602020204020303" pitchFamily="34" charset="-79"/>
                </a:rPr>
                <a:t> (</a:t>
              </a:r>
              <a:r>
                <a:rPr lang="en-US" sz="1333" dirty="0">
                  <a:solidFill>
                    <a:srgbClr val="FF0000"/>
                  </a:solidFill>
                  <a:latin typeface="Eurostile" panose="020B0504020202050204" pitchFamily="34" charset="77"/>
                  <a:cs typeface="Futura Medium" panose="020B0602020204020303" pitchFamily="34" charset="-79"/>
                </a:rPr>
                <a:t>under which this is occurring</a:t>
              </a:r>
              <a:r>
                <a:rPr lang="en-US" sz="1333" b="1" dirty="0">
                  <a:solidFill>
                    <a:srgbClr val="FF0000"/>
                  </a:solidFill>
                  <a:latin typeface="Eurostile" panose="020B0504020202050204" pitchFamily="34" charset="77"/>
                  <a:cs typeface="Futura Medium" panose="020B0602020204020303" pitchFamily="34" charset="-79"/>
                </a:rPr>
                <a:t>)</a:t>
              </a:r>
            </a:p>
          </p:txBody>
        </p:sp>
        <p:sp>
          <p:nvSpPr>
            <p:cNvPr id="57" name="TextBox 56">
              <a:extLst>
                <a:ext uri="{FF2B5EF4-FFF2-40B4-BE49-F238E27FC236}">
                  <a16:creationId xmlns:a16="http://schemas.microsoft.com/office/drawing/2014/main" id="{FB5C044D-963F-E84E-ABA9-7D9C9C2F8F37}"/>
                </a:ext>
              </a:extLst>
            </p:cNvPr>
            <p:cNvSpPr txBox="1"/>
            <p:nvPr/>
          </p:nvSpPr>
          <p:spPr bwMode="auto">
            <a:xfrm>
              <a:off x="7514095" y="393024"/>
              <a:ext cx="1327648"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rPr>
                <a:t>VP Vicky (or) the Organization</a:t>
              </a:r>
            </a:p>
          </p:txBody>
        </p:sp>
        <p:sp>
          <p:nvSpPr>
            <p:cNvPr id="58" name="TextBox 57">
              <a:extLst>
                <a:ext uri="{FF2B5EF4-FFF2-40B4-BE49-F238E27FC236}">
                  <a16:creationId xmlns:a16="http://schemas.microsoft.com/office/drawing/2014/main" id="{6235F48B-D1A5-9B4B-9203-2A82449E6AE0}"/>
                </a:ext>
              </a:extLst>
            </p:cNvPr>
            <p:cNvSpPr txBox="1"/>
            <p:nvPr/>
          </p:nvSpPr>
          <p:spPr bwMode="auto">
            <a:xfrm>
              <a:off x="7290477" y="1936436"/>
              <a:ext cx="466907" cy="153841"/>
            </a:xfrm>
            <a:prstGeom prst="rect">
              <a:avLst/>
            </a:prstGeom>
            <a:noFill/>
            <a:ln w="19050" algn="ctr">
              <a:noFill/>
              <a:miter lim="800000"/>
              <a:headEnd/>
              <a:tailEnd/>
            </a:ln>
          </p:spPr>
          <p:txBody>
            <a:bodyPr wrap="square" lIns="0" tIns="0" rIns="0" bIns="0" rtlCol="0">
              <a:spAutoFit/>
            </a:bodyPr>
            <a:lstStyle/>
            <a:p>
              <a:pPr algn="ctr"/>
              <a:r>
                <a:rPr lang="en-US" sz="1333" b="1" dirty="0">
                  <a:solidFill>
                    <a:schemeClr val="accent5">
                      <a:lumMod val="75000"/>
                    </a:schemeClr>
                  </a:solidFill>
                  <a:latin typeface="Eurostile" panose="020B0504020202050204" pitchFamily="34" charset="77"/>
                </a:rPr>
                <a:t>You</a:t>
              </a:r>
            </a:p>
          </p:txBody>
        </p:sp>
        <p:sp>
          <p:nvSpPr>
            <p:cNvPr id="59" name="TextBox 58">
              <a:extLst>
                <a:ext uri="{FF2B5EF4-FFF2-40B4-BE49-F238E27FC236}">
                  <a16:creationId xmlns:a16="http://schemas.microsoft.com/office/drawing/2014/main" id="{511BF355-F0E4-9348-A6E1-4B9D8C464D11}"/>
                </a:ext>
              </a:extLst>
            </p:cNvPr>
            <p:cNvSpPr txBox="1"/>
            <p:nvPr/>
          </p:nvSpPr>
          <p:spPr bwMode="auto">
            <a:xfrm>
              <a:off x="8361379" y="1929650"/>
              <a:ext cx="585497" cy="307681"/>
            </a:xfrm>
            <a:prstGeom prst="rect">
              <a:avLst/>
            </a:prstGeom>
            <a:noFill/>
            <a:ln w="19050" algn="ctr">
              <a:noFill/>
              <a:miter lim="800000"/>
              <a:headEnd/>
              <a:tailEnd/>
            </a:ln>
          </p:spPr>
          <p:txBody>
            <a:bodyPr wrap="none" lIns="0" tIns="0" rIns="0" bIns="0" rtlCol="0">
              <a:spAutoFit/>
            </a:bodyPr>
            <a:lstStyle/>
            <a:p>
              <a:pPr algn="r"/>
              <a:r>
                <a:rPr lang="en-US" sz="1333" b="1" dirty="0">
                  <a:solidFill>
                    <a:schemeClr val="accent6">
                      <a:lumMod val="75000"/>
                    </a:schemeClr>
                  </a:solidFill>
                  <a:latin typeface="Eurostile" panose="020B0504020202050204" pitchFamily="34" charset="77"/>
                </a:rPr>
                <a:t>The Other </a:t>
              </a:r>
              <a:br>
                <a:rPr lang="en-US" sz="1333" b="1" dirty="0">
                  <a:solidFill>
                    <a:schemeClr val="accent6">
                      <a:lumMod val="75000"/>
                    </a:schemeClr>
                  </a:solidFill>
                  <a:latin typeface="Eurostile" panose="020B0504020202050204" pitchFamily="34" charset="77"/>
                </a:rPr>
              </a:br>
              <a:r>
                <a:rPr lang="en-US" sz="1333" b="1" dirty="0">
                  <a:solidFill>
                    <a:schemeClr val="accent6">
                      <a:lumMod val="75000"/>
                    </a:schemeClr>
                  </a:solidFill>
                  <a:latin typeface="Eurostile" panose="020B0504020202050204" pitchFamily="34" charset="77"/>
                </a:rPr>
                <a:t>Person </a:t>
              </a:r>
            </a:p>
          </p:txBody>
        </p:sp>
        <p:sp>
          <p:nvSpPr>
            <p:cNvPr id="60" name="TextBox 59">
              <a:extLst>
                <a:ext uri="{FF2B5EF4-FFF2-40B4-BE49-F238E27FC236}">
                  <a16:creationId xmlns:a16="http://schemas.microsoft.com/office/drawing/2014/main" id="{46D43978-A5EA-B148-817E-12A5837DAF98}"/>
                </a:ext>
              </a:extLst>
            </p:cNvPr>
            <p:cNvSpPr txBox="1"/>
            <p:nvPr/>
          </p:nvSpPr>
          <p:spPr bwMode="auto">
            <a:xfrm>
              <a:off x="8265942" y="2278682"/>
              <a:ext cx="868369"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20603050405020304" pitchFamily="18" charset="-34"/>
                </a:rPr>
                <a:t>Manager Mark</a:t>
              </a:r>
            </a:p>
          </p:txBody>
        </p:sp>
        <p:sp>
          <p:nvSpPr>
            <p:cNvPr id="61" name="Triangle 60">
              <a:extLst>
                <a:ext uri="{FF2B5EF4-FFF2-40B4-BE49-F238E27FC236}">
                  <a16:creationId xmlns:a16="http://schemas.microsoft.com/office/drawing/2014/main" id="{F857AEEA-F473-9B41-984C-4901BE579A11}"/>
                </a:ext>
              </a:extLst>
            </p:cNvPr>
            <p:cNvSpPr/>
            <p:nvPr/>
          </p:nvSpPr>
          <p:spPr bwMode="auto">
            <a:xfrm>
              <a:off x="7419137" y="860166"/>
              <a:ext cx="1446739" cy="1048463"/>
            </a:xfrm>
            <a:prstGeom prst="triangle">
              <a:avLst>
                <a:gd name="adj" fmla="val 50000"/>
              </a:avLst>
            </a:prstGeom>
            <a:noFill/>
            <a:ln w="190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sp>
        <p:nvSpPr>
          <p:cNvPr id="62" name="TextBox 61">
            <a:extLst>
              <a:ext uri="{FF2B5EF4-FFF2-40B4-BE49-F238E27FC236}">
                <a16:creationId xmlns:a16="http://schemas.microsoft.com/office/drawing/2014/main" id="{74E64A5B-9045-1C41-B3EA-61607FC46DC4}"/>
              </a:ext>
            </a:extLst>
          </p:cNvPr>
          <p:cNvSpPr txBox="1"/>
          <p:nvPr/>
        </p:nvSpPr>
        <p:spPr bwMode="auto">
          <a:xfrm>
            <a:off x="9730364" y="3338239"/>
            <a:ext cx="849015"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B0604020202020204" pitchFamily="34" charset="0"/>
              </a:rPr>
              <a:t>Intern Irene</a:t>
            </a:r>
          </a:p>
        </p:txBody>
      </p:sp>
      <p:sp>
        <p:nvSpPr>
          <p:cNvPr id="18" name="TextBox 17">
            <a:extLst>
              <a:ext uri="{FF2B5EF4-FFF2-40B4-BE49-F238E27FC236}">
                <a16:creationId xmlns:a16="http://schemas.microsoft.com/office/drawing/2014/main" id="{CC8F2DB1-7EC1-CA49-AB5B-95F19F776422}"/>
              </a:ext>
            </a:extLst>
          </p:cNvPr>
          <p:cNvSpPr txBox="1"/>
          <p:nvPr/>
        </p:nvSpPr>
        <p:spPr>
          <a:xfrm>
            <a:off x="9479512" y="237301"/>
            <a:ext cx="2727835" cy="369332"/>
          </a:xfrm>
          <a:prstGeom prst="rect">
            <a:avLst/>
          </a:prstGeom>
          <a:noFill/>
        </p:spPr>
        <p:txBody>
          <a:bodyPr wrap="square" rtlCol="0">
            <a:spAutoFit/>
          </a:bodyPr>
          <a:lstStyle/>
          <a:p>
            <a:r>
              <a:rPr lang="en-US" b="1" dirty="0">
                <a:solidFill>
                  <a:schemeClr val="bg1"/>
                </a:solidFill>
              </a:rPr>
              <a:t>Step 1: Define the Issues</a:t>
            </a:r>
          </a:p>
        </p:txBody>
      </p:sp>
      <p:sp>
        <p:nvSpPr>
          <p:cNvPr id="2" name="Oval 1">
            <a:extLst>
              <a:ext uri="{FF2B5EF4-FFF2-40B4-BE49-F238E27FC236}">
                <a16:creationId xmlns:a16="http://schemas.microsoft.com/office/drawing/2014/main" id="{A09CDBAB-597C-064B-9EB0-D137D10FF2DA}"/>
              </a:ext>
            </a:extLst>
          </p:cNvPr>
          <p:cNvSpPr/>
          <p:nvPr/>
        </p:nvSpPr>
        <p:spPr>
          <a:xfrm>
            <a:off x="4096894" y="2171875"/>
            <a:ext cx="4622800" cy="4508557"/>
          </a:xfrm>
          <a:prstGeom prst="ellipse">
            <a:avLst/>
          </a:prstGeom>
          <a:solidFill>
            <a:srgbClr val="F3A3B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Find the case and this slide at</a:t>
            </a:r>
          </a:p>
          <a:p>
            <a:pPr algn="ctr"/>
            <a:endParaRPr lang="en-US" b="1" dirty="0">
              <a:solidFill>
                <a:schemeClr val="tx1"/>
              </a:solidFill>
            </a:endParaRPr>
          </a:p>
          <a:p>
            <a:pPr algn="ctr"/>
            <a:r>
              <a:rPr lang="en-US" b="1" dirty="0">
                <a:solidFill>
                  <a:schemeClr val="tx1"/>
                </a:solidFill>
              </a:rPr>
              <a:t> </a:t>
            </a:r>
            <a:r>
              <a:rPr lang="en-US" sz="2400" b="1" dirty="0" err="1">
                <a:solidFill>
                  <a:schemeClr val="tx1"/>
                </a:solidFill>
              </a:rPr>
              <a:t>bit.ly</a:t>
            </a:r>
            <a:r>
              <a:rPr lang="en-US" sz="2400" b="1" dirty="0">
                <a:solidFill>
                  <a:schemeClr val="tx1"/>
                </a:solidFill>
              </a:rPr>
              <a:t>/</a:t>
            </a:r>
            <a:r>
              <a:rPr lang="en-US" sz="2400" b="1" dirty="0" err="1">
                <a:solidFill>
                  <a:schemeClr val="tx1"/>
                </a:solidFill>
              </a:rPr>
              <a:t>GSICEPolitics</a:t>
            </a:r>
            <a:endParaRPr lang="en-US" sz="2400" b="1" dirty="0">
              <a:solidFill>
                <a:schemeClr val="tx1"/>
              </a:solidFill>
            </a:endParaRPr>
          </a:p>
          <a:p>
            <a:pPr algn="ctr"/>
            <a:endParaRPr lang="en-US" b="1" dirty="0">
              <a:solidFill>
                <a:schemeClr val="tx1"/>
              </a:solidFill>
            </a:endParaRPr>
          </a:p>
          <a:p>
            <a:pPr marL="342900" indent="-342900">
              <a:buFont typeface="+mj-lt"/>
              <a:buAutoNum type="arabicPeriod"/>
            </a:pPr>
            <a:r>
              <a:rPr lang="en-US" b="1" dirty="0">
                <a:solidFill>
                  <a:schemeClr val="tx1"/>
                </a:solidFill>
              </a:rPr>
              <a:t>Take 6 minutes to brainstorm as many problems as you can for your friend Irene. </a:t>
            </a:r>
          </a:p>
          <a:p>
            <a:pPr marL="342900" indent="-342900">
              <a:buFont typeface="+mj-lt"/>
              <a:buAutoNum type="arabicPeriod"/>
            </a:pPr>
            <a:endParaRPr lang="en-US" b="1" dirty="0">
              <a:solidFill>
                <a:schemeClr val="tx1"/>
              </a:solidFill>
            </a:endParaRPr>
          </a:p>
          <a:p>
            <a:pPr marL="342900" indent="-342900">
              <a:buFont typeface="+mj-lt"/>
              <a:buAutoNum type="arabicPeriod"/>
            </a:pPr>
            <a:r>
              <a:rPr lang="en-US" b="1" dirty="0">
                <a:solidFill>
                  <a:schemeClr val="tx1"/>
                </a:solidFill>
              </a:rPr>
              <a:t>If you can, assign a ‘location’ or ‘cluster’ to them </a:t>
            </a:r>
          </a:p>
        </p:txBody>
      </p:sp>
    </p:spTree>
    <p:extLst>
      <p:ext uri="{BB962C8B-B14F-4D97-AF65-F5344CB8AC3E}">
        <p14:creationId xmlns:p14="http://schemas.microsoft.com/office/powerpoint/2010/main" val="24008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4">
            <a:extLst>
              <a:ext uri="{FF2B5EF4-FFF2-40B4-BE49-F238E27FC236}">
                <a16:creationId xmlns:a16="http://schemas.microsoft.com/office/drawing/2014/main" id="{6900F4E9-9BE2-A94E-B64B-6FC07ECCB7E4}"/>
              </a:ext>
            </a:extLst>
          </p:cNvPr>
          <p:cNvGraphicFramePr>
            <a:graphicFrameLocks noGrp="1"/>
          </p:cNvGraphicFramePr>
          <p:nvPr>
            <p:ph sz="quarter" idx="1"/>
            <p:extLst>
              <p:ext uri="{D42A27DB-BD31-4B8C-83A1-F6EECF244321}">
                <p14:modId xmlns:p14="http://schemas.microsoft.com/office/powerpoint/2010/main" val="1297271059"/>
              </p:ext>
            </p:extLst>
          </p:nvPr>
        </p:nvGraphicFramePr>
        <p:xfrm>
          <a:off x="257070" y="670110"/>
          <a:ext cx="8742997" cy="4897659"/>
        </p:xfrm>
        <a:graphic>
          <a:graphicData uri="http://schemas.openxmlformats.org/drawingml/2006/table">
            <a:tbl>
              <a:tblPr firstRow="1" bandRow="1">
                <a:noFill/>
              </a:tblPr>
              <a:tblGrid>
                <a:gridCol w="512748">
                  <a:extLst>
                    <a:ext uri="{9D8B030D-6E8A-4147-A177-3AD203B41FA5}">
                      <a16:colId xmlns:a16="http://schemas.microsoft.com/office/drawing/2014/main" val="963361322"/>
                    </a:ext>
                  </a:extLst>
                </a:gridCol>
                <a:gridCol w="7240713">
                  <a:extLst>
                    <a:ext uri="{9D8B030D-6E8A-4147-A177-3AD203B41FA5}">
                      <a16:colId xmlns:a16="http://schemas.microsoft.com/office/drawing/2014/main" val="2574722450"/>
                    </a:ext>
                  </a:extLst>
                </a:gridCol>
                <a:gridCol w="989536">
                  <a:extLst>
                    <a:ext uri="{9D8B030D-6E8A-4147-A177-3AD203B41FA5}">
                      <a16:colId xmlns:a16="http://schemas.microsoft.com/office/drawing/2014/main" val="3043193894"/>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1</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2</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3</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4</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5</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52672162"/>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6</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bg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Manager Mark</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7</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Manager Mark is not on the same page with VP Vicky about what my work product should be </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Manager Mark</a:t>
                      </a:r>
                    </a:p>
                  </a:txBody>
                  <a:tcPr marL="121933" marR="121933" marT="60967" marB="60967">
                    <a:no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8</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VP Vicky</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9</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The report is not written; and it’s due in 3 days</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Issue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695534283"/>
                  </a:ext>
                </a:extLst>
              </a:tr>
            </a:tbl>
          </a:graphicData>
        </a:graphic>
      </p:graphicFrame>
      <p:grpSp>
        <p:nvGrpSpPr>
          <p:cNvPr id="35" name="Group 34">
            <a:extLst>
              <a:ext uri="{FF2B5EF4-FFF2-40B4-BE49-F238E27FC236}">
                <a16:creationId xmlns:a16="http://schemas.microsoft.com/office/drawing/2014/main" id="{D9AB2B84-A84E-8D44-ACC1-BA8DF63C31B6}"/>
              </a:ext>
            </a:extLst>
          </p:cNvPr>
          <p:cNvGrpSpPr/>
          <p:nvPr/>
        </p:nvGrpSpPr>
        <p:grpSpPr>
          <a:xfrm>
            <a:off x="9302136" y="0"/>
            <a:ext cx="2889864" cy="6271981"/>
            <a:chOff x="9328428" y="284507"/>
            <a:chExt cx="2889864" cy="5991180"/>
          </a:xfrm>
        </p:grpSpPr>
        <p:pic>
          <p:nvPicPr>
            <p:cNvPr id="36" name="Picture 35" descr="A couple of people posing for the camera&#10;&#10;Description automatically generated">
              <a:extLst>
                <a:ext uri="{FF2B5EF4-FFF2-40B4-BE49-F238E27FC236}">
                  <a16:creationId xmlns:a16="http://schemas.microsoft.com/office/drawing/2014/main" id="{FA3A1CF5-B62E-CA49-B7DB-90D0D4DFA9B9}"/>
                </a:ext>
              </a:extLst>
            </p:cNvPr>
            <p:cNvPicPr>
              <a:picLocks noChangeAspect="1"/>
            </p:cNvPicPr>
            <p:nvPr/>
          </p:nvPicPr>
          <p:blipFill rotWithShape="1">
            <a:blip r:embed="rId2"/>
            <a:srcRect r="44595" b="87845"/>
            <a:stretch/>
          </p:blipFill>
          <p:spPr>
            <a:xfrm>
              <a:off x="9328428" y="284507"/>
              <a:ext cx="2889864" cy="5937957"/>
            </a:xfrm>
            <a:prstGeom prst="rect">
              <a:avLst/>
            </a:prstGeom>
          </p:spPr>
        </p:pic>
        <p:pic>
          <p:nvPicPr>
            <p:cNvPr id="37" name="Picture 36" descr="A couple of people posing for the camera&#10;&#10;Description automatically generated">
              <a:extLst>
                <a:ext uri="{FF2B5EF4-FFF2-40B4-BE49-F238E27FC236}">
                  <a16:creationId xmlns:a16="http://schemas.microsoft.com/office/drawing/2014/main" id="{513AEFAE-1022-774E-9DC6-F31615563C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45" b="94903" l="5500" r="52600">
                          <a14:foregroundMark x1="52600" y1="63718" x2="52600" y2="63718"/>
                          <a14:foregroundMark x1="42200" y1="90105" x2="42200" y2="90105"/>
                          <a14:foregroundMark x1="47700" y1="92204" x2="22100" y2="87556"/>
                          <a14:foregroundMark x1="22100" y1="87556" x2="31800" y2="88606"/>
                          <a14:foregroundMark x1="20200" y1="98051" x2="48100" y2="99550"/>
                          <a14:foregroundMark x1="48100" y1="99550" x2="23200" y2="92954"/>
                          <a14:foregroundMark x1="23200" y1="92954" x2="18300" y2="94903"/>
                        </a14:backgroundRemoval>
                      </a14:imgEffect>
                    </a14:imgLayer>
                  </a14:imgProps>
                </a:ext>
              </a:extLst>
            </a:blip>
            <a:srcRect r="44595"/>
            <a:stretch/>
          </p:blipFill>
          <p:spPr>
            <a:xfrm>
              <a:off x="10206722" y="3974691"/>
              <a:ext cx="1985277" cy="2300996"/>
            </a:xfrm>
            <a:prstGeom prst="rect">
              <a:avLst/>
            </a:prstGeom>
          </p:spPr>
        </p:pic>
      </p:grpSp>
      <p:sp>
        <p:nvSpPr>
          <p:cNvPr id="39" name="Rectangle 38">
            <a:extLst>
              <a:ext uri="{FF2B5EF4-FFF2-40B4-BE49-F238E27FC236}">
                <a16:creationId xmlns:a16="http://schemas.microsoft.com/office/drawing/2014/main" id="{E069500C-BAF4-EC48-9598-D1AB778A4481}"/>
              </a:ext>
            </a:extLst>
          </p:cNvPr>
          <p:cNvSpPr/>
          <p:nvPr/>
        </p:nvSpPr>
        <p:spPr>
          <a:xfrm>
            <a:off x="9479594" y="634201"/>
            <a:ext cx="2550377" cy="3126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66654607-A9E6-9E4C-AD8A-C8E0D5C7235D}"/>
              </a:ext>
            </a:extLst>
          </p:cNvPr>
          <p:cNvGrpSpPr/>
          <p:nvPr/>
        </p:nvGrpSpPr>
        <p:grpSpPr>
          <a:xfrm>
            <a:off x="9549964" y="821654"/>
            <a:ext cx="2480007" cy="2683489"/>
            <a:chOff x="7274307" y="393024"/>
            <a:chExt cx="1860004" cy="2012616"/>
          </a:xfrm>
        </p:grpSpPr>
        <p:sp>
          <p:nvSpPr>
            <p:cNvPr id="41" name="Content Placeholder 2">
              <a:extLst>
                <a:ext uri="{FF2B5EF4-FFF2-40B4-BE49-F238E27FC236}">
                  <a16:creationId xmlns:a16="http://schemas.microsoft.com/office/drawing/2014/main" id="{2831A1C0-F095-554F-9A83-592D209FABDA}"/>
                </a:ext>
              </a:extLst>
            </p:cNvPr>
            <p:cNvSpPr txBox="1">
              <a:spLocks/>
            </p:cNvSpPr>
            <p:nvPr/>
          </p:nvSpPr>
          <p:spPr>
            <a:xfrm>
              <a:off x="7821638" y="1442300"/>
              <a:ext cx="651018" cy="184999"/>
            </a:xfrm>
            <a:prstGeom prst="rect">
              <a:avLst/>
            </a:prstGeom>
            <a:solidFill>
              <a:schemeClr val="accent4">
                <a:lumMod val="20000"/>
                <a:lumOff val="80000"/>
              </a:schemeClr>
            </a:solidFill>
          </p:spPr>
          <p:txBody>
            <a:bodyPr vert="horz" wrap="square" lIns="121920" tIns="60960" rIns="121920" bIns="6096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latin typeface="Eurostile" panose="020B0504020202050204" pitchFamily="34" charset="77"/>
                </a:rPr>
                <a:t>The Issue</a:t>
              </a:r>
            </a:p>
          </p:txBody>
        </p:sp>
        <p:sp>
          <p:nvSpPr>
            <p:cNvPr id="42" name="TextBox 41">
              <a:extLst>
                <a:ext uri="{FF2B5EF4-FFF2-40B4-BE49-F238E27FC236}">
                  <a16:creationId xmlns:a16="http://schemas.microsoft.com/office/drawing/2014/main" id="{4F474087-8C8B-CA44-B8A9-C86080E24F89}"/>
                </a:ext>
              </a:extLst>
            </p:cNvPr>
            <p:cNvSpPr txBox="1"/>
            <p:nvPr/>
          </p:nvSpPr>
          <p:spPr bwMode="auto">
            <a:xfrm>
              <a:off x="7274307" y="552485"/>
              <a:ext cx="1736399" cy="307681"/>
            </a:xfrm>
            <a:prstGeom prst="rect">
              <a:avLst/>
            </a:prstGeom>
            <a:noFill/>
            <a:ln w="19050" algn="ctr">
              <a:noFill/>
              <a:miter lim="800000"/>
              <a:headEnd/>
              <a:tailEnd/>
            </a:ln>
          </p:spPr>
          <p:txBody>
            <a:bodyPr wrap="square" lIns="0" tIns="0" rIns="0" bIns="0" rtlCol="0">
              <a:spAutoFit/>
            </a:bodyPr>
            <a:lstStyle/>
            <a:p>
              <a:pPr algn="ctr"/>
              <a:r>
                <a:rPr lang="en-US" sz="1333" b="1" dirty="0">
                  <a:solidFill>
                    <a:srgbClr val="FF0000"/>
                  </a:solidFill>
                  <a:latin typeface="Eurostile" panose="020B0504020202050204" pitchFamily="34" charset="77"/>
                  <a:cs typeface="Futura Medium" panose="020B0602020204020303" pitchFamily="34" charset="-79"/>
                </a:rPr>
                <a:t>The System</a:t>
              </a:r>
              <a:br>
                <a:rPr lang="en-US" sz="1333" b="1" dirty="0">
                  <a:solidFill>
                    <a:srgbClr val="FF0000"/>
                  </a:solidFill>
                  <a:latin typeface="Eurostile" panose="020B0504020202050204" pitchFamily="34" charset="77"/>
                  <a:cs typeface="Futura Medium" panose="020B0602020204020303" pitchFamily="34" charset="-79"/>
                </a:rPr>
              </a:br>
              <a:r>
                <a:rPr lang="en-US" sz="1333" b="1" dirty="0">
                  <a:solidFill>
                    <a:srgbClr val="FF0000"/>
                  </a:solidFill>
                  <a:latin typeface="Eurostile" panose="020B0504020202050204" pitchFamily="34" charset="77"/>
                  <a:cs typeface="Futura Medium" panose="020B0602020204020303" pitchFamily="34" charset="-79"/>
                </a:rPr>
                <a:t> (</a:t>
              </a:r>
              <a:r>
                <a:rPr lang="en-US" sz="1333" dirty="0">
                  <a:solidFill>
                    <a:srgbClr val="FF0000"/>
                  </a:solidFill>
                  <a:latin typeface="Eurostile" panose="020B0504020202050204" pitchFamily="34" charset="77"/>
                  <a:cs typeface="Futura Medium" panose="020B0602020204020303" pitchFamily="34" charset="-79"/>
                </a:rPr>
                <a:t>under which this is occurring</a:t>
              </a:r>
              <a:r>
                <a:rPr lang="en-US" sz="1333" b="1" dirty="0">
                  <a:solidFill>
                    <a:srgbClr val="FF0000"/>
                  </a:solidFill>
                  <a:latin typeface="Eurostile" panose="020B0504020202050204" pitchFamily="34" charset="77"/>
                  <a:cs typeface="Futura Medium" panose="020B0602020204020303" pitchFamily="34" charset="-79"/>
                </a:rPr>
                <a:t>)</a:t>
              </a:r>
            </a:p>
          </p:txBody>
        </p:sp>
        <p:sp>
          <p:nvSpPr>
            <p:cNvPr id="43" name="TextBox 42">
              <a:extLst>
                <a:ext uri="{FF2B5EF4-FFF2-40B4-BE49-F238E27FC236}">
                  <a16:creationId xmlns:a16="http://schemas.microsoft.com/office/drawing/2014/main" id="{AF30B88E-731A-8E4E-9D6C-9C7DDF1B4E33}"/>
                </a:ext>
              </a:extLst>
            </p:cNvPr>
            <p:cNvSpPr txBox="1"/>
            <p:nvPr/>
          </p:nvSpPr>
          <p:spPr bwMode="auto">
            <a:xfrm>
              <a:off x="7514095" y="393024"/>
              <a:ext cx="1327648"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rPr>
                <a:t>VP Vicky (or) the Organization</a:t>
              </a:r>
            </a:p>
          </p:txBody>
        </p:sp>
        <p:sp>
          <p:nvSpPr>
            <p:cNvPr id="58" name="TextBox 57">
              <a:extLst>
                <a:ext uri="{FF2B5EF4-FFF2-40B4-BE49-F238E27FC236}">
                  <a16:creationId xmlns:a16="http://schemas.microsoft.com/office/drawing/2014/main" id="{536B0F13-67B2-CE4B-9B51-C20DA79F8EC2}"/>
                </a:ext>
              </a:extLst>
            </p:cNvPr>
            <p:cNvSpPr txBox="1"/>
            <p:nvPr/>
          </p:nvSpPr>
          <p:spPr bwMode="auto">
            <a:xfrm>
              <a:off x="7290477" y="1936436"/>
              <a:ext cx="466907" cy="153841"/>
            </a:xfrm>
            <a:prstGeom prst="rect">
              <a:avLst/>
            </a:prstGeom>
            <a:noFill/>
            <a:ln w="19050" algn="ctr">
              <a:noFill/>
              <a:miter lim="800000"/>
              <a:headEnd/>
              <a:tailEnd/>
            </a:ln>
          </p:spPr>
          <p:txBody>
            <a:bodyPr wrap="square" lIns="0" tIns="0" rIns="0" bIns="0" rtlCol="0">
              <a:spAutoFit/>
            </a:bodyPr>
            <a:lstStyle/>
            <a:p>
              <a:pPr algn="ctr"/>
              <a:r>
                <a:rPr lang="en-US" sz="1333" b="1" dirty="0">
                  <a:solidFill>
                    <a:schemeClr val="accent5">
                      <a:lumMod val="75000"/>
                    </a:schemeClr>
                  </a:solidFill>
                  <a:latin typeface="Eurostile" panose="020B0504020202050204" pitchFamily="34" charset="77"/>
                </a:rPr>
                <a:t>You</a:t>
              </a:r>
              <a:endParaRPr lang="en-US" sz="1333" b="1" dirty="0">
                <a:solidFill>
                  <a:schemeClr val="accent2"/>
                </a:solidFill>
                <a:latin typeface="Eurostile" panose="020B0504020202050204" pitchFamily="34" charset="77"/>
              </a:endParaRPr>
            </a:p>
          </p:txBody>
        </p:sp>
        <p:sp>
          <p:nvSpPr>
            <p:cNvPr id="59" name="TextBox 58">
              <a:extLst>
                <a:ext uri="{FF2B5EF4-FFF2-40B4-BE49-F238E27FC236}">
                  <a16:creationId xmlns:a16="http://schemas.microsoft.com/office/drawing/2014/main" id="{FA1508A7-6C64-6B49-A2E4-9C291D0E7C79}"/>
                </a:ext>
              </a:extLst>
            </p:cNvPr>
            <p:cNvSpPr txBox="1"/>
            <p:nvPr/>
          </p:nvSpPr>
          <p:spPr bwMode="auto">
            <a:xfrm>
              <a:off x="8361379" y="1929650"/>
              <a:ext cx="585497" cy="307681"/>
            </a:xfrm>
            <a:prstGeom prst="rect">
              <a:avLst/>
            </a:prstGeom>
            <a:noFill/>
            <a:ln w="19050" algn="ctr">
              <a:noFill/>
              <a:miter lim="800000"/>
              <a:headEnd/>
              <a:tailEnd/>
            </a:ln>
          </p:spPr>
          <p:txBody>
            <a:bodyPr wrap="none" lIns="0" tIns="0" rIns="0" bIns="0" rtlCol="0">
              <a:spAutoFit/>
            </a:bodyPr>
            <a:lstStyle/>
            <a:p>
              <a:pPr algn="r"/>
              <a:r>
                <a:rPr lang="en-US" sz="1333" b="1" dirty="0">
                  <a:solidFill>
                    <a:schemeClr val="accent6">
                      <a:lumMod val="75000"/>
                    </a:schemeClr>
                  </a:solidFill>
                  <a:latin typeface="Eurostile" panose="020B0504020202050204" pitchFamily="34" charset="77"/>
                </a:rPr>
                <a:t>The Other </a:t>
              </a:r>
              <a:br>
                <a:rPr lang="en-US" sz="1333" b="1" dirty="0">
                  <a:solidFill>
                    <a:schemeClr val="accent6">
                      <a:lumMod val="75000"/>
                    </a:schemeClr>
                  </a:solidFill>
                  <a:latin typeface="Eurostile" panose="020B0504020202050204" pitchFamily="34" charset="77"/>
                </a:rPr>
              </a:br>
              <a:r>
                <a:rPr lang="en-US" sz="1333" b="1" dirty="0">
                  <a:solidFill>
                    <a:schemeClr val="accent6">
                      <a:lumMod val="75000"/>
                    </a:schemeClr>
                  </a:solidFill>
                  <a:latin typeface="Eurostile" panose="020B0504020202050204" pitchFamily="34" charset="77"/>
                </a:rPr>
                <a:t>Person </a:t>
              </a:r>
            </a:p>
          </p:txBody>
        </p:sp>
        <p:sp>
          <p:nvSpPr>
            <p:cNvPr id="60" name="TextBox 59">
              <a:extLst>
                <a:ext uri="{FF2B5EF4-FFF2-40B4-BE49-F238E27FC236}">
                  <a16:creationId xmlns:a16="http://schemas.microsoft.com/office/drawing/2014/main" id="{5CCB99EE-B854-7A41-B220-DDAFACE6DB46}"/>
                </a:ext>
              </a:extLst>
            </p:cNvPr>
            <p:cNvSpPr txBox="1"/>
            <p:nvPr/>
          </p:nvSpPr>
          <p:spPr bwMode="auto">
            <a:xfrm>
              <a:off x="8265942" y="2278682"/>
              <a:ext cx="868369"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20603050405020304" pitchFamily="18" charset="-34"/>
                </a:rPr>
                <a:t>Manager Mark</a:t>
              </a:r>
            </a:p>
          </p:txBody>
        </p:sp>
        <p:sp>
          <p:nvSpPr>
            <p:cNvPr id="61" name="Triangle 60">
              <a:extLst>
                <a:ext uri="{FF2B5EF4-FFF2-40B4-BE49-F238E27FC236}">
                  <a16:creationId xmlns:a16="http://schemas.microsoft.com/office/drawing/2014/main" id="{43D705E4-EB95-B644-AF07-BDC0D9E1FC53}"/>
                </a:ext>
              </a:extLst>
            </p:cNvPr>
            <p:cNvSpPr/>
            <p:nvPr/>
          </p:nvSpPr>
          <p:spPr bwMode="auto">
            <a:xfrm>
              <a:off x="7419137" y="860166"/>
              <a:ext cx="1446739" cy="1048463"/>
            </a:xfrm>
            <a:prstGeom prst="triangle">
              <a:avLst>
                <a:gd name="adj" fmla="val 50000"/>
              </a:avLst>
            </a:prstGeom>
            <a:noFill/>
            <a:ln w="190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sp>
        <p:nvSpPr>
          <p:cNvPr id="62" name="TextBox 61">
            <a:extLst>
              <a:ext uri="{FF2B5EF4-FFF2-40B4-BE49-F238E27FC236}">
                <a16:creationId xmlns:a16="http://schemas.microsoft.com/office/drawing/2014/main" id="{2BE5A083-1FEA-CC4B-A5B9-58D569319D0B}"/>
              </a:ext>
            </a:extLst>
          </p:cNvPr>
          <p:cNvSpPr txBox="1"/>
          <p:nvPr/>
        </p:nvSpPr>
        <p:spPr bwMode="auto">
          <a:xfrm>
            <a:off x="9730364" y="3338239"/>
            <a:ext cx="849015"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B0604020202020204" pitchFamily="34" charset="0"/>
              </a:rPr>
              <a:t>Intern Irene</a:t>
            </a:r>
          </a:p>
        </p:txBody>
      </p:sp>
      <p:sp>
        <p:nvSpPr>
          <p:cNvPr id="63" name="Title 1">
            <a:extLst>
              <a:ext uri="{FF2B5EF4-FFF2-40B4-BE49-F238E27FC236}">
                <a16:creationId xmlns:a16="http://schemas.microsoft.com/office/drawing/2014/main" id="{5CD5ECFD-3CFA-B640-BBC6-EFB369F9C734}"/>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Intern Irene’s List Might Look Like</a:t>
            </a:r>
          </a:p>
        </p:txBody>
      </p:sp>
      <p:sp>
        <p:nvSpPr>
          <p:cNvPr id="64" name="TextBox 63">
            <a:extLst>
              <a:ext uri="{FF2B5EF4-FFF2-40B4-BE49-F238E27FC236}">
                <a16:creationId xmlns:a16="http://schemas.microsoft.com/office/drawing/2014/main" id="{46842124-3929-8446-87E1-22D82399F5B0}"/>
              </a:ext>
            </a:extLst>
          </p:cNvPr>
          <p:cNvSpPr txBox="1"/>
          <p:nvPr/>
        </p:nvSpPr>
        <p:spPr>
          <a:xfrm>
            <a:off x="9479512" y="237301"/>
            <a:ext cx="2727835" cy="369332"/>
          </a:xfrm>
          <a:prstGeom prst="rect">
            <a:avLst/>
          </a:prstGeom>
          <a:noFill/>
        </p:spPr>
        <p:txBody>
          <a:bodyPr wrap="square" rtlCol="0">
            <a:spAutoFit/>
          </a:bodyPr>
          <a:lstStyle/>
          <a:p>
            <a:r>
              <a:rPr lang="en-US" b="1" dirty="0">
                <a:solidFill>
                  <a:schemeClr val="bg1"/>
                </a:solidFill>
              </a:rPr>
              <a:t>Step 1: Define the Issues</a:t>
            </a:r>
          </a:p>
        </p:txBody>
      </p:sp>
    </p:spTree>
    <p:extLst>
      <p:ext uri="{BB962C8B-B14F-4D97-AF65-F5344CB8AC3E}">
        <p14:creationId xmlns:p14="http://schemas.microsoft.com/office/powerpoint/2010/main" val="4067728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4">
            <a:extLst>
              <a:ext uri="{FF2B5EF4-FFF2-40B4-BE49-F238E27FC236}">
                <a16:creationId xmlns:a16="http://schemas.microsoft.com/office/drawing/2014/main" id="{6900F4E9-9BE2-A94E-B64B-6FC07ECCB7E4}"/>
              </a:ext>
            </a:extLst>
          </p:cNvPr>
          <p:cNvGraphicFramePr>
            <a:graphicFrameLocks noGrp="1"/>
          </p:cNvGraphicFramePr>
          <p:nvPr>
            <p:ph sz="quarter" idx="1"/>
            <p:extLst>
              <p:ext uri="{D42A27DB-BD31-4B8C-83A1-F6EECF244321}">
                <p14:modId xmlns:p14="http://schemas.microsoft.com/office/powerpoint/2010/main" val="1748344369"/>
              </p:ext>
            </p:extLst>
          </p:nvPr>
        </p:nvGraphicFramePr>
        <p:xfrm>
          <a:off x="257070" y="670110"/>
          <a:ext cx="8742997" cy="4897659"/>
        </p:xfrm>
        <a:graphic>
          <a:graphicData uri="http://schemas.openxmlformats.org/drawingml/2006/table">
            <a:tbl>
              <a:tblPr firstRow="1" bandRow="1">
                <a:noFill/>
              </a:tblPr>
              <a:tblGrid>
                <a:gridCol w="512748">
                  <a:extLst>
                    <a:ext uri="{9D8B030D-6E8A-4147-A177-3AD203B41FA5}">
                      <a16:colId xmlns:a16="http://schemas.microsoft.com/office/drawing/2014/main" val="963361322"/>
                    </a:ext>
                  </a:extLst>
                </a:gridCol>
                <a:gridCol w="7240713">
                  <a:extLst>
                    <a:ext uri="{9D8B030D-6E8A-4147-A177-3AD203B41FA5}">
                      <a16:colId xmlns:a16="http://schemas.microsoft.com/office/drawing/2014/main" val="2574722450"/>
                    </a:ext>
                  </a:extLst>
                </a:gridCol>
                <a:gridCol w="989536">
                  <a:extLst>
                    <a:ext uri="{9D8B030D-6E8A-4147-A177-3AD203B41FA5}">
                      <a16:colId xmlns:a16="http://schemas.microsoft.com/office/drawing/2014/main" val="3043193894"/>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1</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2</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3</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4</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5</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52672162"/>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6</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Manager Mark</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7</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60000"/>
                        <a:lumOff val="40000"/>
                      </a:schemeClr>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8</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VP Vicky</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9</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The report is not written; and it’s due in 3 days</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Issue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695534283"/>
                  </a:ext>
                </a:extLst>
              </a:tr>
            </a:tbl>
          </a:graphicData>
        </a:graphic>
      </p:graphicFrame>
      <p:grpSp>
        <p:nvGrpSpPr>
          <p:cNvPr id="35" name="Group 34">
            <a:extLst>
              <a:ext uri="{FF2B5EF4-FFF2-40B4-BE49-F238E27FC236}">
                <a16:creationId xmlns:a16="http://schemas.microsoft.com/office/drawing/2014/main" id="{D9AB2B84-A84E-8D44-ACC1-BA8DF63C31B6}"/>
              </a:ext>
            </a:extLst>
          </p:cNvPr>
          <p:cNvGrpSpPr/>
          <p:nvPr/>
        </p:nvGrpSpPr>
        <p:grpSpPr>
          <a:xfrm>
            <a:off x="9302136" y="0"/>
            <a:ext cx="2889864" cy="6271981"/>
            <a:chOff x="9328428" y="284507"/>
            <a:chExt cx="2889864" cy="5991180"/>
          </a:xfrm>
        </p:grpSpPr>
        <p:pic>
          <p:nvPicPr>
            <p:cNvPr id="36" name="Picture 35" descr="A couple of people posing for the camera&#10;&#10;Description automatically generated">
              <a:extLst>
                <a:ext uri="{FF2B5EF4-FFF2-40B4-BE49-F238E27FC236}">
                  <a16:creationId xmlns:a16="http://schemas.microsoft.com/office/drawing/2014/main" id="{FA3A1CF5-B62E-CA49-B7DB-90D0D4DFA9B9}"/>
                </a:ext>
              </a:extLst>
            </p:cNvPr>
            <p:cNvPicPr>
              <a:picLocks noChangeAspect="1"/>
            </p:cNvPicPr>
            <p:nvPr/>
          </p:nvPicPr>
          <p:blipFill rotWithShape="1">
            <a:blip r:embed="rId2"/>
            <a:srcRect r="44595" b="87845"/>
            <a:stretch/>
          </p:blipFill>
          <p:spPr>
            <a:xfrm>
              <a:off x="9328428" y="284507"/>
              <a:ext cx="2889864" cy="5937957"/>
            </a:xfrm>
            <a:prstGeom prst="rect">
              <a:avLst/>
            </a:prstGeom>
          </p:spPr>
        </p:pic>
        <p:pic>
          <p:nvPicPr>
            <p:cNvPr id="37" name="Picture 36" descr="A couple of people posing for the camera&#10;&#10;Description automatically generated">
              <a:extLst>
                <a:ext uri="{FF2B5EF4-FFF2-40B4-BE49-F238E27FC236}">
                  <a16:creationId xmlns:a16="http://schemas.microsoft.com/office/drawing/2014/main" id="{513AEFAE-1022-774E-9DC6-F31615563C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45" b="94903" l="5500" r="52600">
                          <a14:foregroundMark x1="52600" y1="63718" x2="52600" y2="63718"/>
                          <a14:foregroundMark x1="42200" y1="90105" x2="42200" y2="90105"/>
                          <a14:foregroundMark x1="47700" y1="92204" x2="22100" y2="87556"/>
                          <a14:foregroundMark x1="22100" y1="87556" x2="31800" y2="88606"/>
                          <a14:foregroundMark x1="20200" y1="98051" x2="48100" y2="99550"/>
                          <a14:foregroundMark x1="48100" y1="99550" x2="23200" y2="92954"/>
                          <a14:foregroundMark x1="23200" y1="92954" x2="18300" y2="94903"/>
                        </a14:backgroundRemoval>
                      </a14:imgEffect>
                    </a14:imgLayer>
                  </a14:imgProps>
                </a:ext>
              </a:extLst>
            </a:blip>
            <a:srcRect r="44595"/>
            <a:stretch/>
          </p:blipFill>
          <p:spPr>
            <a:xfrm>
              <a:off x="10206722" y="3974691"/>
              <a:ext cx="1985277" cy="2300996"/>
            </a:xfrm>
            <a:prstGeom prst="rect">
              <a:avLst/>
            </a:prstGeom>
          </p:spPr>
        </p:pic>
      </p:grpSp>
      <p:sp>
        <p:nvSpPr>
          <p:cNvPr id="39" name="Rectangle 38">
            <a:extLst>
              <a:ext uri="{FF2B5EF4-FFF2-40B4-BE49-F238E27FC236}">
                <a16:creationId xmlns:a16="http://schemas.microsoft.com/office/drawing/2014/main" id="{E069500C-BAF4-EC48-9598-D1AB778A4481}"/>
              </a:ext>
            </a:extLst>
          </p:cNvPr>
          <p:cNvSpPr/>
          <p:nvPr/>
        </p:nvSpPr>
        <p:spPr>
          <a:xfrm>
            <a:off x="9479594" y="634201"/>
            <a:ext cx="2550377" cy="3126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66654607-A9E6-9E4C-AD8A-C8E0D5C7235D}"/>
              </a:ext>
            </a:extLst>
          </p:cNvPr>
          <p:cNvGrpSpPr/>
          <p:nvPr/>
        </p:nvGrpSpPr>
        <p:grpSpPr>
          <a:xfrm>
            <a:off x="9549964" y="821654"/>
            <a:ext cx="2480007" cy="2683489"/>
            <a:chOff x="7274307" y="393024"/>
            <a:chExt cx="1860004" cy="2012616"/>
          </a:xfrm>
        </p:grpSpPr>
        <p:sp>
          <p:nvSpPr>
            <p:cNvPr id="41" name="Content Placeholder 2">
              <a:extLst>
                <a:ext uri="{FF2B5EF4-FFF2-40B4-BE49-F238E27FC236}">
                  <a16:creationId xmlns:a16="http://schemas.microsoft.com/office/drawing/2014/main" id="{2831A1C0-F095-554F-9A83-592D209FABDA}"/>
                </a:ext>
              </a:extLst>
            </p:cNvPr>
            <p:cNvSpPr txBox="1">
              <a:spLocks/>
            </p:cNvSpPr>
            <p:nvPr/>
          </p:nvSpPr>
          <p:spPr>
            <a:xfrm>
              <a:off x="7821638" y="1442300"/>
              <a:ext cx="651018" cy="184999"/>
            </a:xfrm>
            <a:prstGeom prst="rect">
              <a:avLst/>
            </a:prstGeom>
            <a:solidFill>
              <a:schemeClr val="accent4">
                <a:lumMod val="20000"/>
                <a:lumOff val="80000"/>
              </a:schemeClr>
            </a:solidFill>
          </p:spPr>
          <p:txBody>
            <a:bodyPr vert="horz" wrap="square" lIns="121920" tIns="60960" rIns="121920" bIns="6096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latin typeface="Eurostile" panose="020B0504020202050204" pitchFamily="34" charset="77"/>
                </a:rPr>
                <a:t>The Issue</a:t>
              </a:r>
            </a:p>
          </p:txBody>
        </p:sp>
        <p:sp>
          <p:nvSpPr>
            <p:cNvPr id="42" name="TextBox 41">
              <a:extLst>
                <a:ext uri="{FF2B5EF4-FFF2-40B4-BE49-F238E27FC236}">
                  <a16:creationId xmlns:a16="http://schemas.microsoft.com/office/drawing/2014/main" id="{4F474087-8C8B-CA44-B8A9-C86080E24F89}"/>
                </a:ext>
              </a:extLst>
            </p:cNvPr>
            <p:cNvSpPr txBox="1"/>
            <p:nvPr/>
          </p:nvSpPr>
          <p:spPr bwMode="auto">
            <a:xfrm>
              <a:off x="7274307" y="552485"/>
              <a:ext cx="1736399" cy="307681"/>
            </a:xfrm>
            <a:prstGeom prst="rect">
              <a:avLst/>
            </a:prstGeom>
            <a:noFill/>
            <a:ln w="19050" algn="ctr">
              <a:noFill/>
              <a:miter lim="800000"/>
              <a:headEnd/>
              <a:tailEnd/>
            </a:ln>
          </p:spPr>
          <p:txBody>
            <a:bodyPr wrap="square" lIns="0" tIns="0" rIns="0" bIns="0" rtlCol="0">
              <a:spAutoFit/>
            </a:bodyPr>
            <a:lstStyle/>
            <a:p>
              <a:pPr algn="ctr"/>
              <a:r>
                <a:rPr lang="en-US" sz="1333" b="1" dirty="0">
                  <a:solidFill>
                    <a:srgbClr val="FF0000"/>
                  </a:solidFill>
                  <a:latin typeface="Eurostile" panose="020B0504020202050204" pitchFamily="34" charset="77"/>
                  <a:cs typeface="Futura Medium" panose="020B0602020204020303" pitchFamily="34" charset="-79"/>
                </a:rPr>
                <a:t>The System</a:t>
              </a:r>
              <a:br>
                <a:rPr lang="en-US" sz="1333" b="1" dirty="0">
                  <a:solidFill>
                    <a:srgbClr val="FF0000"/>
                  </a:solidFill>
                  <a:latin typeface="Eurostile" panose="020B0504020202050204" pitchFamily="34" charset="77"/>
                  <a:cs typeface="Futura Medium" panose="020B0602020204020303" pitchFamily="34" charset="-79"/>
                </a:rPr>
              </a:br>
              <a:r>
                <a:rPr lang="en-US" sz="1333" b="1" dirty="0">
                  <a:solidFill>
                    <a:srgbClr val="FF0000"/>
                  </a:solidFill>
                  <a:latin typeface="Eurostile" panose="020B0504020202050204" pitchFamily="34" charset="77"/>
                  <a:cs typeface="Futura Medium" panose="020B0602020204020303" pitchFamily="34" charset="-79"/>
                </a:rPr>
                <a:t> (</a:t>
              </a:r>
              <a:r>
                <a:rPr lang="en-US" sz="1333" dirty="0">
                  <a:solidFill>
                    <a:srgbClr val="FF0000"/>
                  </a:solidFill>
                  <a:latin typeface="Eurostile" panose="020B0504020202050204" pitchFamily="34" charset="77"/>
                  <a:cs typeface="Futura Medium" panose="020B0602020204020303" pitchFamily="34" charset="-79"/>
                </a:rPr>
                <a:t>under which this is occurring</a:t>
              </a:r>
              <a:r>
                <a:rPr lang="en-US" sz="1333" b="1" dirty="0">
                  <a:solidFill>
                    <a:srgbClr val="FF0000"/>
                  </a:solidFill>
                  <a:latin typeface="Eurostile" panose="020B0504020202050204" pitchFamily="34" charset="77"/>
                  <a:cs typeface="Futura Medium" panose="020B0602020204020303" pitchFamily="34" charset="-79"/>
                </a:rPr>
                <a:t>)</a:t>
              </a:r>
            </a:p>
          </p:txBody>
        </p:sp>
        <p:sp>
          <p:nvSpPr>
            <p:cNvPr id="43" name="TextBox 42">
              <a:extLst>
                <a:ext uri="{FF2B5EF4-FFF2-40B4-BE49-F238E27FC236}">
                  <a16:creationId xmlns:a16="http://schemas.microsoft.com/office/drawing/2014/main" id="{AF30B88E-731A-8E4E-9D6C-9C7DDF1B4E33}"/>
                </a:ext>
              </a:extLst>
            </p:cNvPr>
            <p:cNvSpPr txBox="1"/>
            <p:nvPr/>
          </p:nvSpPr>
          <p:spPr bwMode="auto">
            <a:xfrm>
              <a:off x="7514095" y="393024"/>
              <a:ext cx="1327648"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rPr>
                <a:t>VP Vicky (or) the Organization</a:t>
              </a:r>
            </a:p>
          </p:txBody>
        </p:sp>
        <p:sp>
          <p:nvSpPr>
            <p:cNvPr id="58" name="TextBox 57">
              <a:extLst>
                <a:ext uri="{FF2B5EF4-FFF2-40B4-BE49-F238E27FC236}">
                  <a16:creationId xmlns:a16="http://schemas.microsoft.com/office/drawing/2014/main" id="{536B0F13-67B2-CE4B-9B51-C20DA79F8EC2}"/>
                </a:ext>
              </a:extLst>
            </p:cNvPr>
            <p:cNvSpPr txBox="1"/>
            <p:nvPr/>
          </p:nvSpPr>
          <p:spPr bwMode="auto">
            <a:xfrm>
              <a:off x="7290477" y="1936436"/>
              <a:ext cx="466907" cy="153841"/>
            </a:xfrm>
            <a:prstGeom prst="rect">
              <a:avLst/>
            </a:prstGeom>
            <a:noFill/>
            <a:ln w="19050" algn="ctr">
              <a:noFill/>
              <a:miter lim="800000"/>
              <a:headEnd/>
              <a:tailEnd/>
            </a:ln>
          </p:spPr>
          <p:txBody>
            <a:bodyPr wrap="square" lIns="0" tIns="0" rIns="0" bIns="0" rtlCol="0">
              <a:spAutoFit/>
            </a:bodyPr>
            <a:lstStyle/>
            <a:p>
              <a:pPr algn="ctr"/>
              <a:r>
                <a:rPr lang="en-US" sz="1333" b="1" dirty="0">
                  <a:solidFill>
                    <a:schemeClr val="accent5">
                      <a:lumMod val="75000"/>
                    </a:schemeClr>
                  </a:solidFill>
                  <a:latin typeface="Eurostile" panose="020B0504020202050204" pitchFamily="34" charset="77"/>
                </a:rPr>
                <a:t>You</a:t>
              </a:r>
              <a:endParaRPr lang="en-US" sz="1333" b="1" dirty="0">
                <a:solidFill>
                  <a:schemeClr val="accent2"/>
                </a:solidFill>
                <a:latin typeface="Eurostile" panose="020B0504020202050204" pitchFamily="34" charset="77"/>
              </a:endParaRPr>
            </a:p>
          </p:txBody>
        </p:sp>
        <p:sp>
          <p:nvSpPr>
            <p:cNvPr id="59" name="TextBox 58">
              <a:extLst>
                <a:ext uri="{FF2B5EF4-FFF2-40B4-BE49-F238E27FC236}">
                  <a16:creationId xmlns:a16="http://schemas.microsoft.com/office/drawing/2014/main" id="{FA1508A7-6C64-6B49-A2E4-9C291D0E7C79}"/>
                </a:ext>
              </a:extLst>
            </p:cNvPr>
            <p:cNvSpPr txBox="1"/>
            <p:nvPr/>
          </p:nvSpPr>
          <p:spPr bwMode="auto">
            <a:xfrm>
              <a:off x="8361379" y="1929650"/>
              <a:ext cx="585497" cy="307681"/>
            </a:xfrm>
            <a:prstGeom prst="rect">
              <a:avLst/>
            </a:prstGeom>
            <a:noFill/>
            <a:ln w="19050" algn="ctr">
              <a:noFill/>
              <a:miter lim="800000"/>
              <a:headEnd/>
              <a:tailEnd/>
            </a:ln>
          </p:spPr>
          <p:txBody>
            <a:bodyPr wrap="none" lIns="0" tIns="0" rIns="0" bIns="0" rtlCol="0">
              <a:spAutoFit/>
            </a:bodyPr>
            <a:lstStyle/>
            <a:p>
              <a:pPr algn="r"/>
              <a:r>
                <a:rPr lang="en-US" sz="1333" b="1" dirty="0">
                  <a:solidFill>
                    <a:schemeClr val="accent6">
                      <a:lumMod val="75000"/>
                    </a:schemeClr>
                  </a:solidFill>
                  <a:latin typeface="Eurostile" panose="020B0504020202050204" pitchFamily="34" charset="77"/>
                </a:rPr>
                <a:t>The Other </a:t>
              </a:r>
              <a:br>
                <a:rPr lang="en-US" sz="1333" b="1" dirty="0">
                  <a:solidFill>
                    <a:schemeClr val="accent6">
                      <a:lumMod val="75000"/>
                    </a:schemeClr>
                  </a:solidFill>
                  <a:latin typeface="Eurostile" panose="020B0504020202050204" pitchFamily="34" charset="77"/>
                </a:rPr>
              </a:br>
              <a:r>
                <a:rPr lang="en-US" sz="1333" b="1" dirty="0">
                  <a:solidFill>
                    <a:schemeClr val="accent6">
                      <a:lumMod val="75000"/>
                    </a:schemeClr>
                  </a:solidFill>
                  <a:latin typeface="Eurostile" panose="020B0504020202050204" pitchFamily="34" charset="77"/>
                </a:rPr>
                <a:t>Person </a:t>
              </a:r>
            </a:p>
          </p:txBody>
        </p:sp>
        <p:sp>
          <p:nvSpPr>
            <p:cNvPr id="60" name="TextBox 59">
              <a:extLst>
                <a:ext uri="{FF2B5EF4-FFF2-40B4-BE49-F238E27FC236}">
                  <a16:creationId xmlns:a16="http://schemas.microsoft.com/office/drawing/2014/main" id="{5CCB99EE-B854-7A41-B220-DDAFACE6DB46}"/>
                </a:ext>
              </a:extLst>
            </p:cNvPr>
            <p:cNvSpPr txBox="1"/>
            <p:nvPr/>
          </p:nvSpPr>
          <p:spPr bwMode="auto">
            <a:xfrm>
              <a:off x="8265942" y="2278682"/>
              <a:ext cx="868369"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20603050405020304" pitchFamily="18" charset="-34"/>
                </a:rPr>
                <a:t>Manager Mark</a:t>
              </a:r>
            </a:p>
          </p:txBody>
        </p:sp>
        <p:sp>
          <p:nvSpPr>
            <p:cNvPr id="61" name="Triangle 60">
              <a:extLst>
                <a:ext uri="{FF2B5EF4-FFF2-40B4-BE49-F238E27FC236}">
                  <a16:creationId xmlns:a16="http://schemas.microsoft.com/office/drawing/2014/main" id="{43D705E4-EB95-B644-AF07-BDC0D9E1FC53}"/>
                </a:ext>
              </a:extLst>
            </p:cNvPr>
            <p:cNvSpPr/>
            <p:nvPr/>
          </p:nvSpPr>
          <p:spPr bwMode="auto">
            <a:xfrm>
              <a:off x="7419137" y="860166"/>
              <a:ext cx="1446739" cy="1048463"/>
            </a:xfrm>
            <a:prstGeom prst="triangle">
              <a:avLst>
                <a:gd name="adj" fmla="val 50000"/>
              </a:avLst>
            </a:prstGeom>
            <a:noFill/>
            <a:ln w="190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sp>
        <p:nvSpPr>
          <p:cNvPr id="62" name="TextBox 61">
            <a:extLst>
              <a:ext uri="{FF2B5EF4-FFF2-40B4-BE49-F238E27FC236}">
                <a16:creationId xmlns:a16="http://schemas.microsoft.com/office/drawing/2014/main" id="{2BE5A083-1FEA-CC4B-A5B9-58D569319D0B}"/>
              </a:ext>
            </a:extLst>
          </p:cNvPr>
          <p:cNvSpPr txBox="1"/>
          <p:nvPr/>
        </p:nvSpPr>
        <p:spPr bwMode="auto">
          <a:xfrm>
            <a:off x="9730364" y="3338239"/>
            <a:ext cx="849015"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B0604020202020204" pitchFamily="34" charset="0"/>
              </a:rPr>
              <a:t>Intern Irene</a:t>
            </a:r>
          </a:p>
        </p:txBody>
      </p:sp>
      <p:sp>
        <p:nvSpPr>
          <p:cNvPr id="63" name="Title 1">
            <a:extLst>
              <a:ext uri="{FF2B5EF4-FFF2-40B4-BE49-F238E27FC236}">
                <a16:creationId xmlns:a16="http://schemas.microsoft.com/office/drawing/2014/main" id="{5CD5ECFD-3CFA-B640-BBC6-EFB369F9C734}"/>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Intern Irene’s List Might Look Like</a:t>
            </a:r>
          </a:p>
        </p:txBody>
      </p:sp>
      <p:sp>
        <p:nvSpPr>
          <p:cNvPr id="64" name="TextBox 63">
            <a:extLst>
              <a:ext uri="{FF2B5EF4-FFF2-40B4-BE49-F238E27FC236}">
                <a16:creationId xmlns:a16="http://schemas.microsoft.com/office/drawing/2014/main" id="{46842124-3929-8446-87E1-22D82399F5B0}"/>
              </a:ext>
            </a:extLst>
          </p:cNvPr>
          <p:cNvSpPr txBox="1"/>
          <p:nvPr/>
        </p:nvSpPr>
        <p:spPr>
          <a:xfrm>
            <a:off x="9479512" y="237301"/>
            <a:ext cx="2727835" cy="369332"/>
          </a:xfrm>
          <a:prstGeom prst="rect">
            <a:avLst/>
          </a:prstGeom>
          <a:noFill/>
        </p:spPr>
        <p:txBody>
          <a:bodyPr wrap="square" rtlCol="0">
            <a:spAutoFit/>
          </a:bodyPr>
          <a:lstStyle/>
          <a:p>
            <a:r>
              <a:rPr lang="en-US" b="1" dirty="0">
                <a:solidFill>
                  <a:schemeClr val="bg1"/>
                </a:solidFill>
              </a:rPr>
              <a:t>Step 1: Define the Issues</a:t>
            </a:r>
          </a:p>
        </p:txBody>
      </p:sp>
    </p:spTree>
    <p:extLst>
      <p:ext uri="{BB962C8B-B14F-4D97-AF65-F5344CB8AC3E}">
        <p14:creationId xmlns:p14="http://schemas.microsoft.com/office/powerpoint/2010/main" val="869480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4">
            <a:extLst>
              <a:ext uri="{FF2B5EF4-FFF2-40B4-BE49-F238E27FC236}">
                <a16:creationId xmlns:a16="http://schemas.microsoft.com/office/drawing/2014/main" id="{6900F4E9-9BE2-A94E-B64B-6FC07ECCB7E4}"/>
              </a:ext>
            </a:extLst>
          </p:cNvPr>
          <p:cNvGraphicFramePr>
            <a:graphicFrameLocks noGrp="1"/>
          </p:cNvGraphicFramePr>
          <p:nvPr>
            <p:ph sz="quarter" idx="1"/>
            <p:extLst>
              <p:ext uri="{D42A27DB-BD31-4B8C-83A1-F6EECF244321}">
                <p14:modId xmlns:p14="http://schemas.microsoft.com/office/powerpoint/2010/main" val="3620059812"/>
              </p:ext>
            </p:extLst>
          </p:nvPr>
        </p:nvGraphicFramePr>
        <p:xfrm>
          <a:off x="257070" y="670110"/>
          <a:ext cx="8742997" cy="4897659"/>
        </p:xfrm>
        <a:graphic>
          <a:graphicData uri="http://schemas.openxmlformats.org/drawingml/2006/table">
            <a:tbl>
              <a:tblPr firstRow="1" bandRow="1">
                <a:noFill/>
              </a:tblPr>
              <a:tblGrid>
                <a:gridCol w="512748">
                  <a:extLst>
                    <a:ext uri="{9D8B030D-6E8A-4147-A177-3AD203B41FA5}">
                      <a16:colId xmlns:a16="http://schemas.microsoft.com/office/drawing/2014/main" val="963361322"/>
                    </a:ext>
                  </a:extLst>
                </a:gridCol>
                <a:gridCol w="7240713">
                  <a:extLst>
                    <a:ext uri="{9D8B030D-6E8A-4147-A177-3AD203B41FA5}">
                      <a16:colId xmlns:a16="http://schemas.microsoft.com/office/drawing/2014/main" val="2574722450"/>
                    </a:ext>
                  </a:extLst>
                </a:gridCol>
                <a:gridCol w="989536">
                  <a:extLst>
                    <a:ext uri="{9D8B030D-6E8A-4147-A177-3AD203B41FA5}">
                      <a16:colId xmlns:a16="http://schemas.microsoft.com/office/drawing/2014/main" val="3043193894"/>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1</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2</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3</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4</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5</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52672162"/>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6</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Manager Mark</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7</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60000"/>
                        <a:lumOff val="40000"/>
                      </a:schemeClr>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8</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VP Vicky</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9</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The paper is due in 3 days</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Issue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695534283"/>
                  </a:ext>
                </a:extLst>
              </a:tr>
            </a:tbl>
          </a:graphicData>
        </a:graphic>
      </p:graphicFrame>
      <p:grpSp>
        <p:nvGrpSpPr>
          <p:cNvPr id="35" name="Group 34">
            <a:extLst>
              <a:ext uri="{FF2B5EF4-FFF2-40B4-BE49-F238E27FC236}">
                <a16:creationId xmlns:a16="http://schemas.microsoft.com/office/drawing/2014/main" id="{D9AB2B84-A84E-8D44-ACC1-BA8DF63C31B6}"/>
              </a:ext>
            </a:extLst>
          </p:cNvPr>
          <p:cNvGrpSpPr/>
          <p:nvPr/>
        </p:nvGrpSpPr>
        <p:grpSpPr>
          <a:xfrm>
            <a:off x="9302136" y="0"/>
            <a:ext cx="2889864" cy="6271981"/>
            <a:chOff x="9328428" y="284507"/>
            <a:chExt cx="2889864" cy="5991180"/>
          </a:xfrm>
        </p:grpSpPr>
        <p:pic>
          <p:nvPicPr>
            <p:cNvPr id="36" name="Picture 35" descr="A couple of people posing for the camera&#10;&#10;Description automatically generated">
              <a:extLst>
                <a:ext uri="{FF2B5EF4-FFF2-40B4-BE49-F238E27FC236}">
                  <a16:creationId xmlns:a16="http://schemas.microsoft.com/office/drawing/2014/main" id="{FA3A1CF5-B62E-CA49-B7DB-90D0D4DFA9B9}"/>
                </a:ext>
              </a:extLst>
            </p:cNvPr>
            <p:cNvPicPr>
              <a:picLocks noChangeAspect="1"/>
            </p:cNvPicPr>
            <p:nvPr/>
          </p:nvPicPr>
          <p:blipFill rotWithShape="1">
            <a:blip r:embed="rId2"/>
            <a:srcRect r="44595" b="87845"/>
            <a:stretch/>
          </p:blipFill>
          <p:spPr>
            <a:xfrm>
              <a:off x="9328428" y="284507"/>
              <a:ext cx="2889864" cy="5937957"/>
            </a:xfrm>
            <a:prstGeom prst="rect">
              <a:avLst/>
            </a:prstGeom>
          </p:spPr>
        </p:pic>
        <p:pic>
          <p:nvPicPr>
            <p:cNvPr id="37" name="Picture 36" descr="A couple of people posing for the camera&#10;&#10;Description automatically generated">
              <a:extLst>
                <a:ext uri="{FF2B5EF4-FFF2-40B4-BE49-F238E27FC236}">
                  <a16:creationId xmlns:a16="http://schemas.microsoft.com/office/drawing/2014/main" id="{513AEFAE-1022-774E-9DC6-F31615563C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45" b="94903" l="5500" r="52600">
                          <a14:foregroundMark x1="52600" y1="63718" x2="52600" y2="63718"/>
                          <a14:foregroundMark x1="42200" y1="90105" x2="42200" y2="90105"/>
                          <a14:foregroundMark x1="47700" y1="92204" x2="22100" y2="87556"/>
                          <a14:foregroundMark x1="22100" y1="87556" x2="31800" y2="88606"/>
                          <a14:foregroundMark x1="20200" y1="98051" x2="48100" y2="99550"/>
                          <a14:foregroundMark x1="48100" y1="99550" x2="23200" y2="92954"/>
                          <a14:foregroundMark x1="23200" y1="92954" x2="18300" y2="94903"/>
                        </a14:backgroundRemoval>
                      </a14:imgEffect>
                    </a14:imgLayer>
                  </a14:imgProps>
                </a:ext>
              </a:extLst>
            </a:blip>
            <a:srcRect r="44595"/>
            <a:stretch/>
          </p:blipFill>
          <p:spPr>
            <a:xfrm>
              <a:off x="10206722" y="3974691"/>
              <a:ext cx="1985277" cy="2300996"/>
            </a:xfrm>
            <a:prstGeom prst="rect">
              <a:avLst/>
            </a:prstGeom>
          </p:spPr>
        </p:pic>
      </p:grpSp>
      <p:sp>
        <p:nvSpPr>
          <p:cNvPr id="39" name="Rectangle 38">
            <a:extLst>
              <a:ext uri="{FF2B5EF4-FFF2-40B4-BE49-F238E27FC236}">
                <a16:creationId xmlns:a16="http://schemas.microsoft.com/office/drawing/2014/main" id="{E069500C-BAF4-EC48-9598-D1AB778A4481}"/>
              </a:ext>
            </a:extLst>
          </p:cNvPr>
          <p:cNvSpPr/>
          <p:nvPr/>
        </p:nvSpPr>
        <p:spPr>
          <a:xfrm>
            <a:off x="9479594" y="634201"/>
            <a:ext cx="2550377" cy="3126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66654607-A9E6-9E4C-AD8A-C8E0D5C7235D}"/>
              </a:ext>
            </a:extLst>
          </p:cNvPr>
          <p:cNvGrpSpPr/>
          <p:nvPr/>
        </p:nvGrpSpPr>
        <p:grpSpPr>
          <a:xfrm>
            <a:off x="9549964" y="821654"/>
            <a:ext cx="2480007" cy="2683489"/>
            <a:chOff x="7274307" y="393024"/>
            <a:chExt cx="1860004" cy="2012616"/>
          </a:xfrm>
        </p:grpSpPr>
        <p:sp>
          <p:nvSpPr>
            <p:cNvPr id="41" name="Content Placeholder 2">
              <a:extLst>
                <a:ext uri="{FF2B5EF4-FFF2-40B4-BE49-F238E27FC236}">
                  <a16:creationId xmlns:a16="http://schemas.microsoft.com/office/drawing/2014/main" id="{2831A1C0-F095-554F-9A83-592D209FABDA}"/>
                </a:ext>
              </a:extLst>
            </p:cNvPr>
            <p:cNvSpPr txBox="1">
              <a:spLocks/>
            </p:cNvSpPr>
            <p:nvPr/>
          </p:nvSpPr>
          <p:spPr>
            <a:xfrm>
              <a:off x="7821638" y="1442300"/>
              <a:ext cx="651018" cy="184999"/>
            </a:xfrm>
            <a:prstGeom prst="rect">
              <a:avLst/>
            </a:prstGeom>
            <a:solidFill>
              <a:schemeClr val="accent4">
                <a:lumMod val="20000"/>
                <a:lumOff val="80000"/>
              </a:schemeClr>
            </a:solidFill>
          </p:spPr>
          <p:txBody>
            <a:bodyPr vert="horz" wrap="square" lIns="121920" tIns="60960" rIns="121920" bIns="6096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latin typeface="Eurostile" panose="020B0504020202050204" pitchFamily="34" charset="77"/>
                </a:rPr>
                <a:t>The Issue</a:t>
              </a:r>
            </a:p>
          </p:txBody>
        </p:sp>
        <p:sp>
          <p:nvSpPr>
            <p:cNvPr id="42" name="TextBox 41">
              <a:extLst>
                <a:ext uri="{FF2B5EF4-FFF2-40B4-BE49-F238E27FC236}">
                  <a16:creationId xmlns:a16="http://schemas.microsoft.com/office/drawing/2014/main" id="{4F474087-8C8B-CA44-B8A9-C86080E24F89}"/>
                </a:ext>
              </a:extLst>
            </p:cNvPr>
            <p:cNvSpPr txBox="1"/>
            <p:nvPr/>
          </p:nvSpPr>
          <p:spPr bwMode="auto">
            <a:xfrm>
              <a:off x="7274307" y="552485"/>
              <a:ext cx="1736399" cy="307681"/>
            </a:xfrm>
            <a:prstGeom prst="rect">
              <a:avLst/>
            </a:prstGeom>
            <a:noFill/>
            <a:ln w="19050" algn="ctr">
              <a:noFill/>
              <a:miter lim="800000"/>
              <a:headEnd/>
              <a:tailEnd/>
            </a:ln>
          </p:spPr>
          <p:txBody>
            <a:bodyPr wrap="square" lIns="0" tIns="0" rIns="0" bIns="0" rtlCol="0">
              <a:spAutoFit/>
            </a:bodyPr>
            <a:lstStyle/>
            <a:p>
              <a:pPr algn="ctr"/>
              <a:r>
                <a:rPr lang="en-US" sz="1333" b="1" dirty="0">
                  <a:solidFill>
                    <a:srgbClr val="FF0000"/>
                  </a:solidFill>
                  <a:latin typeface="Eurostile" panose="020B0504020202050204" pitchFamily="34" charset="77"/>
                  <a:cs typeface="Futura Medium" panose="020B0602020204020303" pitchFamily="34" charset="-79"/>
                </a:rPr>
                <a:t>The System</a:t>
              </a:r>
              <a:br>
                <a:rPr lang="en-US" sz="1333" b="1" dirty="0">
                  <a:solidFill>
                    <a:srgbClr val="FF0000"/>
                  </a:solidFill>
                  <a:latin typeface="Eurostile" panose="020B0504020202050204" pitchFamily="34" charset="77"/>
                  <a:cs typeface="Futura Medium" panose="020B0602020204020303" pitchFamily="34" charset="-79"/>
                </a:rPr>
              </a:br>
              <a:r>
                <a:rPr lang="en-US" sz="1333" b="1" dirty="0">
                  <a:solidFill>
                    <a:srgbClr val="FF0000"/>
                  </a:solidFill>
                  <a:latin typeface="Eurostile" panose="020B0504020202050204" pitchFamily="34" charset="77"/>
                  <a:cs typeface="Futura Medium" panose="020B0602020204020303" pitchFamily="34" charset="-79"/>
                </a:rPr>
                <a:t> (</a:t>
              </a:r>
              <a:r>
                <a:rPr lang="en-US" sz="1333" dirty="0">
                  <a:solidFill>
                    <a:srgbClr val="FF0000"/>
                  </a:solidFill>
                  <a:latin typeface="Eurostile" panose="020B0504020202050204" pitchFamily="34" charset="77"/>
                  <a:cs typeface="Futura Medium" panose="020B0602020204020303" pitchFamily="34" charset="-79"/>
                </a:rPr>
                <a:t>under which this is occurring</a:t>
              </a:r>
              <a:r>
                <a:rPr lang="en-US" sz="1333" b="1" dirty="0">
                  <a:solidFill>
                    <a:srgbClr val="FF0000"/>
                  </a:solidFill>
                  <a:latin typeface="Eurostile" panose="020B0504020202050204" pitchFamily="34" charset="77"/>
                  <a:cs typeface="Futura Medium" panose="020B0602020204020303" pitchFamily="34" charset="-79"/>
                </a:rPr>
                <a:t>)</a:t>
              </a:r>
            </a:p>
          </p:txBody>
        </p:sp>
        <p:sp>
          <p:nvSpPr>
            <p:cNvPr id="43" name="TextBox 42">
              <a:extLst>
                <a:ext uri="{FF2B5EF4-FFF2-40B4-BE49-F238E27FC236}">
                  <a16:creationId xmlns:a16="http://schemas.microsoft.com/office/drawing/2014/main" id="{AF30B88E-731A-8E4E-9D6C-9C7DDF1B4E33}"/>
                </a:ext>
              </a:extLst>
            </p:cNvPr>
            <p:cNvSpPr txBox="1"/>
            <p:nvPr/>
          </p:nvSpPr>
          <p:spPr bwMode="auto">
            <a:xfrm>
              <a:off x="7514095" y="393024"/>
              <a:ext cx="1327648"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rPr>
                <a:t>VP Vicky (or) the Organization</a:t>
              </a:r>
            </a:p>
          </p:txBody>
        </p:sp>
        <p:sp>
          <p:nvSpPr>
            <p:cNvPr id="58" name="TextBox 57">
              <a:extLst>
                <a:ext uri="{FF2B5EF4-FFF2-40B4-BE49-F238E27FC236}">
                  <a16:creationId xmlns:a16="http://schemas.microsoft.com/office/drawing/2014/main" id="{536B0F13-67B2-CE4B-9B51-C20DA79F8EC2}"/>
                </a:ext>
              </a:extLst>
            </p:cNvPr>
            <p:cNvSpPr txBox="1"/>
            <p:nvPr/>
          </p:nvSpPr>
          <p:spPr bwMode="auto">
            <a:xfrm>
              <a:off x="7290477" y="1936436"/>
              <a:ext cx="466907" cy="153841"/>
            </a:xfrm>
            <a:prstGeom prst="rect">
              <a:avLst/>
            </a:prstGeom>
            <a:noFill/>
            <a:ln w="19050" algn="ctr">
              <a:noFill/>
              <a:miter lim="800000"/>
              <a:headEnd/>
              <a:tailEnd/>
            </a:ln>
          </p:spPr>
          <p:txBody>
            <a:bodyPr wrap="square" lIns="0" tIns="0" rIns="0" bIns="0" rtlCol="0">
              <a:spAutoFit/>
            </a:bodyPr>
            <a:lstStyle/>
            <a:p>
              <a:pPr algn="ctr"/>
              <a:r>
                <a:rPr lang="en-US" sz="1333" b="1" dirty="0">
                  <a:solidFill>
                    <a:schemeClr val="accent5">
                      <a:lumMod val="75000"/>
                    </a:schemeClr>
                  </a:solidFill>
                  <a:latin typeface="Eurostile" panose="020B0504020202050204" pitchFamily="34" charset="77"/>
                </a:rPr>
                <a:t>You</a:t>
              </a:r>
              <a:endParaRPr lang="en-US" sz="1333" b="1" dirty="0">
                <a:solidFill>
                  <a:schemeClr val="accent2"/>
                </a:solidFill>
                <a:latin typeface="Eurostile" panose="020B0504020202050204" pitchFamily="34" charset="77"/>
              </a:endParaRPr>
            </a:p>
          </p:txBody>
        </p:sp>
        <p:sp>
          <p:nvSpPr>
            <p:cNvPr id="59" name="TextBox 58">
              <a:extLst>
                <a:ext uri="{FF2B5EF4-FFF2-40B4-BE49-F238E27FC236}">
                  <a16:creationId xmlns:a16="http://schemas.microsoft.com/office/drawing/2014/main" id="{FA1508A7-6C64-6B49-A2E4-9C291D0E7C79}"/>
                </a:ext>
              </a:extLst>
            </p:cNvPr>
            <p:cNvSpPr txBox="1"/>
            <p:nvPr/>
          </p:nvSpPr>
          <p:spPr bwMode="auto">
            <a:xfrm>
              <a:off x="8361379" y="1929650"/>
              <a:ext cx="585497" cy="307681"/>
            </a:xfrm>
            <a:prstGeom prst="rect">
              <a:avLst/>
            </a:prstGeom>
            <a:noFill/>
            <a:ln w="19050" algn="ctr">
              <a:noFill/>
              <a:miter lim="800000"/>
              <a:headEnd/>
              <a:tailEnd/>
            </a:ln>
          </p:spPr>
          <p:txBody>
            <a:bodyPr wrap="none" lIns="0" tIns="0" rIns="0" bIns="0" rtlCol="0">
              <a:spAutoFit/>
            </a:bodyPr>
            <a:lstStyle/>
            <a:p>
              <a:pPr algn="r"/>
              <a:r>
                <a:rPr lang="en-US" sz="1333" b="1" dirty="0">
                  <a:solidFill>
                    <a:schemeClr val="accent6">
                      <a:lumMod val="75000"/>
                    </a:schemeClr>
                  </a:solidFill>
                  <a:latin typeface="Eurostile" panose="020B0504020202050204" pitchFamily="34" charset="77"/>
                </a:rPr>
                <a:t>The Other </a:t>
              </a:r>
              <a:br>
                <a:rPr lang="en-US" sz="1333" b="1" dirty="0">
                  <a:solidFill>
                    <a:schemeClr val="accent6">
                      <a:lumMod val="75000"/>
                    </a:schemeClr>
                  </a:solidFill>
                  <a:latin typeface="Eurostile" panose="020B0504020202050204" pitchFamily="34" charset="77"/>
                </a:rPr>
              </a:br>
              <a:r>
                <a:rPr lang="en-US" sz="1333" b="1" dirty="0">
                  <a:solidFill>
                    <a:schemeClr val="accent6">
                      <a:lumMod val="75000"/>
                    </a:schemeClr>
                  </a:solidFill>
                  <a:latin typeface="Eurostile" panose="020B0504020202050204" pitchFamily="34" charset="77"/>
                </a:rPr>
                <a:t>Person </a:t>
              </a:r>
            </a:p>
          </p:txBody>
        </p:sp>
        <p:sp>
          <p:nvSpPr>
            <p:cNvPr id="60" name="TextBox 59">
              <a:extLst>
                <a:ext uri="{FF2B5EF4-FFF2-40B4-BE49-F238E27FC236}">
                  <a16:creationId xmlns:a16="http://schemas.microsoft.com/office/drawing/2014/main" id="{5CCB99EE-B854-7A41-B220-DDAFACE6DB46}"/>
                </a:ext>
              </a:extLst>
            </p:cNvPr>
            <p:cNvSpPr txBox="1"/>
            <p:nvPr/>
          </p:nvSpPr>
          <p:spPr bwMode="auto">
            <a:xfrm>
              <a:off x="8265942" y="2278682"/>
              <a:ext cx="868369"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20603050405020304" pitchFamily="18" charset="-34"/>
                </a:rPr>
                <a:t>Manager Mark</a:t>
              </a:r>
            </a:p>
          </p:txBody>
        </p:sp>
        <p:sp>
          <p:nvSpPr>
            <p:cNvPr id="61" name="Triangle 60">
              <a:extLst>
                <a:ext uri="{FF2B5EF4-FFF2-40B4-BE49-F238E27FC236}">
                  <a16:creationId xmlns:a16="http://schemas.microsoft.com/office/drawing/2014/main" id="{43D705E4-EB95-B644-AF07-BDC0D9E1FC53}"/>
                </a:ext>
              </a:extLst>
            </p:cNvPr>
            <p:cNvSpPr/>
            <p:nvPr/>
          </p:nvSpPr>
          <p:spPr bwMode="auto">
            <a:xfrm>
              <a:off x="7419137" y="860166"/>
              <a:ext cx="1446739" cy="1048463"/>
            </a:xfrm>
            <a:prstGeom prst="triangle">
              <a:avLst>
                <a:gd name="adj" fmla="val 50000"/>
              </a:avLst>
            </a:prstGeom>
            <a:noFill/>
            <a:ln w="190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sp>
        <p:nvSpPr>
          <p:cNvPr id="62" name="TextBox 61">
            <a:extLst>
              <a:ext uri="{FF2B5EF4-FFF2-40B4-BE49-F238E27FC236}">
                <a16:creationId xmlns:a16="http://schemas.microsoft.com/office/drawing/2014/main" id="{2BE5A083-1FEA-CC4B-A5B9-58D569319D0B}"/>
              </a:ext>
            </a:extLst>
          </p:cNvPr>
          <p:cNvSpPr txBox="1"/>
          <p:nvPr/>
        </p:nvSpPr>
        <p:spPr bwMode="auto">
          <a:xfrm>
            <a:off x="9730364" y="3338239"/>
            <a:ext cx="849015"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B0604020202020204" pitchFamily="34" charset="0"/>
              </a:rPr>
              <a:t>Intern Irene</a:t>
            </a:r>
          </a:p>
        </p:txBody>
      </p:sp>
      <p:sp>
        <p:nvSpPr>
          <p:cNvPr id="63" name="Title 1">
            <a:extLst>
              <a:ext uri="{FF2B5EF4-FFF2-40B4-BE49-F238E27FC236}">
                <a16:creationId xmlns:a16="http://schemas.microsoft.com/office/drawing/2014/main" id="{5CD5ECFD-3CFA-B640-BBC6-EFB369F9C734}"/>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Intern Irene’s List Might Look Like</a:t>
            </a:r>
          </a:p>
        </p:txBody>
      </p:sp>
      <p:sp>
        <p:nvSpPr>
          <p:cNvPr id="64" name="TextBox 63">
            <a:extLst>
              <a:ext uri="{FF2B5EF4-FFF2-40B4-BE49-F238E27FC236}">
                <a16:creationId xmlns:a16="http://schemas.microsoft.com/office/drawing/2014/main" id="{46842124-3929-8446-87E1-22D82399F5B0}"/>
              </a:ext>
            </a:extLst>
          </p:cNvPr>
          <p:cNvSpPr txBox="1"/>
          <p:nvPr/>
        </p:nvSpPr>
        <p:spPr>
          <a:xfrm>
            <a:off x="9479512" y="237301"/>
            <a:ext cx="2727835" cy="369332"/>
          </a:xfrm>
          <a:prstGeom prst="rect">
            <a:avLst/>
          </a:prstGeom>
          <a:noFill/>
        </p:spPr>
        <p:txBody>
          <a:bodyPr wrap="square" rtlCol="0">
            <a:spAutoFit/>
          </a:bodyPr>
          <a:lstStyle/>
          <a:p>
            <a:r>
              <a:rPr lang="en-US" b="1" dirty="0">
                <a:solidFill>
                  <a:schemeClr val="bg1"/>
                </a:solidFill>
              </a:rPr>
              <a:t>Step 1: Define the Issues</a:t>
            </a:r>
          </a:p>
        </p:txBody>
      </p:sp>
    </p:spTree>
    <p:extLst>
      <p:ext uri="{BB962C8B-B14F-4D97-AF65-F5344CB8AC3E}">
        <p14:creationId xmlns:p14="http://schemas.microsoft.com/office/powerpoint/2010/main" val="804295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4">
            <a:extLst>
              <a:ext uri="{FF2B5EF4-FFF2-40B4-BE49-F238E27FC236}">
                <a16:creationId xmlns:a16="http://schemas.microsoft.com/office/drawing/2014/main" id="{6900F4E9-9BE2-A94E-B64B-6FC07ECCB7E4}"/>
              </a:ext>
            </a:extLst>
          </p:cNvPr>
          <p:cNvGraphicFramePr>
            <a:graphicFrameLocks noGrp="1"/>
          </p:cNvGraphicFramePr>
          <p:nvPr>
            <p:ph sz="quarter" idx="1"/>
            <p:extLst>
              <p:ext uri="{D42A27DB-BD31-4B8C-83A1-F6EECF244321}">
                <p14:modId xmlns:p14="http://schemas.microsoft.com/office/powerpoint/2010/main" val="1476368043"/>
              </p:ext>
            </p:extLst>
          </p:nvPr>
        </p:nvGraphicFramePr>
        <p:xfrm>
          <a:off x="257070" y="670110"/>
          <a:ext cx="8742997" cy="4897659"/>
        </p:xfrm>
        <a:graphic>
          <a:graphicData uri="http://schemas.openxmlformats.org/drawingml/2006/table">
            <a:tbl>
              <a:tblPr firstRow="1" bandRow="1">
                <a:noFill/>
              </a:tblPr>
              <a:tblGrid>
                <a:gridCol w="512748">
                  <a:extLst>
                    <a:ext uri="{9D8B030D-6E8A-4147-A177-3AD203B41FA5}">
                      <a16:colId xmlns:a16="http://schemas.microsoft.com/office/drawing/2014/main" val="963361322"/>
                    </a:ext>
                  </a:extLst>
                </a:gridCol>
                <a:gridCol w="7240713">
                  <a:extLst>
                    <a:ext uri="{9D8B030D-6E8A-4147-A177-3AD203B41FA5}">
                      <a16:colId xmlns:a16="http://schemas.microsoft.com/office/drawing/2014/main" val="2574722450"/>
                    </a:ext>
                  </a:extLst>
                </a:gridCol>
                <a:gridCol w="989536">
                  <a:extLst>
                    <a:ext uri="{9D8B030D-6E8A-4147-A177-3AD203B41FA5}">
                      <a16:colId xmlns:a16="http://schemas.microsoft.com/office/drawing/2014/main" val="3043193894"/>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1</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2</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3</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4</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5</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52672162"/>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6</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Manager Mark</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7</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60000"/>
                        <a:lumOff val="40000"/>
                      </a:schemeClr>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8</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VP Vicky</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9</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The paper is due in 3 days</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Issue</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extLst>
                  <a:ext uri="{0D108BD9-81ED-4DB2-BD59-A6C34878D82A}">
                    <a16:rowId xmlns:a16="http://schemas.microsoft.com/office/drawing/2014/main" val="695534283"/>
                  </a:ext>
                </a:extLst>
              </a:tr>
            </a:tbl>
          </a:graphicData>
        </a:graphic>
      </p:graphicFrame>
      <p:grpSp>
        <p:nvGrpSpPr>
          <p:cNvPr id="35" name="Group 34">
            <a:extLst>
              <a:ext uri="{FF2B5EF4-FFF2-40B4-BE49-F238E27FC236}">
                <a16:creationId xmlns:a16="http://schemas.microsoft.com/office/drawing/2014/main" id="{D9AB2B84-A84E-8D44-ACC1-BA8DF63C31B6}"/>
              </a:ext>
            </a:extLst>
          </p:cNvPr>
          <p:cNvGrpSpPr/>
          <p:nvPr/>
        </p:nvGrpSpPr>
        <p:grpSpPr>
          <a:xfrm>
            <a:off x="9302136" y="0"/>
            <a:ext cx="2889864" cy="6271981"/>
            <a:chOff x="9328428" y="284507"/>
            <a:chExt cx="2889864" cy="5991180"/>
          </a:xfrm>
        </p:grpSpPr>
        <p:pic>
          <p:nvPicPr>
            <p:cNvPr id="36" name="Picture 35" descr="A couple of people posing for the camera&#10;&#10;Description automatically generated">
              <a:extLst>
                <a:ext uri="{FF2B5EF4-FFF2-40B4-BE49-F238E27FC236}">
                  <a16:creationId xmlns:a16="http://schemas.microsoft.com/office/drawing/2014/main" id="{FA3A1CF5-B62E-CA49-B7DB-90D0D4DFA9B9}"/>
                </a:ext>
              </a:extLst>
            </p:cNvPr>
            <p:cNvPicPr>
              <a:picLocks noChangeAspect="1"/>
            </p:cNvPicPr>
            <p:nvPr/>
          </p:nvPicPr>
          <p:blipFill rotWithShape="1">
            <a:blip r:embed="rId2"/>
            <a:srcRect r="44595" b="87845"/>
            <a:stretch/>
          </p:blipFill>
          <p:spPr>
            <a:xfrm>
              <a:off x="9328428" y="284507"/>
              <a:ext cx="2889864" cy="5937957"/>
            </a:xfrm>
            <a:prstGeom prst="rect">
              <a:avLst/>
            </a:prstGeom>
          </p:spPr>
        </p:pic>
        <p:pic>
          <p:nvPicPr>
            <p:cNvPr id="37" name="Picture 36" descr="A couple of people posing for the camera&#10;&#10;Description automatically generated">
              <a:extLst>
                <a:ext uri="{FF2B5EF4-FFF2-40B4-BE49-F238E27FC236}">
                  <a16:creationId xmlns:a16="http://schemas.microsoft.com/office/drawing/2014/main" id="{513AEFAE-1022-774E-9DC6-F31615563C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45" b="94903" l="5500" r="52600">
                          <a14:foregroundMark x1="52600" y1="63718" x2="52600" y2="63718"/>
                          <a14:foregroundMark x1="42200" y1="90105" x2="42200" y2="90105"/>
                          <a14:foregroundMark x1="47700" y1="92204" x2="22100" y2="87556"/>
                          <a14:foregroundMark x1="22100" y1="87556" x2="31800" y2="88606"/>
                          <a14:foregroundMark x1="20200" y1="98051" x2="48100" y2="99550"/>
                          <a14:foregroundMark x1="48100" y1="99550" x2="23200" y2="92954"/>
                          <a14:foregroundMark x1="23200" y1="92954" x2="18300" y2="94903"/>
                        </a14:backgroundRemoval>
                      </a14:imgEffect>
                    </a14:imgLayer>
                  </a14:imgProps>
                </a:ext>
              </a:extLst>
            </a:blip>
            <a:srcRect r="44595"/>
            <a:stretch/>
          </p:blipFill>
          <p:spPr>
            <a:xfrm>
              <a:off x="10206722" y="3974691"/>
              <a:ext cx="1985277" cy="2300996"/>
            </a:xfrm>
            <a:prstGeom prst="rect">
              <a:avLst/>
            </a:prstGeom>
          </p:spPr>
        </p:pic>
      </p:grpSp>
      <p:sp>
        <p:nvSpPr>
          <p:cNvPr id="39" name="Rectangle 38">
            <a:extLst>
              <a:ext uri="{FF2B5EF4-FFF2-40B4-BE49-F238E27FC236}">
                <a16:creationId xmlns:a16="http://schemas.microsoft.com/office/drawing/2014/main" id="{E069500C-BAF4-EC48-9598-D1AB778A4481}"/>
              </a:ext>
            </a:extLst>
          </p:cNvPr>
          <p:cNvSpPr/>
          <p:nvPr/>
        </p:nvSpPr>
        <p:spPr>
          <a:xfrm>
            <a:off x="9479594" y="634201"/>
            <a:ext cx="2550377" cy="3126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66654607-A9E6-9E4C-AD8A-C8E0D5C7235D}"/>
              </a:ext>
            </a:extLst>
          </p:cNvPr>
          <p:cNvGrpSpPr/>
          <p:nvPr/>
        </p:nvGrpSpPr>
        <p:grpSpPr>
          <a:xfrm>
            <a:off x="9549964" y="821654"/>
            <a:ext cx="2480007" cy="2683489"/>
            <a:chOff x="7274307" y="393024"/>
            <a:chExt cx="1860004" cy="2012616"/>
          </a:xfrm>
        </p:grpSpPr>
        <p:sp>
          <p:nvSpPr>
            <p:cNvPr id="41" name="Content Placeholder 2">
              <a:extLst>
                <a:ext uri="{FF2B5EF4-FFF2-40B4-BE49-F238E27FC236}">
                  <a16:creationId xmlns:a16="http://schemas.microsoft.com/office/drawing/2014/main" id="{2831A1C0-F095-554F-9A83-592D209FABDA}"/>
                </a:ext>
              </a:extLst>
            </p:cNvPr>
            <p:cNvSpPr txBox="1">
              <a:spLocks/>
            </p:cNvSpPr>
            <p:nvPr/>
          </p:nvSpPr>
          <p:spPr>
            <a:xfrm>
              <a:off x="7821638" y="1442300"/>
              <a:ext cx="651018" cy="184999"/>
            </a:xfrm>
            <a:prstGeom prst="rect">
              <a:avLst/>
            </a:prstGeom>
            <a:solidFill>
              <a:schemeClr val="accent4">
                <a:lumMod val="20000"/>
                <a:lumOff val="80000"/>
              </a:schemeClr>
            </a:solidFill>
          </p:spPr>
          <p:txBody>
            <a:bodyPr vert="horz" wrap="square" lIns="121920" tIns="60960" rIns="121920" bIns="6096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latin typeface="Eurostile" panose="020B0504020202050204" pitchFamily="34" charset="77"/>
                </a:rPr>
                <a:t>The Issue</a:t>
              </a:r>
            </a:p>
          </p:txBody>
        </p:sp>
        <p:sp>
          <p:nvSpPr>
            <p:cNvPr id="42" name="TextBox 41">
              <a:extLst>
                <a:ext uri="{FF2B5EF4-FFF2-40B4-BE49-F238E27FC236}">
                  <a16:creationId xmlns:a16="http://schemas.microsoft.com/office/drawing/2014/main" id="{4F474087-8C8B-CA44-B8A9-C86080E24F89}"/>
                </a:ext>
              </a:extLst>
            </p:cNvPr>
            <p:cNvSpPr txBox="1"/>
            <p:nvPr/>
          </p:nvSpPr>
          <p:spPr bwMode="auto">
            <a:xfrm>
              <a:off x="7274307" y="552485"/>
              <a:ext cx="1736399" cy="307681"/>
            </a:xfrm>
            <a:prstGeom prst="rect">
              <a:avLst/>
            </a:prstGeom>
            <a:noFill/>
            <a:ln w="19050" algn="ctr">
              <a:noFill/>
              <a:miter lim="800000"/>
              <a:headEnd/>
              <a:tailEnd/>
            </a:ln>
          </p:spPr>
          <p:txBody>
            <a:bodyPr wrap="square" lIns="0" tIns="0" rIns="0" bIns="0" rtlCol="0">
              <a:spAutoFit/>
            </a:bodyPr>
            <a:lstStyle/>
            <a:p>
              <a:pPr algn="ctr"/>
              <a:r>
                <a:rPr lang="en-US" sz="1333" b="1" dirty="0">
                  <a:solidFill>
                    <a:srgbClr val="FF0000"/>
                  </a:solidFill>
                  <a:latin typeface="Eurostile" panose="020B0504020202050204" pitchFamily="34" charset="77"/>
                  <a:cs typeface="Futura Medium" panose="020B0602020204020303" pitchFamily="34" charset="-79"/>
                </a:rPr>
                <a:t>The System</a:t>
              </a:r>
              <a:br>
                <a:rPr lang="en-US" sz="1333" b="1" dirty="0">
                  <a:solidFill>
                    <a:srgbClr val="FF0000"/>
                  </a:solidFill>
                  <a:latin typeface="Eurostile" panose="020B0504020202050204" pitchFamily="34" charset="77"/>
                  <a:cs typeface="Futura Medium" panose="020B0602020204020303" pitchFamily="34" charset="-79"/>
                </a:rPr>
              </a:br>
              <a:r>
                <a:rPr lang="en-US" sz="1333" b="1" dirty="0">
                  <a:solidFill>
                    <a:srgbClr val="FF0000"/>
                  </a:solidFill>
                  <a:latin typeface="Eurostile" panose="020B0504020202050204" pitchFamily="34" charset="77"/>
                  <a:cs typeface="Futura Medium" panose="020B0602020204020303" pitchFamily="34" charset="-79"/>
                </a:rPr>
                <a:t> (</a:t>
              </a:r>
              <a:r>
                <a:rPr lang="en-US" sz="1333" dirty="0">
                  <a:solidFill>
                    <a:srgbClr val="FF0000"/>
                  </a:solidFill>
                  <a:latin typeface="Eurostile" panose="020B0504020202050204" pitchFamily="34" charset="77"/>
                  <a:cs typeface="Futura Medium" panose="020B0602020204020303" pitchFamily="34" charset="-79"/>
                </a:rPr>
                <a:t>under which this is occurring</a:t>
              </a:r>
              <a:r>
                <a:rPr lang="en-US" sz="1333" b="1" dirty="0">
                  <a:solidFill>
                    <a:srgbClr val="FF0000"/>
                  </a:solidFill>
                  <a:latin typeface="Eurostile" panose="020B0504020202050204" pitchFamily="34" charset="77"/>
                  <a:cs typeface="Futura Medium" panose="020B0602020204020303" pitchFamily="34" charset="-79"/>
                </a:rPr>
                <a:t>)</a:t>
              </a:r>
            </a:p>
          </p:txBody>
        </p:sp>
        <p:sp>
          <p:nvSpPr>
            <p:cNvPr id="43" name="TextBox 42">
              <a:extLst>
                <a:ext uri="{FF2B5EF4-FFF2-40B4-BE49-F238E27FC236}">
                  <a16:creationId xmlns:a16="http://schemas.microsoft.com/office/drawing/2014/main" id="{AF30B88E-731A-8E4E-9D6C-9C7DDF1B4E33}"/>
                </a:ext>
              </a:extLst>
            </p:cNvPr>
            <p:cNvSpPr txBox="1"/>
            <p:nvPr/>
          </p:nvSpPr>
          <p:spPr bwMode="auto">
            <a:xfrm>
              <a:off x="7514095" y="393024"/>
              <a:ext cx="1327648"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rPr>
                <a:t>VP Vicky (or) the Organization</a:t>
              </a:r>
            </a:p>
          </p:txBody>
        </p:sp>
        <p:sp>
          <p:nvSpPr>
            <p:cNvPr id="58" name="TextBox 57">
              <a:extLst>
                <a:ext uri="{FF2B5EF4-FFF2-40B4-BE49-F238E27FC236}">
                  <a16:creationId xmlns:a16="http://schemas.microsoft.com/office/drawing/2014/main" id="{536B0F13-67B2-CE4B-9B51-C20DA79F8EC2}"/>
                </a:ext>
              </a:extLst>
            </p:cNvPr>
            <p:cNvSpPr txBox="1"/>
            <p:nvPr/>
          </p:nvSpPr>
          <p:spPr bwMode="auto">
            <a:xfrm>
              <a:off x="7290477" y="1936436"/>
              <a:ext cx="466907" cy="153841"/>
            </a:xfrm>
            <a:prstGeom prst="rect">
              <a:avLst/>
            </a:prstGeom>
            <a:noFill/>
            <a:ln w="19050" algn="ctr">
              <a:noFill/>
              <a:miter lim="800000"/>
              <a:headEnd/>
              <a:tailEnd/>
            </a:ln>
          </p:spPr>
          <p:txBody>
            <a:bodyPr wrap="square" lIns="0" tIns="0" rIns="0" bIns="0" rtlCol="0">
              <a:spAutoFit/>
            </a:bodyPr>
            <a:lstStyle/>
            <a:p>
              <a:pPr algn="ctr"/>
              <a:r>
                <a:rPr lang="en-US" sz="1333" b="1" dirty="0">
                  <a:solidFill>
                    <a:schemeClr val="accent5">
                      <a:lumMod val="75000"/>
                    </a:schemeClr>
                  </a:solidFill>
                  <a:latin typeface="Eurostile" panose="020B0504020202050204" pitchFamily="34" charset="77"/>
                </a:rPr>
                <a:t>You</a:t>
              </a:r>
              <a:endParaRPr lang="en-US" sz="1333" b="1" dirty="0">
                <a:solidFill>
                  <a:schemeClr val="accent2"/>
                </a:solidFill>
                <a:latin typeface="Eurostile" panose="020B0504020202050204" pitchFamily="34" charset="77"/>
              </a:endParaRPr>
            </a:p>
          </p:txBody>
        </p:sp>
        <p:sp>
          <p:nvSpPr>
            <p:cNvPr id="59" name="TextBox 58">
              <a:extLst>
                <a:ext uri="{FF2B5EF4-FFF2-40B4-BE49-F238E27FC236}">
                  <a16:creationId xmlns:a16="http://schemas.microsoft.com/office/drawing/2014/main" id="{FA1508A7-6C64-6B49-A2E4-9C291D0E7C79}"/>
                </a:ext>
              </a:extLst>
            </p:cNvPr>
            <p:cNvSpPr txBox="1"/>
            <p:nvPr/>
          </p:nvSpPr>
          <p:spPr bwMode="auto">
            <a:xfrm>
              <a:off x="8361379" y="1929650"/>
              <a:ext cx="585497" cy="307681"/>
            </a:xfrm>
            <a:prstGeom prst="rect">
              <a:avLst/>
            </a:prstGeom>
            <a:noFill/>
            <a:ln w="19050" algn="ctr">
              <a:noFill/>
              <a:miter lim="800000"/>
              <a:headEnd/>
              <a:tailEnd/>
            </a:ln>
          </p:spPr>
          <p:txBody>
            <a:bodyPr wrap="none" lIns="0" tIns="0" rIns="0" bIns="0" rtlCol="0">
              <a:spAutoFit/>
            </a:bodyPr>
            <a:lstStyle/>
            <a:p>
              <a:pPr algn="r"/>
              <a:r>
                <a:rPr lang="en-US" sz="1333" b="1" dirty="0">
                  <a:solidFill>
                    <a:schemeClr val="accent6">
                      <a:lumMod val="75000"/>
                    </a:schemeClr>
                  </a:solidFill>
                  <a:latin typeface="Eurostile" panose="020B0504020202050204" pitchFamily="34" charset="77"/>
                </a:rPr>
                <a:t>The Other </a:t>
              </a:r>
              <a:br>
                <a:rPr lang="en-US" sz="1333" b="1" dirty="0">
                  <a:solidFill>
                    <a:schemeClr val="accent6">
                      <a:lumMod val="75000"/>
                    </a:schemeClr>
                  </a:solidFill>
                  <a:latin typeface="Eurostile" panose="020B0504020202050204" pitchFamily="34" charset="77"/>
                </a:rPr>
              </a:br>
              <a:r>
                <a:rPr lang="en-US" sz="1333" b="1" dirty="0">
                  <a:solidFill>
                    <a:schemeClr val="accent6">
                      <a:lumMod val="75000"/>
                    </a:schemeClr>
                  </a:solidFill>
                  <a:latin typeface="Eurostile" panose="020B0504020202050204" pitchFamily="34" charset="77"/>
                </a:rPr>
                <a:t>Person </a:t>
              </a:r>
            </a:p>
          </p:txBody>
        </p:sp>
        <p:sp>
          <p:nvSpPr>
            <p:cNvPr id="60" name="TextBox 59">
              <a:extLst>
                <a:ext uri="{FF2B5EF4-FFF2-40B4-BE49-F238E27FC236}">
                  <a16:creationId xmlns:a16="http://schemas.microsoft.com/office/drawing/2014/main" id="{5CCB99EE-B854-7A41-B220-DDAFACE6DB46}"/>
                </a:ext>
              </a:extLst>
            </p:cNvPr>
            <p:cNvSpPr txBox="1"/>
            <p:nvPr/>
          </p:nvSpPr>
          <p:spPr bwMode="auto">
            <a:xfrm>
              <a:off x="8265942" y="2278682"/>
              <a:ext cx="868369"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20603050405020304" pitchFamily="18" charset="-34"/>
                </a:rPr>
                <a:t>Manager Mark</a:t>
              </a:r>
            </a:p>
          </p:txBody>
        </p:sp>
        <p:sp>
          <p:nvSpPr>
            <p:cNvPr id="61" name="Triangle 60">
              <a:extLst>
                <a:ext uri="{FF2B5EF4-FFF2-40B4-BE49-F238E27FC236}">
                  <a16:creationId xmlns:a16="http://schemas.microsoft.com/office/drawing/2014/main" id="{43D705E4-EB95-B644-AF07-BDC0D9E1FC53}"/>
                </a:ext>
              </a:extLst>
            </p:cNvPr>
            <p:cNvSpPr/>
            <p:nvPr/>
          </p:nvSpPr>
          <p:spPr bwMode="auto">
            <a:xfrm>
              <a:off x="7419137" y="860166"/>
              <a:ext cx="1446739" cy="1048463"/>
            </a:xfrm>
            <a:prstGeom prst="triangle">
              <a:avLst>
                <a:gd name="adj" fmla="val 50000"/>
              </a:avLst>
            </a:prstGeom>
            <a:noFill/>
            <a:ln w="190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sp>
        <p:nvSpPr>
          <p:cNvPr id="62" name="TextBox 61">
            <a:extLst>
              <a:ext uri="{FF2B5EF4-FFF2-40B4-BE49-F238E27FC236}">
                <a16:creationId xmlns:a16="http://schemas.microsoft.com/office/drawing/2014/main" id="{2BE5A083-1FEA-CC4B-A5B9-58D569319D0B}"/>
              </a:ext>
            </a:extLst>
          </p:cNvPr>
          <p:cNvSpPr txBox="1"/>
          <p:nvPr/>
        </p:nvSpPr>
        <p:spPr bwMode="auto">
          <a:xfrm>
            <a:off x="9730364" y="3338239"/>
            <a:ext cx="849015"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B0604020202020204" pitchFamily="34" charset="0"/>
              </a:rPr>
              <a:t>Intern Irene</a:t>
            </a:r>
          </a:p>
        </p:txBody>
      </p:sp>
      <p:sp>
        <p:nvSpPr>
          <p:cNvPr id="63" name="Title 1">
            <a:extLst>
              <a:ext uri="{FF2B5EF4-FFF2-40B4-BE49-F238E27FC236}">
                <a16:creationId xmlns:a16="http://schemas.microsoft.com/office/drawing/2014/main" id="{5CD5ECFD-3CFA-B640-BBC6-EFB369F9C734}"/>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Intern Irene’s List Might Look Like</a:t>
            </a:r>
          </a:p>
        </p:txBody>
      </p:sp>
      <p:sp>
        <p:nvSpPr>
          <p:cNvPr id="64" name="TextBox 63">
            <a:extLst>
              <a:ext uri="{FF2B5EF4-FFF2-40B4-BE49-F238E27FC236}">
                <a16:creationId xmlns:a16="http://schemas.microsoft.com/office/drawing/2014/main" id="{46842124-3929-8446-87E1-22D82399F5B0}"/>
              </a:ext>
            </a:extLst>
          </p:cNvPr>
          <p:cNvSpPr txBox="1"/>
          <p:nvPr/>
        </p:nvSpPr>
        <p:spPr>
          <a:xfrm>
            <a:off x="9479512" y="237301"/>
            <a:ext cx="2727835" cy="369332"/>
          </a:xfrm>
          <a:prstGeom prst="rect">
            <a:avLst/>
          </a:prstGeom>
          <a:noFill/>
        </p:spPr>
        <p:txBody>
          <a:bodyPr wrap="square" rtlCol="0">
            <a:spAutoFit/>
          </a:bodyPr>
          <a:lstStyle/>
          <a:p>
            <a:r>
              <a:rPr lang="en-US" b="1" dirty="0">
                <a:solidFill>
                  <a:schemeClr val="bg1"/>
                </a:solidFill>
              </a:rPr>
              <a:t>Step 1: Define the Issues</a:t>
            </a:r>
          </a:p>
        </p:txBody>
      </p:sp>
    </p:spTree>
    <p:extLst>
      <p:ext uri="{BB962C8B-B14F-4D97-AF65-F5344CB8AC3E}">
        <p14:creationId xmlns:p14="http://schemas.microsoft.com/office/powerpoint/2010/main" val="3046744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4">
            <a:extLst>
              <a:ext uri="{FF2B5EF4-FFF2-40B4-BE49-F238E27FC236}">
                <a16:creationId xmlns:a16="http://schemas.microsoft.com/office/drawing/2014/main" id="{6900F4E9-9BE2-A94E-B64B-6FC07ECCB7E4}"/>
              </a:ext>
            </a:extLst>
          </p:cNvPr>
          <p:cNvGraphicFramePr>
            <a:graphicFrameLocks noGrp="1"/>
          </p:cNvGraphicFramePr>
          <p:nvPr>
            <p:ph sz="quarter" idx="1"/>
            <p:extLst>
              <p:ext uri="{D42A27DB-BD31-4B8C-83A1-F6EECF244321}">
                <p14:modId xmlns:p14="http://schemas.microsoft.com/office/powerpoint/2010/main" val="819414479"/>
              </p:ext>
            </p:extLst>
          </p:nvPr>
        </p:nvGraphicFramePr>
        <p:xfrm>
          <a:off x="257070" y="670110"/>
          <a:ext cx="8742997" cy="4897659"/>
        </p:xfrm>
        <a:graphic>
          <a:graphicData uri="http://schemas.openxmlformats.org/drawingml/2006/table">
            <a:tbl>
              <a:tblPr firstRow="1" bandRow="1">
                <a:noFill/>
              </a:tblPr>
              <a:tblGrid>
                <a:gridCol w="512748">
                  <a:extLst>
                    <a:ext uri="{9D8B030D-6E8A-4147-A177-3AD203B41FA5}">
                      <a16:colId xmlns:a16="http://schemas.microsoft.com/office/drawing/2014/main" val="963361322"/>
                    </a:ext>
                  </a:extLst>
                </a:gridCol>
                <a:gridCol w="7240713">
                  <a:extLst>
                    <a:ext uri="{9D8B030D-6E8A-4147-A177-3AD203B41FA5}">
                      <a16:colId xmlns:a16="http://schemas.microsoft.com/office/drawing/2014/main" val="2574722450"/>
                    </a:ext>
                  </a:extLst>
                </a:gridCol>
                <a:gridCol w="989536">
                  <a:extLst>
                    <a:ext uri="{9D8B030D-6E8A-4147-A177-3AD203B41FA5}">
                      <a16:colId xmlns:a16="http://schemas.microsoft.com/office/drawing/2014/main" val="3043193894"/>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1</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2</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3</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4</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5</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52672162"/>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6</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Manager Mark</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7</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60000"/>
                        <a:lumOff val="40000"/>
                      </a:schemeClr>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8</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VP Vicky</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9</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The paper is due in 3 days</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Issue</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extLst>
                  <a:ext uri="{0D108BD9-81ED-4DB2-BD59-A6C34878D82A}">
                    <a16:rowId xmlns:a16="http://schemas.microsoft.com/office/drawing/2014/main" val="695534283"/>
                  </a:ext>
                </a:extLst>
              </a:tr>
            </a:tbl>
          </a:graphicData>
        </a:graphic>
      </p:graphicFrame>
      <p:sp>
        <p:nvSpPr>
          <p:cNvPr id="10" name="Title 1">
            <a:extLst>
              <a:ext uri="{FF2B5EF4-FFF2-40B4-BE49-F238E27FC236}">
                <a16:creationId xmlns:a16="http://schemas.microsoft.com/office/drawing/2014/main" id="{EE4DFBF7-D0EF-0241-B818-774D29A609D6}"/>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Intern Irene’s List Might Look Like</a:t>
            </a:r>
          </a:p>
        </p:txBody>
      </p:sp>
      <p:grpSp>
        <p:nvGrpSpPr>
          <p:cNvPr id="25" name="Group 24">
            <a:extLst>
              <a:ext uri="{FF2B5EF4-FFF2-40B4-BE49-F238E27FC236}">
                <a16:creationId xmlns:a16="http://schemas.microsoft.com/office/drawing/2014/main" id="{1DF5D097-9D71-F744-B2DF-FC2D19708617}"/>
              </a:ext>
            </a:extLst>
          </p:cNvPr>
          <p:cNvGrpSpPr/>
          <p:nvPr/>
        </p:nvGrpSpPr>
        <p:grpSpPr>
          <a:xfrm>
            <a:off x="9302136" y="0"/>
            <a:ext cx="2889864" cy="6271981"/>
            <a:chOff x="9328428" y="284507"/>
            <a:chExt cx="2889864" cy="5991180"/>
          </a:xfrm>
        </p:grpSpPr>
        <p:pic>
          <p:nvPicPr>
            <p:cNvPr id="26" name="Picture 25" descr="A couple of people posing for the camera&#10;&#10;Description automatically generated">
              <a:extLst>
                <a:ext uri="{FF2B5EF4-FFF2-40B4-BE49-F238E27FC236}">
                  <a16:creationId xmlns:a16="http://schemas.microsoft.com/office/drawing/2014/main" id="{28106C66-D21B-7D41-AB34-962572F00826}"/>
                </a:ext>
              </a:extLst>
            </p:cNvPr>
            <p:cNvPicPr>
              <a:picLocks noChangeAspect="1"/>
            </p:cNvPicPr>
            <p:nvPr/>
          </p:nvPicPr>
          <p:blipFill rotWithShape="1">
            <a:blip r:embed="rId2"/>
            <a:srcRect r="44595" b="87845"/>
            <a:stretch/>
          </p:blipFill>
          <p:spPr>
            <a:xfrm>
              <a:off x="9328428" y="284507"/>
              <a:ext cx="2889864" cy="5937957"/>
            </a:xfrm>
            <a:prstGeom prst="rect">
              <a:avLst/>
            </a:prstGeom>
          </p:spPr>
        </p:pic>
        <p:pic>
          <p:nvPicPr>
            <p:cNvPr id="27" name="Picture 26" descr="A couple of people posing for the camera&#10;&#10;Description automatically generated">
              <a:extLst>
                <a:ext uri="{FF2B5EF4-FFF2-40B4-BE49-F238E27FC236}">
                  <a16:creationId xmlns:a16="http://schemas.microsoft.com/office/drawing/2014/main" id="{3F12C45D-376C-494B-A73B-35A9C92365C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45" b="94903" l="5500" r="52600">
                          <a14:foregroundMark x1="52600" y1="63718" x2="52600" y2="63718"/>
                          <a14:foregroundMark x1="42200" y1="90105" x2="42200" y2="90105"/>
                          <a14:foregroundMark x1="47700" y1="92204" x2="22100" y2="87556"/>
                          <a14:foregroundMark x1="22100" y1="87556" x2="31800" y2="88606"/>
                          <a14:foregroundMark x1="20200" y1="98051" x2="48100" y2="99550"/>
                          <a14:foregroundMark x1="48100" y1="99550" x2="23200" y2="92954"/>
                          <a14:foregroundMark x1="23200" y1="92954" x2="18300" y2="94903"/>
                        </a14:backgroundRemoval>
                      </a14:imgEffect>
                    </a14:imgLayer>
                  </a14:imgProps>
                </a:ext>
              </a:extLst>
            </a:blip>
            <a:srcRect r="44595"/>
            <a:stretch/>
          </p:blipFill>
          <p:spPr>
            <a:xfrm>
              <a:off x="10206722" y="3974691"/>
              <a:ext cx="1985277" cy="2300996"/>
            </a:xfrm>
            <a:prstGeom prst="rect">
              <a:avLst/>
            </a:prstGeom>
          </p:spPr>
        </p:pic>
      </p:grpSp>
      <p:sp>
        <p:nvSpPr>
          <p:cNvPr id="29" name="Rectangle 28">
            <a:extLst>
              <a:ext uri="{FF2B5EF4-FFF2-40B4-BE49-F238E27FC236}">
                <a16:creationId xmlns:a16="http://schemas.microsoft.com/office/drawing/2014/main" id="{9259904F-6D94-1146-8F19-70782F63BF16}"/>
              </a:ext>
            </a:extLst>
          </p:cNvPr>
          <p:cNvSpPr/>
          <p:nvPr/>
        </p:nvSpPr>
        <p:spPr>
          <a:xfrm>
            <a:off x="9479594" y="634201"/>
            <a:ext cx="2550377" cy="3126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1BC312F5-507C-F847-B91C-84EFA58E3758}"/>
              </a:ext>
            </a:extLst>
          </p:cNvPr>
          <p:cNvGrpSpPr/>
          <p:nvPr/>
        </p:nvGrpSpPr>
        <p:grpSpPr>
          <a:xfrm>
            <a:off x="9549964" y="821654"/>
            <a:ext cx="2480007" cy="2683489"/>
            <a:chOff x="7274307" y="393024"/>
            <a:chExt cx="1860004" cy="2012616"/>
          </a:xfrm>
        </p:grpSpPr>
        <p:sp>
          <p:nvSpPr>
            <p:cNvPr id="31" name="Content Placeholder 2">
              <a:extLst>
                <a:ext uri="{FF2B5EF4-FFF2-40B4-BE49-F238E27FC236}">
                  <a16:creationId xmlns:a16="http://schemas.microsoft.com/office/drawing/2014/main" id="{9D767796-3E7E-9042-B4B3-FDEA1A09F381}"/>
                </a:ext>
              </a:extLst>
            </p:cNvPr>
            <p:cNvSpPr txBox="1">
              <a:spLocks/>
            </p:cNvSpPr>
            <p:nvPr/>
          </p:nvSpPr>
          <p:spPr>
            <a:xfrm>
              <a:off x="7821638" y="1442300"/>
              <a:ext cx="651018" cy="184999"/>
            </a:xfrm>
            <a:prstGeom prst="rect">
              <a:avLst/>
            </a:prstGeom>
            <a:solidFill>
              <a:schemeClr val="accent4">
                <a:lumMod val="20000"/>
                <a:lumOff val="80000"/>
              </a:schemeClr>
            </a:solidFill>
          </p:spPr>
          <p:txBody>
            <a:bodyPr vert="horz" wrap="square" lIns="121920" tIns="60960" rIns="121920" bIns="6096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latin typeface="Eurostile" panose="020B0504020202050204" pitchFamily="34" charset="77"/>
                </a:rPr>
                <a:t>The Issue</a:t>
              </a:r>
            </a:p>
          </p:txBody>
        </p:sp>
        <p:sp>
          <p:nvSpPr>
            <p:cNvPr id="32" name="TextBox 31">
              <a:extLst>
                <a:ext uri="{FF2B5EF4-FFF2-40B4-BE49-F238E27FC236}">
                  <a16:creationId xmlns:a16="http://schemas.microsoft.com/office/drawing/2014/main" id="{4917DF20-8899-D442-9D91-7AA396EA202E}"/>
                </a:ext>
              </a:extLst>
            </p:cNvPr>
            <p:cNvSpPr txBox="1"/>
            <p:nvPr/>
          </p:nvSpPr>
          <p:spPr bwMode="auto">
            <a:xfrm>
              <a:off x="7274307" y="552485"/>
              <a:ext cx="1736399" cy="307681"/>
            </a:xfrm>
            <a:prstGeom prst="rect">
              <a:avLst/>
            </a:prstGeom>
            <a:noFill/>
            <a:ln w="19050" algn="ctr">
              <a:noFill/>
              <a:miter lim="800000"/>
              <a:headEnd/>
              <a:tailEnd/>
            </a:ln>
          </p:spPr>
          <p:txBody>
            <a:bodyPr wrap="square" lIns="0" tIns="0" rIns="0" bIns="0" rtlCol="0">
              <a:spAutoFit/>
            </a:bodyPr>
            <a:lstStyle/>
            <a:p>
              <a:pPr algn="ctr"/>
              <a:r>
                <a:rPr lang="en-US" sz="1333" b="1" dirty="0">
                  <a:solidFill>
                    <a:srgbClr val="367EC4"/>
                  </a:solidFill>
                  <a:latin typeface="Eurostile" panose="020B0504020202050204" pitchFamily="34" charset="77"/>
                  <a:cs typeface="Futura Medium" panose="020B0602020204020303" pitchFamily="34" charset="-79"/>
                </a:rPr>
                <a:t>The System</a:t>
              </a:r>
              <a:br>
                <a:rPr lang="en-US" sz="1333" b="1" dirty="0">
                  <a:solidFill>
                    <a:srgbClr val="367EC4"/>
                  </a:solidFill>
                  <a:latin typeface="Eurostile" panose="020B0504020202050204" pitchFamily="34" charset="77"/>
                  <a:cs typeface="Futura Medium" panose="020B0602020204020303" pitchFamily="34" charset="-79"/>
                </a:rPr>
              </a:br>
              <a:r>
                <a:rPr lang="en-US" sz="1333" b="1" dirty="0">
                  <a:solidFill>
                    <a:srgbClr val="367EC4"/>
                  </a:solidFill>
                  <a:latin typeface="Eurostile" panose="020B0504020202050204" pitchFamily="34" charset="77"/>
                  <a:cs typeface="Futura Medium" panose="020B0602020204020303" pitchFamily="34" charset="-79"/>
                </a:rPr>
                <a:t> (</a:t>
              </a:r>
              <a:r>
                <a:rPr lang="en-US" sz="1333" dirty="0">
                  <a:solidFill>
                    <a:srgbClr val="367EC4"/>
                  </a:solidFill>
                  <a:latin typeface="Eurostile" panose="020B0504020202050204" pitchFamily="34" charset="77"/>
                  <a:cs typeface="Futura Medium" panose="020B0602020204020303" pitchFamily="34" charset="-79"/>
                </a:rPr>
                <a:t>under which this is occurring</a:t>
              </a:r>
              <a:r>
                <a:rPr lang="en-US" sz="1333" b="1" dirty="0">
                  <a:solidFill>
                    <a:srgbClr val="367EC4"/>
                  </a:solidFill>
                  <a:latin typeface="Eurostile" panose="020B0504020202050204" pitchFamily="34" charset="77"/>
                  <a:cs typeface="Futura Medium" panose="020B0602020204020303" pitchFamily="34" charset="-79"/>
                </a:rPr>
                <a:t>)</a:t>
              </a:r>
            </a:p>
          </p:txBody>
        </p:sp>
        <p:sp>
          <p:nvSpPr>
            <p:cNvPr id="33" name="TextBox 32">
              <a:extLst>
                <a:ext uri="{FF2B5EF4-FFF2-40B4-BE49-F238E27FC236}">
                  <a16:creationId xmlns:a16="http://schemas.microsoft.com/office/drawing/2014/main" id="{F52EBE2E-BD68-5748-9B40-F1B1E28E33A2}"/>
                </a:ext>
              </a:extLst>
            </p:cNvPr>
            <p:cNvSpPr txBox="1"/>
            <p:nvPr/>
          </p:nvSpPr>
          <p:spPr bwMode="auto">
            <a:xfrm>
              <a:off x="7514095" y="393024"/>
              <a:ext cx="1327648"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rPr>
                <a:t>VP Vicky (or) the Organization</a:t>
              </a:r>
            </a:p>
          </p:txBody>
        </p:sp>
        <p:sp>
          <p:nvSpPr>
            <p:cNvPr id="34" name="TextBox 33">
              <a:extLst>
                <a:ext uri="{FF2B5EF4-FFF2-40B4-BE49-F238E27FC236}">
                  <a16:creationId xmlns:a16="http://schemas.microsoft.com/office/drawing/2014/main" id="{DF8F5572-087B-914E-A74C-2FC8AB33708D}"/>
                </a:ext>
              </a:extLst>
            </p:cNvPr>
            <p:cNvSpPr txBox="1"/>
            <p:nvPr/>
          </p:nvSpPr>
          <p:spPr bwMode="auto">
            <a:xfrm>
              <a:off x="7290477" y="1936436"/>
              <a:ext cx="466907" cy="153841"/>
            </a:xfrm>
            <a:prstGeom prst="rect">
              <a:avLst/>
            </a:prstGeom>
            <a:noFill/>
            <a:ln w="19050" algn="ctr">
              <a:noFill/>
              <a:miter lim="800000"/>
              <a:headEnd/>
              <a:tailEnd/>
            </a:ln>
          </p:spPr>
          <p:txBody>
            <a:bodyPr wrap="square" lIns="0" tIns="0" rIns="0" bIns="0" rtlCol="0">
              <a:spAutoFit/>
            </a:bodyPr>
            <a:lstStyle/>
            <a:p>
              <a:pPr algn="ctr"/>
              <a:r>
                <a:rPr lang="en-US" sz="1333" b="1" dirty="0">
                  <a:solidFill>
                    <a:schemeClr val="accent5">
                      <a:lumMod val="75000"/>
                    </a:schemeClr>
                  </a:solidFill>
                  <a:latin typeface="Eurostile" panose="020B0504020202050204" pitchFamily="34" charset="77"/>
                </a:rPr>
                <a:t>You</a:t>
              </a:r>
              <a:endParaRPr lang="en-US" sz="1333" b="1" dirty="0">
                <a:solidFill>
                  <a:schemeClr val="accent2"/>
                </a:solidFill>
                <a:latin typeface="Eurostile" panose="020B0504020202050204" pitchFamily="34" charset="77"/>
              </a:endParaRPr>
            </a:p>
          </p:txBody>
        </p:sp>
        <p:sp>
          <p:nvSpPr>
            <p:cNvPr id="35" name="TextBox 34">
              <a:extLst>
                <a:ext uri="{FF2B5EF4-FFF2-40B4-BE49-F238E27FC236}">
                  <a16:creationId xmlns:a16="http://schemas.microsoft.com/office/drawing/2014/main" id="{17E456A6-CCCC-5B4A-9CE0-6C9C1FC16C06}"/>
                </a:ext>
              </a:extLst>
            </p:cNvPr>
            <p:cNvSpPr txBox="1"/>
            <p:nvPr/>
          </p:nvSpPr>
          <p:spPr bwMode="auto">
            <a:xfrm>
              <a:off x="8361379" y="1929650"/>
              <a:ext cx="585497" cy="307681"/>
            </a:xfrm>
            <a:prstGeom prst="rect">
              <a:avLst/>
            </a:prstGeom>
            <a:noFill/>
            <a:ln w="19050" algn="ctr">
              <a:noFill/>
              <a:miter lim="800000"/>
              <a:headEnd/>
              <a:tailEnd/>
            </a:ln>
          </p:spPr>
          <p:txBody>
            <a:bodyPr wrap="none" lIns="0" tIns="0" rIns="0" bIns="0" rtlCol="0">
              <a:spAutoFit/>
            </a:bodyPr>
            <a:lstStyle/>
            <a:p>
              <a:pPr algn="r"/>
              <a:r>
                <a:rPr lang="en-US" sz="1333" b="1" dirty="0">
                  <a:solidFill>
                    <a:schemeClr val="accent6">
                      <a:lumMod val="75000"/>
                    </a:schemeClr>
                  </a:solidFill>
                  <a:latin typeface="Eurostile" panose="020B0504020202050204" pitchFamily="34" charset="77"/>
                </a:rPr>
                <a:t>The Other </a:t>
              </a:r>
              <a:br>
                <a:rPr lang="en-US" sz="1333" b="1" dirty="0">
                  <a:solidFill>
                    <a:schemeClr val="accent6">
                      <a:lumMod val="75000"/>
                    </a:schemeClr>
                  </a:solidFill>
                  <a:latin typeface="Eurostile" panose="020B0504020202050204" pitchFamily="34" charset="77"/>
                </a:rPr>
              </a:br>
              <a:r>
                <a:rPr lang="en-US" sz="1333" b="1" dirty="0">
                  <a:solidFill>
                    <a:schemeClr val="accent6">
                      <a:lumMod val="75000"/>
                    </a:schemeClr>
                  </a:solidFill>
                  <a:latin typeface="Eurostile" panose="020B0504020202050204" pitchFamily="34" charset="77"/>
                </a:rPr>
                <a:t>Person </a:t>
              </a:r>
            </a:p>
          </p:txBody>
        </p:sp>
        <p:sp>
          <p:nvSpPr>
            <p:cNvPr id="36" name="TextBox 35">
              <a:extLst>
                <a:ext uri="{FF2B5EF4-FFF2-40B4-BE49-F238E27FC236}">
                  <a16:creationId xmlns:a16="http://schemas.microsoft.com/office/drawing/2014/main" id="{26685821-FF3A-1B4B-B2EE-9D47150F8E2A}"/>
                </a:ext>
              </a:extLst>
            </p:cNvPr>
            <p:cNvSpPr txBox="1"/>
            <p:nvPr/>
          </p:nvSpPr>
          <p:spPr bwMode="auto">
            <a:xfrm>
              <a:off x="8265942" y="2278682"/>
              <a:ext cx="868369"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20603050405020304" pitchFamily="18" charset="-34"/>
                </a:rPr>
                <a:t>Manager Mark</a:t>
              </a:r>
            </a:p>
          </p:txBody>
        </p:sp>
        <p:sp>
          <p:nvSpPr>
            <p:cNvPr id="37" name="Triangle 36">
              <a:extLst>
                <a:ext uri="{FF2B5EF4-FFF2-40B4-BE49-F238E27FC236}">
                  <a16:creationId xmlns:a16="http://schemas.microsoft.com/office/drawing/2014/main" id="{26AD65B7-F033-1F41-91A5-E4157A908815}"/>
                </a:ext>
              </a:extLst>
            </p:cNvPr>
            <p:cNvSpPr/>
            <p:nvPr/>
          </p:nvSpPr>
          <p:spPr bwMode="auto">
            <a:xfrm>
              <a:off x="7419137" y="860166"/>
              <a:ext cx="1446739" cy="1048463"/>
            </a:xfrm>
            <a:prstGeom prst="triangle">
              <a:avLst>
                <a:gd name="adj" fmla="val 50000"/>
              </a:avLst>
            </a:prstGeom>
            <a:noFill/>
            <a:ln w="190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sp>
        <p:nvSpPr>
          <p:cNvPr id="38" name="TextBox 37">
            <a:extLst>
              <a:ext uri="{FF2B5EF4-FFF2-40B4-BE49-F238E27FC236}">
                <a16:creationId xmlns:a16="http://schemas.microsoft.com/office/drawing/2014/main" id="{CC8F66BC-BBED-4449-BF4D-7635ABBE054C}"/>
              </a:ext>
            </a:extLst>
          </p:cNvPr>
          <p:cNvSpPr txBox="1"/>
          <p:nvPr/>
        </p:nvSpPr>
        <p:spPr bwMode="auto">
          <a:xfrm>
            <a:off x="9730364" y="3338239"/>
            <a:ext cx="849015"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B0604020202020204" pitchFamily="34" charset="0"/>
              </a:rPr>
              <a:t>Intern Irene</a:t>
            </a:r>
          </a:p>
        </p:txBody>
      </p:sp>
      <p:sp>
        <p:nvSpPr>
          <p:cNvPr id="40" name="TextBox 39">
            <a:extLst>
              <a:ext uri="{FF2B5EF4-FFF2-40B4-BE49-F238E27FC236}">
                <a16:creationId xmlns:a16="http://schemas.microsoft.com/office/drawing/2014/main" id="{5A8D6ABB-E28F-224E-A642-F4A894E4ECBC}"/>
              </a:ext>
            </a:extLst>
          </p:cNvPr>
          <p:cNvSpPr txBox="1"/>
          <p:nvPr/>
        </p:nvSpPr>
        <p:spPr>
          <a:xfrm>
            <a:off x="9479512" y="237301"/>
            <a:ext cx="2727835" cy="369332"/>
          </a:xfrm>
          <a:prstGeom prst="rect">
            <a:avLst/>
          </a:prstGeom>
          <a:noFill/>
        </p:spPr>
        <p:txBody>
          <a:bodyPr wrap="square" rtlCol="0">
            <a:spAutoFit/>
          </a:bodyPr>
          <a:lstStyle/>
          <a:p>
            <a:r>
              <a:rPr lang="en-US" b="1" dirty="0">
                <a:solidFill>
                  <a:schemeClr val="bg1"/>
                </a:solidFill>
              </a:rPr>
              <a:t>Step 1: Define the Issues</a:t>
            </a:r>
          </a:p>
        </p:txBody>
      </p:sp>
      <p:sp>
        <p:nvSpPr>
          <p:cNvPr id="41" name="TextBox 40">
            <a:extLst>
              <a:ext uri="{FF2B5EF4-FFF2-40B4-BE49-F238E27FC236}">
                <a16:creationId xmlns:a16="http://schemas.microsoft.com/office/drawing/2014/main" id="{29E4E678-12CB-8649-9D3D-3C33AA823786}"/>
              </a:ext>
            </a:extLst>
          </p:cNvPr>
          <p:cNvSpPr txBox="1"/>
          <p:nvPr/>
        </p:nvSpPr>
        <p:spPr>
          <a:xfrm>
            <a:off x="167864" y="5902649"/>
            <a:ext cx="8247835" cy="369332"/>
          </a:xfrm>
          <a:prstGeom prst="rect">
            <a:avLst/>
          </a:prstGeom>
          <a:noFill/>
        </p:spPr>
        <p:txBody>
          <a:bodyPr wrap="none" rtlCol="0">
            <a:spAutoFit/>
          </a:bodyPr>
          <a:lstStyle/>
          <a:p>
            <a:r>
              <a:rPr lang="en-US" b="1" dirty="0"/>
              <a:t>How Do You Know You’re Done? You’re Done When You Feel You See The Full Picture</a:t>
            </a:r>
          </a:p>
        </p:txBody>
      </p:sp>
    </p:spTree>
    <p:extLst>
      <p:ext uri="{BB962C8B-B14F-4D97-AF65-F5344CB8AC3E}">
        <p14:creationId xmlns:p14="http://schemas.microsoft.com/office/powerpoint/2010/main" val="2378442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4">
            <a:extLst>
              <a:ext uri="{FF2B5EF4-FFF2-40B4-BE49-F238E27FC236}">
                <a16:creationId xmlns:a16="http://schemas.microsoft.com/office/drawing/2014/main" id="{6900F4E9-9BE2-A94E-B64B-6FC07ECCB7E4}"/>
              </a:ext>
            </a:extLst>
          </p:cNvPr>
          <p:cNvGraphicFramePr>
            <a:graphicFrameLocks noGrp="1"/>
          </p:cNvGraphicFramePr>
          <p:nvPr>
            <p:ph sz="quarter" idx="1"/>
            <p:extLst>
              <p:ext uri="{D42A27DB-BD31-4B8C-83A1-F6EECF244321}">
                <p14:modId xmlns:p14="http://schemas.microsoft.com/office/powerpoint/2010/main" val="796822899"/>
              </p:ext>
            </p:extLst>
          </p:nvPr>
        </p:nvGraphicFramePr>
        <p:xfrm>
          <a:off x="257070" y="670110"/>
          <a:ext cx="8742997" cy="4897659"/>
        </p:xfrm>
        <a:graphic>
          <a:graphicData uri="http://schemas.openxmlformats.org/drawingml/2006/table">
            <a:tbl>
              <a:tblPr firstRow="1" bandRow="1">
                <a:noFill/>
              </a:tblPr>
              <a:tblGrid>
                <a:gridCol w="512748">
                  <a:extLst>
                    <a:ext uri="{9D8B030D-6E8A-4147-A177-3AD203B41FA5}">
                      <a16:colId xmlns:a16="http://schemas.microsoft.com/office/drawing/2014/main" val="963361322"/>
                    </a:ext>
                  </a:extLst>
                </a:gridCol>
                <a:gridCol w="7240713">
                  <a:extLst>
                    <a:ext uri="{9D8B030D-6E8A-4147-A177-3AD203B41FA5}">
                      <a16:colId xmlns:a16="http://schemas.microsoft.com/office/drawing/2014/main" val="2574722450"/>
                    </a:ext>
                  </a:extLst>
                </a:gridCol>
                <a:gridCol w="989536">
                  <a:extLst>
                    <a:ext uri="{9D8B030D-6E8A-4147-A177-3AD203B41FA5}">
                      <a16:colId xmlns:a16="http://schemas.microsoft.com/office/drawing/2014/main" val="3043193894"/>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1</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2</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3</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4</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5</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Mine</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52672162"/>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6</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Manager Mark</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7</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60000"/>
                        <a:lumOff val="4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60000"/>
                        <a:lumOff val="40000"/>
                      </a:schemeClr>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8</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rgbClr val="002060"/>
                          </a:solidFill>
                          <a:latin typeface="Helvetica" pitchFamily="2" charset="0"/>
                          <a:ea typeface="Twentieth Century"/>
                          <a:cs typeface="Twentieth Century"/>
                          <a:sym typeface="Twentieth Century"/>
                        </a:rPr>
                        <a:t>VP Vicky</a:t>
                      </a:r>
                      <a:endParaRPr sz="13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9</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The paper is due in 3 days</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Issue</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extLst>
                  <a:ext uri="{0D108BD9-81ED-4DB2-BD59-A6C34878D82A}">
                    <a16:rowId xmlns:a16="http://schemas.microsoft.com/office/drawing/2014/main" val="695534283"/>
                  </a:ext>
                </a:extLst>
              </a:tr>
            </a:tbl>
          </a:graphicData>
        </a:graphic>
      </p:graphicFrame>
      <p:grpSp>
        <p:nvGrpSpPr>
          <p:cNvPr id="39" name="Group 38">
            <a:extLst>
              <a:ext uri="{FF2B5EF4-FFF2-40B4-BE49-F238E27FC236}">
                <a16:creationId xmlns:a16="http://schemas.microsoft.com/office/drawing/2014/main" id="{FC5C736E-7326-5849-A9A3-E76DC55A776E}"/>
              </a:ext>
            </a:extLst>
          </p:cNvPr>
          <p:cNvGrpSpPr/>
          <p:nvPr/>
        </p:nvGrpSpPr>
        <p:grpSpPr>
          <a:xfrm>
            <a:off x="9302136" y="0"/>
            <a:ext cx="2889864" cy="6271981"/>
            <a:chOff x="9328428" y="284507"/>
            <a:chExt cx="2889864" cy="5991180"/>
          </a:xfrm>
        </p:grpSpPr>
        <p:pic>
          <p:nvPicPr>
            <p:cNvPr id="40" name="Picture 39" descr="A couple of people posing for the camera&#10;&#10;Description automatically generated">
              <a:extLst>
                <a:ext uri="{FF2B5EF4-FFF2-40B4-BE49-F238E27FC236}">
                  <a16:creationId xmlns:a16="http://schemas.microsoft.com/office/drawing/2014/main" id="{5AA1D700-6881-7E4D-BB44-D2075DE74476}"/>
                </a:ext>
              </a:extLst>
            </p:cNvPr>
            <p:cNvPicPr>
              <a:picLocks noChangeAspect="1"/>
            </p:cNvPicPr>
            <p:nvPr/>
          </p:nvPicPr>
          <p:blipFill rotWithShape="1">
            <a:blip r:embed="rId2"/>
            <a:srcRect r="44595" b="87845"/>
            <a:stretch/>
          </p:blipFill>
          <p:spPr>
            <a:xfrm>
              <a:off x="9328428" y="284507"/>
              <a:ext cx="2889864" cy="5937957"/>
            </a:xfrm>
            <a:prstGeom prst="rect">
              <a:avLst/>
            </a:prstGeom>
          </p:spPr>
        </p:pic>
        <p:pic>
          <p:nvPicPr>
            <p:cNvPr id="41" name="Picture 40" descr="A couple of people posing for the camera&#10;&#10;Description automatically generated">
              <a:extLst>
                <a:ext uri="{FF2B5EF4-FFF2-40B4-BE49-F238E27FC236}">
                  <a16:creationId xmlns:a16="http://schemas.microsoft.com/office/drawing/2014/main" id="{0FE446E1-2DC4-2444-989D-DF0875F3900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45" b="94903" l="5500" r="52600">
                          <a14:foregroundMark x1="52600" y1="63718" x2="52600" y2="63718"/>
                          <a14:foregroundMark x1="42200" y1="90105" x2="42200" y2="90105"/>
                          <a14:foregroundMark x1="47700" y1="92204" x2="22100" y2="87556"/>
                          <a14:foregroundMark x1="22100" y1="87556" x2="31800" y2="88606"/>
                          <a14:foregroundMark x1="20200" y1="98051" x2="48100" y2="99550"/>
                          <a14:foregroundMark x1="48100" y1="99550" x2="23200" y2="92954"/>
                          <a14:foregroundMark x1="23200" y1="92954" x2="18300" y2="94903"/>
                        </a14:backgroundRemoval>
                      </a14:imgEffect>
                    </a14:imgLayer>
                  </a14:imgProps>
                </a:ext>
              </a:extLst>
            </a:blip>
            <a:srcRect r="44595"/>
            <a:stretch/>
          </p:blipFill>
          <p:spPr>
            <a:xfrm>
              <a:off x="10206722" y="3974691"/>
              <a:ext cx="1985277" cy="2300996"/>
            </a:xfrm>
            <a:prstGeom prst="rect">
              <a:avLst/>
            </a:prstGeom>
          </p:spPr>
        </p:pic>
      </p:grpSp>
      <p:sp>
        <p:nvSpPr>
          <p:cNvPr id="43" name="Rectangle 42">
            <a:extLst>
              <a:ext uri="{FF2B5EF4-FFF2-40B4-BE49-F238E27FC236}">
                <a16:creationId xmlns:a16="http://schemas.microsoft.com/office/drawing/2014/main" id="{2821E623-2174-4E40-A4BC-2739AAF30E4A}"/>
              </a:ext>
            </a:extLst>
          </p:cNvPr>
          <p:cNvSpPr/>
          <p:nvPr/>
        </p:nvSpPr>
        <p:spPr>
          <a:xfrm>
            <a:off x="9479594" y="634201"/>
            <a:ext cx="2550377" cy="3126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DF03AF2E-B67A-6240-BA17-60A4BECE4DD0}"/>
              </a:ext>
            </a:extLst>
          </p:cNvPr>
          <p:cNvGrpSpPr/>
          <p:nvPr/>
        </p:nvGrpSpPr>
        <p:grpSpPr>
          <a:xfrm>
            <a:off x="9549964" y="821654"/>
            <a:ext cx="2480007" cy="2683489"/>
            <a:chOff x="7274307" y="393024"/>
            <a:chExt cx="1860004" cy="2012616"/>
          </a:xfrm>
        </p:grpSpPr>
        <p:sp>
          <p:nvSpPr>
            <p:cNvPr id="59" name="Content Placeholder 2">
              <a:extLst>
                <a:ext uri="{FF2B5EF4-FFF2-40B4-BE49-F238E27FC236}">
                  <a16:creationId xmlns:a16="http://schemas.microsoft.com/office/drawing/2014/main" id="{119F7579-C49E-B34C-A97D-22A96DF45EE5}"/>
                </a:ext>
              </a:extLst>
            </p:cNvPr>
            <p:cNvSpPr txBox="1">
              <a:spLocks/>
            </p:cNvSpPr>
            <p:nvPr/>
          </p:nvSpPr>
          <p:spPr>
            <a:xfrm>
              <a:off x="7821638" y="1442300"/>
              <a:ext cx="651018" cy="184999"/>
            </a:xfrm>
            <a:prstGeom prst="rect">
              <a:avLst/>
            </a:prstGeom>
            <a:solidFill>
              <a:schemeClr val="accent4">
                <a:lumMod val="20000"/>
                <a:lumOff val="80000"/>
              </a:schemeClr>
            </a:solidFill>
          </p:spPr>
          <p:txBody>
            <a:bodyPr vert="horz" wrap="square" lIns="121920" tIns="60960" rIns="121920" bIns="6096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latin typeface="Eurostile" panose="020B0504020202050204" pitchFamily="34" charset="77"/>
                </a:rPr>
                <a:t>The Issue</a:t>
              </a:r>
            </a:p>
          </p:txBody>
        </p:sp>
        <p:sp>
          <p:nvSpPr>
            <p:cNvPr id="60" name="TextBox 59">
              <a:extLst>
                <a:ext uri="{FF2B5EF4-FFF2-40B4-BE49-F238E27FC236}">
                  <a16:creationId xmlns:a16="http://schemas.microsoft.com/office/drawing/2014/main" id="{C67873C5-4E5F-294D-AE75-2E965854E6D0}"/>
                </a:ext>
              </a:extLst>
            </p:cNvPr>
            <p:cNvSpPr txBox="1"/>
            <p:nvPr/>
          </p:nvSpPr>
          <p:spPr bwMode="auto">
            <a:xfrm>
              <a:off x="7274307" y="552485"/>
              <a:ext cx="1736399" cy="307681"/>
            </a:xfrm>
            <a:prstGeom prst="rect">
              <a:avLst/>
            </a:prstGeom>
            <a:noFill/>
            <a:ln w="19050" algn="ctr">
              <a:noFill/>
              <a:miter lim="800000"/>
              <a:headEnd/>
              <a:tailEnd/>
            </a:ln>
          </p:spPr>
          <p:txBody>
            <a:bodyPr wrap="square" lIns="0" tIns="0" rIns="0" bIns="0" rtlCol="0">
              <a:spAutoFit/>
            </a:bodyPr>
            <a:lstStyle/>
            <a:p>
              <a:pPr algn="ctr"/>
              <a:r>
                <a:rPr lang="en-US" sz="1333" b="1" dirty="0">
                  <a:solidFill>
                    <a:srgbClr val="FF0000"/>
                  </a:solidFill>
                  <a:latin typeface="Eurostile" panose="020B0504020202050204" pitchFamily="34" charset="77"/>
                  <a:cs typeface="Futura Medium" panose="020B0602020204020303" pitchFamily="34" charset="-79"/>
                </a:rPr>
                <a:t>The System</a:t>
              </a:r>
              <a:br>
                <a:rPr lang="en-US" sz="1333" b="1" dirty="0">
                  <a:solidFill>
                    <a:srgbClr val="FF0000"/>
                  </a:solidFill>
                  <a:latin typeface="Eurostile" panose="020B0504020202050204" pitchFamily="34" charset="77"/>
                  <a:cs typeface="Futura Medium" panose="020B0602020204020303" pitchFamily="34" charset="-79"/>
                </a:rPr>
              </a:br>
              <a:r>
                <a:rPr lang="en-US" sz="1333" b="1" dirty="0">
                  <a:solidFill>
                    <a:srgbClr val="FF0000"/>
                  </a:solidFill>
                  <a:latin typeface="Eurostile" panose="020B0504020202050204" pitchFamily="34" charset="77"/>
                  <a:cs typeface="Futura Medium" panose="020B0602020204020303" pitchFamily="34" charset="-79"/>
                </a:rPr>
                <a:t> (</a:t>
              </a:r>
              <a:r>
                <a:rPr lang="en-US" sz="1333" dirty="0">
                  <a:solidFill>
                    <a:srgbClr val="FF0000"/>
                  </a:solidFill>
                  <a:latin typeface="Eurostile" panose="020B0504020202050204" pitchFamily="34" charset="77"/>
                  <a:cs typeface="Futura Medium" panose="020B0602020204020303" pitchFamily="34" charset="-79"/>
                </a:rPr>
                <a:t>under which this is occurring</a:t>
              </a:r>
              <a:r>
                <a:rPr lang="en-US" sz="1333" b="1" dirty="0">
                  <a:solidFill>
                    <a:srgbClr val="FF0000"/>
                  </a:solidFill>
                  <a:latin typeface="Eurostile" panose="020B0504020202050204" pitchFamily="34" charset="77"/>
                  <a:cs typeface="Futura Medium" panose="020B0602020204020303" pitchFamily="34" charset="-79"/>
                </a:rPr>
                <a:t>)</a:t>
              </a:r>
            </a:p>
          </p:txBody>
        </p:sp>
        <p:sp>
          <p:nvSpPr>
            <p:cNvPr id="61" name="TextBox 60">
              <a:extLst>
                <a:ext uri="{FF2B5EF4-FFF2-40B4-BE49-F238E27FC236}">
                  <a16:creationId xmlns:a16="http://schemas.microsoft.com/office/drawing/2014/main" id="{E4DD4FBB-067C-6D40-A0BC-F9797E0140A7}"/>
                </a:ext>
              </a:extLst>
            </p:cNvPr>
            <p:cNvSpPr txBox="1"/>
            <p:nvPr/>
          </p:nvSpPr>
          <p:spPr bwMode="auto">
            <a:xfrm>
              <a:off x="7514095" y="393024"/>
              <a:ext cx="1327648"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rPr>
                <a:t>VP Vicky (or) the Organization</a:t>
              </a:r>
            </a:p>
          </p:txBody>
        </p:sp>
        <p:sp>
          <p:nvSpPr>
            <p:cNvPr id="62" name="TextBox 61">
              <a:extLst>
                <a:ext uri="{FF2B5EF4-FFF2-40B4-BE49-F238E27FC236}">
                  <a16:creationId xmlns:a16="http://schemas.microsoft.com/office/drawing/2014/main" id="{64129E95-7596-B244-8763-01EBA40A685C}"/>
                </a:ext>
              </a:extLst>
            </p:cNvPr>
            <p:cNvSpPr txBox="1"/>
            <p:nvPr/>
          </p:nvSpPr>
          <p:spPr bwMode="auto">
            <a:xfrm>
              <a:off x="7290477" y="1936436"/>
              <a:ext cx="466907" cy="153841"/>
            </a:xfrm>
            <a:prstGeom prst="rect">
              <a:avLst/>
            </a:prstGeom>
            <a:noFill/>
            <a:ln w="19050" algn="ctr">
              <a:noFill/>
              <a:miter lim="800000"/>
              <a:headEnd/>
              <a:tailEnd/>
            </a:ln>
          </p:spPr>
          <p:txBody>
            <a:bodyPr wrap="square" lIns="0" tIns="0" rIns="0" bIns="0" rtlCol="0">
              <a:spAutoFit/>
            </a:bodyPr>
            <a:lstStyle/>
            <a:p>
              <a:pPr algn="ctr"/>
              <a:r>
                <a:rPr lang="en-US" sz="1333" b="1" dirty="0">
                  <a:solidFill>
                    <a:schemeClr val="accent5">
                      <a:lumMod val="75000"/>
                    </a:schemeClr>
                  </a:solidFill>
                  <a:latin typeface="Eurostile" panose="020B0504020202050204" pitchFamily="34" charset="77"/>
                </a:rPr>
                <a:t>You</a:t>
              </a:r>
              <a:endParaRPr lang="en-US" sz="1333" b="1" dirty="0">
                <a:solidFill>
                  <a:schemeClr val="accent2"/>
                </a:solidFill>
                <a:latin typeface="Eurostile" panose="020B0504020202050204" pitchFamily="34" charset="77"/>
              </a:endParaRPr>
            </a:p>
          </p:txBody>
        </p:sp>
        <p:sp>
          <p:nvSpPr>
            <p:cNvPr id="63" name="TextBox 62">
              <a:extLst>
                <a:ext uri="{FF2B5EF4-FFF2-40B4-BE49-F238E27FC236}">
                  <a16:creationId xmlns:a16="http://schemas.microsoft.com/office/drawing/2014/main" id="{CAB46745-18FC-1540-B09D-56535AE701B2}"/>
                </a:ext>
              </a:extLst>
            </p:cNvPr>
            <p:cNvSpPr txBox="1"/>
            <p:nvPr/>
          </p:nvSpPr>
          <p:spPr bwMode="auto">
            <a:xfrm>
              <a:off x="8361379" y="1929650"/>
              <a:ext cx="585497" cy="307681"/>
            </a:xfrm>
            <a:prstGeom prst="rect">
              <a:avLst/>
            </a:prstGeom>
            <a:noFill/>
            <a:ln w="19050" algn="ctr">
              <a:noFill/>
              <a:miter lim="800000"/>
              <a:headEnd/>
              <a:tailEnd/>
            </a:ln>
          </p:spPr>
          <p:txBody>
            <a:bodyPr wrap="none" lIns="0" tIns="0" rIns="0" bIns="0" rtlCol="0">
              <a:spAutoFit/>
            </a:bodyPr>
            <a:lstStyle/>
            <a:p>
              <a:pPr algn="r"/>
              <a:r>
                <a:rPr lang="en-US" sz="1333" b="1" dirty="0">
                  <a:solidFill>
                    <a:schemeClr val="accent6">
                      <a:lumMod val="75000"/>
                    </a:schemeClr>
                  </a:solidFill>
                  <a:latin typeface="Eurostile" panose="020B0504020202050204" pitchFamily="34" charset="77"/>
                </a:rPr>
                <a:t>The Other </a:t>
              </a:r>
              <a:br>
                <a:rPr lang="en-US" sz="1333" b="1" dirty="0">
                  <a:solidFill>
                    <a:schemeClr val="accent6">
                      <a:lumMod val="75000"/>
                    </a:schemeClr>
                  </a:solidFill>
                  <a:latin typeface="Eurostile" panose="020B0504020202050204" pitchFamily="34" charset="77"/>
                </a:rPr>
              </a:br>
              <a:r>
                <a:rPr lang="en-US" sz="1333" b="1" dirty="0">
                  <a:solidFill>
                    <a:schemeClr val="accent6">
                      <a:lumMod val="75000"/>
                    </a:schemeClr>
                  </a:solidFill>
                  <a:latin typeface="Eurostile" panose="020B0504020202050204" pitchFamily="34" charset="77"/>
                </a:rPr>
                <a:t>Person </a:t>
              </a:r>
            </a:p>
          </p:txBody>
        </p:sp>
        <p:sp>
          <p:nvSpPr>
            <p:cNvPr id="64" name="TextBox 63">
              <a:extLst>
                <a:ext uri="{FF2B5EF4-FFF2-40B4-BE49-F238E27FC236}">
                  <a16:creationId xmlns:a16="http://schemas.microsoft.com/office/drawing/2014/main" id="{4C0FB189-DC41-DB49-A282-C76A8A33213A}"/>
                </a:ext>
              </a:extLst>
            </p:cNvPr>
            <p:cNvSpPr txBox="1"/>
            <p:nvPr/>
          </p:nvSpPr>
          <p:spPr bwMode="auto">
            <a:xfrm>
              <a:off x="8265942" y="2278682"/>
              <a:ext cx="868369"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20603050405020304" pitchFamily="18" charset="-34"/>
                </a:rPr>
                <a:t>Manager Mark</a:t>
              </a:r>
            </a:p>
          </p:txBody>
        </p:sp>
        <p:sp>
          <p:nvSpPr>
            <p:cNvPr id="65" name="Triangle 64">
              <a:extLst>
                <a:ext uri="{FF2B5EF4-FFF2-40B4-BE49-F238E27FC236}">
                  <a16:creationId xmlns:a16="http://schemas.microsoft.com/office/drawing/2014/main" id="{8BFA8911-A4E4-A84D-A26F-E5E6D796256B}"/>
                </a:ext>
              </a:extLst>
            </p:cNvPr>
            <p:cNvSpPr/>
            <p:nvPr/>
          </p:nvSpPr>
          <p:spPr bwMode="auto">
            <a:xfrm>
              <a:off x="7419137" y="860166"/>
              <a:ext cx="1446739" cy="1048463"/>
            </a:xfrm>
            <a:prstGeom prst="triangle">
              <a:avLst>
                <a:gd name="adj" fmla="val 50000"/>
              </a:avLst>
            </a:prstGeom>
            <a:noFill/>
            <a:ln w="190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sp>
        <p:nvSpPr>
          <p:cNvPr id="66" name="TextBox 65">
            <a:extLst>
              <a:ext uri="{FF2B5EF4-FFF2-40B4-BE49-F238E27FC236}">
                <a16:creationId xmlns:a16="http://schemas.microsoft.com/office/drawing/2014/main" id="{E7181D27-E9EE-BF4B-BBF5-E8E5F12DB40A}"/>
              </a:ext>
            </a:extLst>
          </p:cNvPr>
          <p:cNvSpPr txBox="1"/>
          <p:nvPr/>
        </p:nvSpPr>
        <p:spPr bwMode="auto">
          <a:xfrm>
            <a:off x="9730364" y="3338239"/>
            <a:ext cx="849015"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B0604020202020204" pitchFamily="34" charset="0"/>
              </a:rPr>
              <a:t>Intern Irene</a:t>
            </a:r>
          </a:p>
        </p:txBody>
      </p:sp>
      <p:sp>
        <p:nvSpPr>
          <p:cNvPr id="67" name="Title 1">
            <a:extLst>
              <a:ext uri="{FF2B5EF4-FFF2-40B4-BE49-F238E27FC236}">
                <a16:creationId xmlns:a16="http://schemas.microsoft.com/office/drawing/2014/main" id="{BDCFAED1-706F-9043-AEFE-9D3B1416706B}"/>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Intern Irene’s List Might Look Like</a:t>
            </a:r>
          </a:p>
        </p:txBody>
      </p:sp>
      <p:sp>
        <p:nvSpPr>
          <p:cNvPr id="68" name="TextBox 67">
            <a:extLst>
              <a:ext uri="{FF2B5EF4-FFF2-40B4-BE49-F238E27FC236}">
                <a16:creationId xmlns:a16="http://schemas.microsoft.com/office/drawing/2014/main" id="{648CE836-3927-B64C-9A13-73DA6E47F232}"/>
              </a:ext>
            </a:extLst>
          </p:cNvPr>
          <p:cNvSpPr txBox="1"/>
          <p:nvPr/>
        </p:nvSpPr>
        <p:spPr>
          <a:xfrm>
            <a:off x="167864" y="5902649"/>
            <a:ext cx="8247835" cy="369332"/>
          </a:xfrm>
          <a:prstGeom prst="rect">
            <a:avLst/>
          </a:prstGeom>
          <a:noFill/>
        </p:spPr>
        <p:txBody>
          <a:bodyPr wrap="none" rtlCol="0">
            <a:spAutoFit/>
          </a:bodyPr>
          <a:lstStyle/>
          <a:p>
            <a:r>
              <a:rPr lang="en-US" b="1" dirty="0"/>
              <a:t>How Do You Know You’re Done? You’re Done When You Feel You See The Full Picture</a:t>
            </a:r>
          </a:p>
        </p:txBody>
      </p:sp>
      <p:sp>
        <p:nvSpPr>
          <p:cNvPr id="69" name="TextBox 68">
            <a:extLst>
              <a:ext uri="{FF2B5EF4-FFF2-40B4-BE49-F238E27FC236}">
                <a16:creationId xmlns:a16="http://schemas.microsoft.com/office/drawing/2014/main" id="{53F8A47D-11E2-284C-B634-56DAA3288B8B}"/>
              </a:ext>
            </a:extLst>
          </p:cNvPr>
          <p:cNvSpPr txBox="1"/>
          <p:nvPr/>
        </p:nvSpPr>
        <p:spPr>
          <a:xfrm>
            <a:off x="9479512" y="237301"/>
            <a:ext cx="2727835" cy="369332"/>
          </a:xfrm>
          <a:prstGeom prst="rect">
            <a:avLst/>
          </a:prstGeom>
          <a:noFill/>
        </p:spPr>
        <p:txBody>
          <a:bodyPr wrap="square" rtlCol="0">
            <a:spAutoFit/>
          </a:bodyPr>
          <a:lstStyle/>
          <a:p>
            <a:r>
              <a:rPr lang="en-US" b="1" dirty="0">
                <a:solidFill>
                  <a:schemeClr val="bg1"/>
                </a:solidFill>
              </a:rPr>
              <a:t>Step 1: Define the Issues</a:t>
            </a:r>
          </a:p>
        </p:txBody>
      </p:sp>
      <p:sp>
        <p:nvSpPr>
          <p:cNvPr id="2" name="Left Arrow 1">
            <a:extLst>
              <a:ext uri="{FF2B5EF4-FFF2-40B4-BE49-F238E27FC236}">
                <a16:creationId xmlns:a16="http://schemas.microsoft.com/office/drawing/2014/main" id="{651C80B8-4DDD-EF47-B53C-AC21EFFD39F7}"/>
              </a:ext>
            </a:extLst>
          </p:cNvPr>
          <p:cNvSpPr/>
          <p:nvPr/>
        </p:nvSpPr>
        <p:spPr>
          <a:xfrm>
            <a:off x="8788477" y="5128591"/>
            <a:ext cx="382027" cy="338390"/>
          </a:xfrm>
          <a:prstGeom prst="lef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Left Arrow 69">
            <a:extLst>
              <a:ext uri="{FF2B5EF4-FFF2-40B4-BE49-F238E27FC236}">
                <a16:creationId xmlns:a16="http://schemas.microsoft.com/office/drawing/2014/main" id="{6BF8AA8C-6B94-EA4F-8CA5-9D64FE056A78}"/>
              </a:ext>
            </a:extLst>
          </p:cNvPr>
          <p:cNvSpPr/>
          <p:nvPr/>
        </p:nvSpPr>
        <p:spPr>
          <a:xfrm>
            <a:off x="8769995" y="1577959"/>
            <a:ext cx="382027" cy="338390"/>
          </a:xfrm>
          <a:prstGeom prst="lef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Left Arrow 70">
            <a:extLst>
              <a:ext uri="{FF2B5EF4-FFF2-40B4-BE49-F238E27FC236}">
                <a16:creationId xmlns:a16="http://schemas.microsoft.com/office/drawing/2014/main" id="{930C6443-30E6-E348-9546-5CE31679634E}"/>
              </a:ext>
            </a:extLst>
          </p:cNvPr>
          <p:cNvSpPr/>
          <p:nvPr/>
        </p:nvSpPr>
        <p:spPr>
          <a:xfrm>
            <a:off x="8768872" y="1243079"/>
            <a:ext cx="382027" cy="338390"/>
          </a:xfrm>
          <a:prstGeom prst="lef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F8201075-3431-3447-81F9-DEE6D90001F6}"/>
              </a:ext>
            </a:extLst>
          </p:cNvPr>
          <p:cNvSpPr txBox="1"/>
          <p:nvPr/>
        </p:nvSpPr>
        <p:spPr>
          <a:xfrm>
            <a:off x="-97180" y="6344317"/>
            <a:ext cx="4014369" cy="369332"/>
          </a:xfrm>
          <a:prstGeom prst="rect">
            <a:avLst/>
          </a:prstGeom>
          <a:solidFill>
            <a:schemeClr val="tx2"/>
          </a:solidFill>
        </p:spPr>
        <p:txBody>
          <a:bodyPr wrap="none" rtlCol="0">
            <a:spAutoFit/>
          </a:bodyPr>
          <a:lstStyle/>
          <a:p>
            <a:r>
              <a:rPr lang="en-US" b="1" dirty="0">
                <a:solidFill>
                  <a:schemeClr val="bg1"/>
                </a:solidFill>
              </a:rPr>
              <a:t>          Why Is The Full Picture Important?</a:t>
            </a:r>
          </a:p>
        </p:txBody>
      </p:sp>
    </p:spTree>
    <p:extLst>
      <p:ext uri="{BB962C8B-B14F-4D97-AF65-F5344CB8AC3E}">
        <p14:creationId xmlns:p14="http://schemas.microsoft.com/office/powerpoint/2010/main" val="9412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0" grpId="0" animBg="1"/>
      <p:bldP spid="71" grpId="0" animBg="1"/>
      <p:bldP spid="7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nyon with a mountain in the background&#10;&#10;Description automatically generated">
            <a:extLst>
              <a:ext uri="{FF2B5EF4-FFF2-40B4-BE49-F238E27FC236}">
                <a16:creationId xmlns:a16="http://schemas.microsoft.com/office/drawing/2014/main" id="{5F263C0D-AF81-694B-A0ED-2C27AC3F97C3}"/>
              </a:ext>
            </a:extLst>
          </p:cNvPr>
          <p:cNvPicPr>
            <a:picLocks noChangeAspect="1"/>
          </p:cNvPicPr>
          <p:nvPr/>
        </p:nvPicPr>
        <p:blipFill>
          <a:blip r:embed="rId2"/>
          <a:stretch>
            <a:fillRect/>
          </a:stretch>
        </p:blipFill>
        <p:spPr>
          <a:xfrm>
            <a:off x="-46300" y="1575754"/>
            <a:ext cx="9591202" cy="4631590"/>
          </a:xfrm>
          <a:prstGeom prst="rect">
            <a:avLst/>
          </a:prstGeom>
        </p:spPr>
      </p:pic>
      <p:sp>
        <p:nvSpPr>
          <p:cNvPr id="29" name="Title 1">
            <a:extLst>
              <a:ext uri="{FF2B5EF4-FFF2-40B4-BE49-F238E27FC236}">
                <a16:creationId xmlns:a16="http://schemas.microsoft.com/office/drawing/2014/main" id="{1CFBB691-75D6-AE47-B3AA-6D5CE53B0E94}"/>
              </a:ext>
            </a:extLst>
          </p:cNvPr>
          <p:cNvSpPr txBox="1">
            <a:spLocks/>
          </p:cNvSpPr>
          <p:nvPr/>
        </p:nvSpPr>
        <p:spPr>
          <a:xfrm>
            <a:off x="2493" y="6290002"/>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1200" b="1" i="1" dirty="0">
                <a:solidFill>
                  <a:srgbClr val="328BC2"/>
                </a:solidFill>
                <a:latin typeface="Helvetica Light" panose="020B0403020202020204" pitchFamily="34" charset="0"/>
              </a:rPr>
              <a:t>By the way, this the Grand Canyon in Arizona!</a:t>
            </a:r>
          </a:p>
        </p:txBody>
      </p:sp>
      <p:grpSp>
        <p:nvGrpSpPr>
          <p:cNvPr id="43" name="Group 42">
            <a:extLst>
              <a:ext uri="{FF2B5EF4-FFF2-40B4-BE49-F238E27FC236}">
                <a16:creationId xmlns:a16="http://schemas.microsoft.com/office/drawing/2014/main" id="{DF8E17A0-6C79-E642-A6CB-A363B4540692}"/>
              </a:ext>
            </a:extLst>
          </p:cNvPr>
          <p:cNvGrpSpPr/>
          <p:nvPr/>
        </p:nvGrpSpPr>
        <p:grpSpPr>
          <a:xfrm>
            <a:off x="-29261" y="2985166"/>
            <a:ext cx="4238292" cy="5129282"/>
            <a:chOff x="-21946" y="1459066"/>
            <a:chExt cx="3178719" cy="3846962"/>
          </a:xfrm>
        </p:grpSpPr>
        <p:sp>
          <p:nvSpPr>
            <p:cNvPr id="68" name="Rectangle 67">
              <a:extLst>
                <a:ext uri="{FF2B5EF4-FFF2-40B4-BE49-F238E27FC236}">
                  <a16:creationId xmlns:a16="http://schemas.microsoft.com/office/drawing/2014/main" id="{C85707C3-17F9-DB40-9939-AF5F8A02C75B}"/>
                </a:ext>
              </a:extLst>
            </p:cNvPr>
            <p:cNvSpPr/>
            <p:nvPr/>
          </p:nvSpPr>
          <p:spPr bwMode="auto">
            <a:xfrm>
              <a:off x="-1" y="1459066"/>
              <a:ext cx="2902004" cy="801630"/>
            </a:xfrm>
            <a:prstGeom prst="rect">
              <a:avLst/>
            </a:prstGeom>
            <a:solidFill>
              <a:srgbClr val="FFEE5C"/>
            </a:solidFill>
            <a:ln w="3175"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60" name="TextBox 59">
              <a:extLst>
                <a:ext uri="{FF2B5EF4-FFF2-40B4-BE49-F238E27FC236}">
                  <a16:creationId xmlns:a16="http://schemas.microsoft.com/office/drawing/2014/main" id="{3053D311-2503-9F41-9564-296FD1B43A21}"/>
                </a:ext>
              </a:extLst>
            </p:cNvPr>
            <p:cNvSpPr txBox="1"/>
            <p:nvPr/>
          </p:nvSpPr>
          <p:spPr bwMode="auto">
            <a:xfrm>
              <a:off x="752190" y="1604190"/>
              <a:ext cx="2404583" cy="550199"/>
            </a:xfrm>
            <a:prstGeom prst="rect">
              <a:avLst/>
            </a:prstGeom>
            <a:noFill/>
            <a:ln w="19050" algn="ctr">
              <a:noFill/>
              <a:miter lim="800000"/>
              <a:headEnd/>
              <a:tailEnd/>
            </a:ln>
          </p:spPr>
          <p:txBody>
            <a:bodyPr wrap="square" lIns="0" tIns="0" rIns="0" bIns="0" rtlCol="0">
              <a:spAutoFit/>
            </a:bodyPr>
            <a:lstStyle/>
            <a:p>
              <a:r>
                <a:rPr lang="en-US" sz="2500" b="1" dirty="0">
                  <a:solidFill>
                    <a:schemeClr val="tx1">
                      <a:lumMod val="85000"/>
                      <a:lumOff val="15000"/>
                    </a:schemeClr>
                  </a:solidFill>
                  <a:latin typeface="Tw Cen MT" panose="020B0602020104020603" pitchFamily="34" charset="77"/>
                </a:rPr>
                <a:t>EFINE the issues: </a:t>
              </a:r>
              <a:br>
                <a:rPr lang="en-US" sz="2500" b="1" dirty="0">
                  <a:solidFill>
                    <a:schemeClr val="tx1">
                      <a:lumMod val="85000"/>
                      <a:lumOff val="15000"/>
                    </a:schemeClr>
                  </a:solidFill>
                  <a:latin typeface="Tw Cen MT" panose="020B0602020104020603" pitchFamily="34" charset="77"/>
                </a:rPr>
              </a:br>
              <a:br>
                <a:rPr lang="en-US" sz="667" dirty="0">
                  <a:solidFill>
                    <a:schemeClr val="tx1">
                      <a:lumMod val="85000"/>
                      <a:lumOff val="15000"/>
                    </a:schemeClr>
                  </a:solidFill>
                  <a:latin typeface="Tw Cen MT" panose="020B0602020104020603" pitchFamily="34" charset="77"/>
                </a:rPr>
              </a:br>
              <a:r>
                <a:rPr lang="en-US" sz="1600" dirty="0">
                  <a:solidFill>
                    <a:schemeClr val="tx1">
                      <a:lumMod val="85000"/>
                      <a:lumOff val="15000"/>
                    </a:schemeClr>
                  </a:solidFill>
                  <a:latin typeface="Tw Cen MT" panose="020B0602020104020603" pitchFamily="34" charset="77"/>
                </a:rPr>
                <a:t>Cluster them by issue or person</a:t>
              </a:r>
            </a:p>
          </p:txBody>
        </p:sp>
        <p:sp>
          <p:nvSpPr>
            <p:cNvPr id="62" name="Rectangle 61">
              <a:extLst>
                <a:ext uri="{FF2B5EF4-FFF2-40B4-BE49-F238E27FC236}">
                  <a16:creationId xmlns:a16="http://schemas.microsoft.com/office/drawing/2014/main" id="{6D9AD4DA-151B-8647-8C71-317D4205EAD7}"/>
                </a:ext>
              </a:extLst>
            </p:cNvPr>
            <p:cNvSpPr/>
            <p:nvPr/>
          </p:nvSpPr>
          <p:spPr bwMode="auto">
            <a:xfrm>
              <a:off x="87384" y="1497312"/>
              <a:ext cx="520924" cy="770221"/>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D</a:t>
              </a:r>
            </a:p>
          </p:txBody>
        </p:sp>
        <p:sp>
          <p:nvSpPr>
            <p:cNvPr id="64" name="Rectangle 63">
              <a:extLst>
                <a:ext uri="{FF2B5EF4-FFF2-40B4-BE49-F238E27FC236}">
                  <a16:creationId xmlns:a16="http://schemas.microsoft.com/office/drawing/2014/main" id="{63FE0C5C-6A41-C84D-880C-5E954C388634}"/>
                </a:ext>
              </a:extLst>
            </p:cNvPr>
            <p:cNvSpPr/>
            <p:nvPr/>
          </p:nvSpPr>
          <p:spPr bwMode="auto">
            <a:xfrm>
              <a:off x="-21946" y="1521214"/>
              <a:ext cx="520924" cy="778098"/>
            </a:xfrm>
            <a:prstGeom prst="rect">
              <a:avLst/>
            </a:prstGeom>
            <a:noFill/>
            <a:ln w="38100" algn="ctr">
              <a:noFill/>
              <a:miter lim="800000"/>
              <a:headEnd/>
              <a:tailEnd/>
            </a:ln>
          </p:spPr>
          <p:txBody>
            <a:bodyPr wrap="none" rtlCol="0" anchor="ctr"/>
            <a:lstStyle/>
            <a:p>
              <a:pPr algn="ctr">
                <a:lnSpc>
                  <a:spcPct val="90000"/>
                </a:lnSpc>
              </a:pPr>
              <a:endParaRPr lang="en-US" sz="8000" b="1" dirty="0">
                <a:solidFill>
                  <a:schemeClr val="bg1"/>
                </a:solidFill>
                <a:latin typeface="+mj-lt"/>
              </a:endParaRPr>
            </a:p>
          </p:txBody>
        </p:sp>
        <p:sp>
          <p:nvSpPr>
            <p:cNvPr id="66" name="TextBox 65">
              <a:extLst>
                <a:ext uri="{FF2B5EF4-FFF2-40B4-BE49-F238E27FC236}">
                  <a16:creationId xmlns:a16="http://schemas.microsoft.com/office/drawing/2014/main" id="{12321522-3007-0C4D-B67E-E7AE8E22E21A}"/>
                </a:ext>
              </a:extLst>
            </p:cNvPr>
            <p:cNvSpPr txBox="1"/>
            <p:nvPr/>
          </p:nvSpPr>
          <p:spPr bwMode="auto">
            <a:xfrm>
              <a:off x="255722" y="4998203"/>
              <a:ext cx="49" cy="307825"/>
            </a:xfrm>
            <a:prstGeom prst="rect">
              <a:avLst/>
            </a:prstGeom>
            <a:noFill/>
            <a:ln w="19050" algn="ctr">
              <a:noFill/>
              <a:miter lim="800000"/>
              <a:headEnd/>
              <a:tailEnd/>
            </a:ln>
          </p:spPr>
          <p:txBody>
            <a:bodyPr wrap="none" lIns="0" tIns="0" rIns="0" bIns="0" rtlCol="0">
              <a:spAutoFit/>
            </a:bodyPr>
            <a:lstStyle/>
            <a:p>
              <a:endParaRPr lang="en-US" sz="2667" dirty="0"/>
            </a:p>
          </p:txBody>
        </p:sp>
      </p:grpSp>
      <p:grpSp>
        <p:nvGrpSpPr>
          <p:cNvPr id="70" name="Group 69">
            <a:extLst>
              <a:ext uri="{FF2B5EF4-FFF2-40B4-BE49-F238E27FC236}">
                <a16:creationId xmlns:a16="http://schemas.microsoft.com/office/drawing/2014/main" id="{69FC99AE-4962-0440-80E9-B3CD4DBFF849}"/>
              </a:ext>
            </a:extLst>
          </p:cNvPr>
          <p:cNvGrpSpPr/>
          <p:nvPr/>
        </p:nvGrpSpPr>
        <p:grpSpPr>
          <a:xfrm>
            <a:off x="9302136" y="0"/>
            <a:ext cx="2889864" cy="6271981"/>
            <a:chOff x="9328428" y="284507"/>
            <a:chExt cx="2889864" cy="5991180"/>
          </a:xfrm>
        </p:grpSpPr>
        <p:pic>
          <p:nvPicPr>
            <p:cNvPr id="71" name="Picture 70" descr="A couple of people posing for the camera&#10;&#10;Description automatically generated">
              <a:extLst>
                <a:ext uri="{FF2B5EF4-FFF2-40B4-BE49-F238E27FC236}">
                  <a16:creationId xmlns:a16="http://schemas.microsoft.com/office/drawing/2014/main" id="{82E94B0A-AA36-B840-9AFB-F3A0A0768B5E}"/>
                </a:ext>
              </a:extLst>
            </p:cNvPr>
            <p:cNvPicPr>
              <a:picLocks noChangeAspect="1"/>
            </p:cNvPicPr>
            <p:nvPr/>
          </p:nvPicPr>
          <p:blipFill rotWithShape="1">
            <a:blip r:embed="rId3"/>
            <a:srcRect r="44595" b="87845"/>
            <a:stretch/>
          </p:blipFill>
          <p:spPr>
            <a:xfrm>
              <a:off x="9328428" y="284507"/>
              <a:ext cx="2889864" cy="5937957"/>
            </a:xfrm>
            <a:prstGeom prst="rect">
              <a:avLst/>
            </a:prstGeom>
          </p:spPr>
        </p:pic>
        <p:pic>
          <p:nvPicPr>
            <p:cNvPr id="72" name="Picture 71" descr="A couple of people posing for the camera&#10;&#10;Description automatically generated">
              <a:extLst>
                <a:ext uri="{FF2B5EF4-FFF2-40B4-BE49-F238E27FC236}">
                  <a16:creationId xmlns:a16="http://schemas.microsoft.com/office/drawing/2014/main" id="{DD7EEF3B-1F8B-9946-8A33-0FEAA7220C0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45" b="94903" l="5500" r="52600">
                          <a14:foregroundMark x1="52600" y1="63718" x2="52600" y2="63718"/>
                          <a14:foregroundMark x1="42200" y1="90105" x2="42200" y2="90105"/>
                          <a14:foregroundMark x1="47700" y1="92204" x2="22100" y2="87556"/>
                          <a14:foregroundMark x1="22100" y1="87556" x2="31800" y2="88606"/>
                          <a14:foregroundMark x1="20200" y1="98051" x2="48100" y2="99550"/>
                          <a14:foregroundMark x1="48100" y1="99550" x2="23200" y2="92954"/>
                          <a14:foregroundMark x1="23200" y1="92954" x2="18300" y2="94903"/>
                        </a14:backgroundRemoval>
                      </a14:imgEffect>
                    </a14:imgLayer>
                  </a14:imgProps>
                </a:ext>
              </a:extLst>
            </a:blip>
            <a:srcRect r="44595"/>
            <a:stretch/>
          </p:blipFill>
          <p:spPr>
            <a:xfrm>
              <a:off x="10206722" y="3974691"/>
              <a:ext cx="1985277" cy="2300996"/>
            </a:xfrm>
            <a:prstGeom prst="rect">
              <a:avLst/>
            </a:prstGeom>
          </p:spPr>
        </p:pic>
      </p:grpSp>
      <p:cxnSp>
        <p:nvCxnSpPr>
          <p:cNvPr id="73" name="Straight Connector 72">
            <a:extLst>
              <a:ext uri="{FF2B5EF4-FFF2-40B4-BE49-F238E27FC236}">
                <a16:creationId xmlns:a16="http://schemas.microsoft.com/office/drawing/2014/main" id="{71304B36-B90B-F748-BBA0-630B407CF725}"/>
              </a:ext>
            </a:extLst>
          </p:cNvPr>
          <p:cNvCxnSpPr>
            <a:cxnSpLocks/>
          </p:cNvCxnSpPr>
          <p:nvPr/>
        </p:nvCxnSpPr>
        <p:spPr>
          <a:xfrm>
            <a:off x="8686978" y="742122"/>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EFFC2615-3478-254C-8AA7-0E78B0320FE3}"/>
              </a:ext>
            </a:extLst>
          </p:cNvPr>
          <p:cNvSpPr/>
          <p:nvPr/>
        </p:nvSpPr>
        <p:spPr>
          <a:xfrm>
            <a:off x="9479594" y="634201"/>
            <a:ext cx="2550377" cy="3126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749EB9C9-7709-444C-B5FD-D1E795EB9FA7}"/>
              </a:ext>
            </a:extLst>
          </p:cNvPr>
          <p:cNvGrpSpPr/>
          <p:nvPr/>
        </p:nvGrpSpPr>
        <p:grpSpPr>
          <a:xfrm>
            <a:off x="9549964" y="821654"/>
            <a:ext cx="2480007" cy="2683489"/>
            <a:chOff x="7274307" y="393024"/>
            <a:chExt cx="1860004" cy="2012616"/>
          </a:xfrm>
        </p:grpSpPr>
        <p:sp>
          <p:nvSpPr>
            <p:cNvPr id="76" name="Content Placeholder 2">
              <a:extLst>
                <a:ext uri="{FF2B5EF4-FFF2-40B4-BE49-F238E27FC236}">
                  <a16:creationId xmlns:a16="http://schemas.microsoft.com/office/drawing/2014/main" id="{66A993D3-83C8-8E4B-AEBB-BE797105269E}"/>
                </a:ext>
              </a:extLst>
            </p:cNvPr>
            <p:cNvSpPr txBox="1">
              <a:spLocks/>
            </p:cNvSpPr>
            <p:nvPr/>
          </p:nvSpPr>
          <p:spPr>
            <a:xfrm>
              <a:off x="7821638" y="1442300"/>
              <a:ext cx="651018" cy="184999"/>
            </a:xfrm>
            <a:prstGeom prst="rect">
              <a:avLst/>
            </a:prstGeom>
            <a:solidFill>
              <a:schemeClr val="accent4">
                <a:lumMod val="20000"/>
                <a:lumOff val="80000"/>
              </a:schemeClr>
            </a:solidFill>
          </p:spPr>
          <p:txBody>
            <a:bodyPr vert="horz" wrap="square" lIns="121920" tIns="60960" rIns="121920" bIns="6096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latin typeface="Eurostile" panose="020B0504020202050204" pitchFamily="34" charset="77"/>
                </a:rPr>
                <a:t>The Issue</a:t>
              </a:r>
            </a:p>
          </p:txBody>
        </p:sp>
        <p:sp>
          <p:nvSpPr>
            <p:cNvPr id="77" name="TextBox 76">
              <a:extLst>
                <a:ext uri="{FF2B5EF4-FFF2-40B4-BE49-F238E27FC236}">
                  <a16:creationId xmlns:a16="http://schemas.microsoft.com/office/drawing/2014/main" id="{50778DEE-CB8D-EE43-B255-AE4BE11C2D65}"/>
                </a:ext>
              </a:extLst>
            </p:cNvPr>
            <p:cNvSpPr txBox="1"/>
            <p:nvPr/>
          </p:nvSpPr>
          <p:spPr bwMode="auto">
            <a:xfrm>
              <a:off x="7274307" y="552485"/>
              <a:ext cx="1736399" cy="307681"/>
            </a:xfrm>
            <a:prstGeom prst="rect">
              <a:avLst/>
            </a:prstGeom>
            <a:noFill/>
            <a:ln w="19050" algn="ctr">
              <a:noFill/>
              <a:miter lim="800000"/>
              <a:headEnd/>
              <a:tailEnd/>
            </a:ln>
          </p:spPr>
          <p:txBody>
            <a:bodyPr wrap="square" lIns="0" tIns="0" rIns="0" bIns="0" rtlCol="0">
              <a:spAutoFit/>
            </a:bodyPr>
            <a:lstStyle/>
            <a:p>
              <a:pPr algn="ctr"/>
              <a:r>
                <a:rPr lang="en-US" sz="1333" b="1" dirty="0">
                  <a:solidFill>
                    <a:srgbClr val="FF0000"/>
                  </a:solidFill>
                  <a:latin typeface="Eurostile" panose="020B0504020202050204" pitchFamily="34" charset="77"/>
                  <a:cs typeface="Futura Medium" panose="020B0602020204020303" pitchFamily="34" charset="-79"/>
                </a:rPr>
                <a:t>The System</a:t>
              </a:r>
              <a:br>
                <a:rPr lang="en-US" sz="1333" b="1" dirty="0">
                  <a:solidFill>
                    <a:srgbClr val="FF0000"/>
                  </a:solidFill>
                  <a:latin typeface="Eurostile" panose="020B0504020202050204" pitchFamily="34" charset="77"/>
                  <a:cs typeface="Futura Medium" panose="020B0602020204020303" pitchFamily="34" charset="-79"/>
                </a:rPr>
              </a:br>
              <a:r>
                <a:rPr lang="en-US" sz="1333" b="1" dirty="0">
                  <a:solidFill>
                    <a:srgbClr val="FF0000"/>
                  </a:solidFill>
                  <a:latin typeface="Eurostile" panose="020B0504020202050204" pitchFamily="34" charset="77"/>
                  <a:cs typeface="Futura Medium" panose="020B0602020204020303" pitchFamily="34" charset="-79"/>
                </a:rPr>
                <a:t> (</a:t>
              </a:r>
              <a:r>
                <a:rPr lang="en-US" sz="1333" dirty="0">
                  <a:solidFill>
                    <a:srgbClr val="FF0000"/>
                  </a:solidFill>
                  <a:latin typeface="Eurostile" panose="020B0504020202050204" pitchFamily="34" charset="77"/>
                  <a:cs typeface="Futura Medium" panose="020B0602020204020303" pitchFamily="34" charset="-79"/>
                </a:rPr>
                <a:t>under which this is occurring</a:t>
              </a:r>
              <a:r>
                <a:rPr lang="en-US" sz="1333" b="1" dirty="0">
                  <a:solidFill>
                    <a:srgbClr val="FF0000"/>
                  </a:solidFill>
                  <a:latin typeface="Eurostile" panose="020B0504020202050204" pitchFamily="34" charset="77"/>
                  <a:cs typeface="Futura Medium" panose="020B0602020204020303" pitchFamily="34" charset="-79"/>
                </a:rPr>
                <a:t>)</a:t>
              </a:r>
            </a:p>
          </p:txBody>
        </p:sp>
        <p:sp>
          <p:nvSpPr>
            <p:cNvPr id="78" name="TextBox 77">
              <a:extLst>
                <a:ext uri="{FF2B5EF4-FFF2-40B4-BE49-F238E27FC236}">
                  <a16:creationId xmlns:a16="http://schemas.microsoft.com/office/drawing/2014/main" id="{B1CC3820-FEA0-A246-A887-670BC38FBCEE}"/>
                </a:ext>
              </a:extLst>
            </p:cNvPr>
            <p:cNvSpPr txBox="1"/>
            <p:nvPr/>
          </p:nvSpPr>
          <p:spPr bwMode="auto">
            <a:xfrm>
              <a:off x="7514095" y="393024"/>
              <a:ext cx="1327648"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rPr>
                <a:t>VP Vicky (or) the Organization</a:t>
              </a:r>
            </a:p>
          </p:txBody>
        </p:sp>
        <p:sp>
          <p:nvSpPr>
            <p:cNvPr id="79" name="TextBox 78">
              <a:extLst>
                <a:ext uri="{FF2B5EF4-FFF2-40B4-BE49-F238E27FC236}">
                  <a16:creationId xmlns:a16="http://schemas.microsoft.com/office/drawing/2014/main" id="{BB17F853-7B03-0740-A2BF-879BACF01D8C}"/>
                </a:ext>
              </a:extLst>
            </p:cNvPr>
            <p:cNvSpPr txBox="1"/>
            <p:nvPr/>
          </p:nvSpPr>
          <p:spPr bwMode="auto">
            <a:xfrm>
              <a:off x="7290477" y="1936436"/>
              <a:ext cx="466907" cy="153841"/>
            </a:xfrm>
            <a:prstGeom prst="rect">
              <a:avLst/>
            </a:prstGeom>
            <a:noFill/>
            <a:ln w="19050" algn="ctr">
              <a:noFill/>
              <a:miter lim="800000"/>
              <a:headEnd/>
              <a:tailEnd/>
            </a:ln>
          </p:spPr>
          <p:txBody>
            <a:bodyPr wrap="square" lIns="0" tIns="0" rIns="0" bIns="0" rtlCol="0">
              <a:spAutoFit/>
            </a:bodyPr>
            <a:lstStyle/>
            <a:p>
              <a:pPr algn="ctr"/>
              <a:r>
                <a:rPr lang="en-US" sz="1333" b="1" dirty="0">
                  <a:solidFill>
                    <a:schemeClr val="accent5">
                      <a:lumMod val="75000"/>
                    </a:schemeClr>
                  </a:solidFill>
                  <a:latin typeface="Eurostile" panose="020B0504020202050204" pitchFamily="34" charset="77"/>
                </a:rPr>
                <a:t>You</a:t>
              </a:r>
              <a:endParaRPr lang="en-US" sz="1333" b="1" dirty="0">
                <a:solidFill>
                  <a:schemeClr val="accent2"/>
                </a:solidFill>
                <a:latin typeface="Eurostile" panose="020B0504020202050204" pitchFamily="34" charset="77"/>
              </a:endParaRPr>
            </a:p>
          </p:txBody>
        </p:sp>
        <p:sp>
          <p:nvSpPr>
            <p:cNvPr id="80" name="TextBox 79">
              <a:extLst>
                <a:ext uri="{FF2B5EF4-FFF2-40B4-BE49-F238E27FC236}">
                  <a16:creationId xmlns:a16="http://schemas.microsoft.com/office/drawing/2014/main" id="{C79C9570-B61F-184C-814A-85614516E109}"/>
                </a:ext>
              </a:extLst>
            </p:cNvPr>
            <p:cNvSpPr txBox="1"/>
            <p:nvPr/>
          </p:nvSpPr>
          <p:spPr bwMode="auto">
            <a:xfrm>
              <a:off x="8361379" y="1929650"/>
              <a:ext cx="585497" cy="307681"/>
            </a:xfrm>
            <a:prstGeom prst="rect">
              <a:avLst/>
            </a:prstGeom>
            <a:noFill/>
            <a:ln w="19050" algn="ctr">
              <a:noFill/>
              <a:miter lim="800000"/>
              <a:headEnd/>
              <a:tailEnd/>
            </a:ln>
          </p:spPr>
          <p:txBody>
            <a:bodyPr wrap="none" lIns="0" tIns="0" rIns="0" bIns="0" rtlCol="0">
              <a:spAutoFit/>
            </a:bodyPr>
            <a:lstStyle/>
            <a:p>
              <a:pPr algn="r"/>
              <a:r>
                <a:rPr lang="en-US" sz="1333" b="1" dirty="0">
                  <a:solidFill>
                    <a:schemeClr val="accent6">
                      <a:lumMod val="75000"/>
                    </a:schemeClr>
                  </a:solidFill>
                  <a:latin typeface="Eurostile" panose="020B0504020202050204" pitchFamily="34" charset="77"/>
                </a:rPr>
                <a:t>The Other </a:t>
              </a:r>
              <a:br>
                <a:rPr lang="en-US" sz="1333" b="1" dirty="0">
                  <a:solidFill>
                    <a:schemeClr val="accent6">
                      <a:lumMod val="75000"/>
                    </a:schemeClr>
                  </a:solidFill>
                  <a:latin typeface="Eurostile" panose="020B0504020202050204" pitchFamily="34" charset="77"/>
                </a:rPr>
              </a:br>
              <a:r>
                <a:rPr lang="en-US" sz="1333" b="1" dirty="0">
                  <a:solidFill>
                    <a:schemeClr val="accent6">
                      <a:lumMod val="75000"/>
                    </a:schemeClr>
                  </a:solidFill>
                  <a:latin typeface="Eurostile" panose="020B0504020202050204" pitchFamily="34" charset="77"/>
                </a:rPr>
                <a:t>Person </a:t>
              </a:r>
            </a:p>
          </p:txBody>
        </p:sp>
        <p:sp>
          <p:nvSpPr>
            <p:cNvPr id="81" name="TextBox 80">
              <a:extLst>
                <a:ext uri="{FF2B5EF4-FFF2-40B4-BE49-F238E27FC236}">
                  <a16:creationId xmlns:a16="http://schemas.microsoft.com/office/drawing/2014/main" id="{3E95D925-C18C-524A-8156-DFBA05F585F9}"/>
                </a:ext>
              </a:extLst>
            </p:cNvPr>
            <p:cNvSpPr txBox="1"/>
            <p:nvPr/>
          </p:nvSpPr>
          <p:spPr bwMode="auto">
            <a:xfrm>
              <a:off x="8265942" y="2278682"/>
              <a:ext cx="868369" cy="126958"/>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20603050405020304" pitchFamily="18" charset="-34"/>
                </a:rPr>
                <a:t>Manager Mark</a:t>
              </a:r>
            </a:p>
          </p:txBody>
        </p:sp>
        <p:sp>
          <p:nvSpPr>
            <p:cNvPr id="82" name="Triangle 81">
              <a:extLst>
                <a:ext uri="{FF2B5EF4-FFF2-40B4-BE49-F238E27FC236}">
                  <a16:creationId xmlns:a16="http://schemas.microsoft.com/office/drawing/2014/main" id="{23E22B7F-88FC-0548-9F93-84E7DBEE420C}"/>
                </a:ext>
              </a:extLst>
            </p:cNvPr>
            <p:cNvSpPr/>
            <p:nvPr/>
          </p:nvSpPr>
          <p:spPr bwMode="auto">
            <a:xfrm>
              <a:off x="7419137" y="860166"/>
              <a:ext cx="1446739" cy="1048463"/>
            </a:xfrm>
            <a:prstGeom prst="triangle">
              <a:avLst>
                <a:gd name="adj" fmla="val 50000"/>
              </a:avLst>
            </a:prstGeom>
            <a:noFill/>
            <a:ln w="190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grpSp>
      <p:sp>
        <p:nvSpPr>
          <p:cNvPr id="83" name="TextBox 82">
            <a:extLst>
              <a:ext uri="{FF2B5EF4-FFF2-40B4-BE49-F238E27FC236}">
                <a16:creationId xmlns:a16="http://schemas.microsoft.com/office/drawing/2014/main" id="{9B85FC5C-2059-284E-8BFC-6F1B9CA27A0B}"/>
              </a:ext>
            </a:extLst>
          </p:cNvPr>
          <p:cNvSpPr txBox="1"/>
          <p:nvPr/>
        </p:nvSpPr>
        <p:spPr bwMode="auto">
          <a:xfrm>
            <a:off x="9730364" y="3338239"/>
            <a:ext cx="849015"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B0604020202020204" pitchFamily="34" charset="0"/>
              </a:rPr>
              <a:t>Intern Irene</a:t>
            </a:r>
          </a:p>
        </p:txBody>
      </p:sp>
      <p:sp>
        <p:nvSpPr>
          <p:cNvPr id="85" name="TextBox 84">
            <a:extLst>
              <a:ext uri="{FF2B5EF4-FFF2-40B4-BE49-F238E27FC236}">
                <a16:creationId xmlns:a16="http://schemas.microsoft.com/office/drawing/2014/main" id="{11C7B60A-9E0C-EE4C-99E7-2BB60ED73235}"/>
              </a:ext>
            </a:extLst>
          </p:cNvPr>
          <p:cNvSpPr txBox="1"/>
          <p:nvPr/>
        </p:nvSpPr>
        <p:spPr>
          <a:xfrm>
            <a:off x="9479512" y="237301"/>
            <a:ext cx="2727835" cy="369332"/>
          </a:xfrm>
          <a:prstGeom prst="rect">
            <a:avLst/>
          </a:prstGeom>
          <a:noFill/>
        </p:spPr>
        <p:txBody>
          <a:bodyPr wrap="square" rtlCol="0">
            <a:spAutoFit/>
          </a:bodyPr>
          <a:lstStyle/>
          <a:p>
            <a:r>
              <a:rPr lang="en-US" b="1" dirty="0">
                <a:solidFill>
                  <a:schemeClr val="bg1"/>
                </a:solidFill>
              </a:rPr>
              <a:t>Step 1: Define the Issues</a:t>
            </a:r>
          </a:p>
        </p:txBody>
      </p:sp>
      <p:sp>
        <p:nvSpPr>
          <p:cNvPr id="86" name="TextBox 85">
            <a:extLst>
              <a:ext uri="{FF2B5EF4-FFF2-40B4-BE49-F238E27FC236}">
                <a16:creationId xmlns:a16="http://schemas.microsoft.com/office/drawing/2014/main" id="{A7DDDE76-BBB6-C040-9DEC-B711093F80E5}"/>
              </a:ext>
            </a:extLst>
          </p:cNvPr>
          <p:cNvSpPr txBox="1"/>
          <p:nvPr/>
        </p:nvSpPr>
        <p:spPr>
          <a:xfrm>
            <a:off x="167864" y="5902649"/>
            <a:ext cx="8247835" cy="369332"/>
          </a:xfrm>
          <a:prstGeom prst="rect">
            <a:avLst/>
          </a:prstGeom>
          <a:noFill/>
        </p:spPr>
        <p:txBody>
          <a:bodyPr wrap="none" rtlCol="0">
            <a:spAutoFit/>
          </a:bodyPr>
          <a:lstStyle/>
          <a:p>
            <a:r>
              <a:rPr lang="en-US" b="1" dirty="0">
                <a:solidFill>
                  <a:schemeClr val="bg1"/>
                </a:solidFill>
              </a:rPr>
              <a:t>How Do You Know You’re Done? You’re Done When You Feel You See The Full Picture</a:t>
            </a:r>
          </a:p>
        </p:txBody>
      </p:sp>
    </p:spTree>
    <p:extLst>
      <p:ext uri="{BB962C8B-B14F-4D97-AF65-F5344CB8AC3E}">
        <p14:creationId xmlns:p14="http://schemas.microsoft.com/office/powerpoint/2010/main" val="41436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814FD4-F6A1-E346-B298-E8915AED82BD}"/>
              </a:ext>
            </a:extLst>
          </p:cNvPr>
          <p:cNvPicPr>
            <a:picLocks noChangeAspect="1"/>
          </p:cNvPicPr>
          <p:nvPr/>
        </p:nvPicPr>
        <p:blipFill>
          <a:blip r:embed="rId3"/>
          <a:stretch>
            <a:fillRect/>
          </a:stretch>
        </p:blipFill>
        <p:spPr>
          <a:xfrm flipH="1">
            <a:off x="51012" y="-74323"/>
            <a:ext cx="4641824" cy="3094549"/>
          </a:xfrm>
          <a:prstGeom prst="rect">
            <a:avLst/>
          </a:prstGeom>
        </p:spPr>
      </p:pic>
      <p:grpSp>
        <p:nvGrpSpPr>
          <p:cNvPr id="5" name="Group 4">
            <a:extLst>
              <a:ext uri="{FF2B5EF4-FFF2-40B4-BE49-F238E27FC236}">
                <a16:creationId xmlns:a16="http://schemas.microsoft.com/office/drawing/2014/main" id="{4488D271-D90B-DC48-9958-9BFFE1CCAE42}"/>
              </a:ext>
            </a:extLst>
          </p:cNvPr>
          <p:cNvGrpSpPr/>
          <p:nvPr/>
        </p:nvGrpSpPr>
        <p:grpSpPr>
          <a:xfrm>
            <a:off x="-29261" y="2985166"/>
            <a:ext cx="7026410" cy="5129282"/>
            <a:chOff x="-21946" y="1459066"/>
            <a:chExt cx="5269807" cy="3846962"/>
          </a:xfrm>
        </p:grpSpPr>
        <p:grpSp>
          <p:nvGrpSpPr>
            <p:cNvPr id="2" name="Group 1">
              <a:extLst>
                <a:ext uri="{FF2B5EF4-FFF2-40B4-BE49-F238E27FC236}">
                  <a16:creationId xmlns:a16="http://schemas.microsoft.com/office/drawing/2014/main" id="{0DB993D3-1210-A34D-9CCC-A9BF7B67BB58}"/>
                </a:ext>
              </a:extLst>
            </p:cNvPr>
            <p:cNvGrpSpPr/>
            <p:nvPr/>
          </p:nvGrpSpPr>
          <p:grpSpPr>
            <a:xfrm>
              <a:off x="-2" y="1459066"/>
              <a:ext cx="5247863" cy="2429299"/>
              <a:chOff x="118767" y="618098"/>
              <a:chExt cx="7050290" cy="4141117"/>
            </a:xfrm>
          </p:grpSpPr>
          <p:sp>
            <p:nvSpPr>
              <p:cNvPr id="10" name="Rectangle 9">
                <a:extLst>
                  <a:ext uri="{FF2B5EF4-FFF2-40B4-BE49-F238E27FC236}">
                    <a16:creationId xmlns:a16="http://schemas.microsoft.com/office/drawing/2014/main" id="{F32F054B-9084-7C44-B723-3946FE00B1D2}"/>
                  </a:ext>
                </a:extLst>
              </p:cNvPr>
              <p:cNvSpPr/>
              <p:nvPr/>
            </p:nvSpPr>
            <p:spPr bwMode="auto">
              <a:xfrm>
                <a:off x="118767" y="1988839"/>
                <a:ext cx="5207601" cy="1390995"/>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sp>
            <p:nvSpPr>
              <p:cNvPr id="12" name="Rectangle 11">
                <a:extLst>
                  <a:ext uri="{FF2B5EF4-FFF2-40B4-BE49-F238E27FC236}">
                    <a16:creationId xmlns:a16="http://schemas.microsoft.com/office/drawing/2014/main" id="{689207B9-5E0F-1942-822D-F6EBF1621BD0}"/>
                  </a:ext>
                </a:extLst>
              </p:cNvPr>
              <p:cNvSpPr/>
              <p:nvPr/>
            </p:nvSpPr>
            <p:spPr bwMode="auto">
              <a:xfrm>
                <a:off x="118768" y="618098"/>
                <a:ext cx="3898724" cy="1366503"/>
              </a:xfrm>
              <a:prstGeom prst="rect">
                <a:avLst/>
              </a:prstGeom>
              <a:solidFill>
                <a:srgbClr val="FFEE5C"/>
              </a:solidFill>
              <a:ln w="3175"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26" name="Rectangle 25">
                <a:extLst>
                  <a:ext uri="{FF2B5EF4-FFF2-40B4-BE49-F238E27FC236}">
                    <a16:creationId xmlns:a16="http://schemas.microsoft.com/office/drawing/2014/main" id="{0C47A366-BA8F-224C-83A8-C6C850D47C40}"/>
                  </a:ext>
                </a:extLst>
              </p:cNvPr>
              <p:cNvSpPr/>
              <p:nvPr/>
            </p:nvSpPr>
            <p:spPr bwMode="auto">
              <a:xfrm>
                <a:off x="118767" y="3366784"/>
                <a:ext cx="7050290" cy="1392431"/>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grpSp>
        <p:sp>
          <p:nvSpPr>
            <p:cNvPr id="11" name="TextBox 10">
              <a:extLst>
                <a:ext uri="{FF2B5EF4-FFF2-40B4-BE49-F238E27FC236}">
                  <a16:creationId xmlns:a16="http://schemas.microsoft.com/office/drawing/2014/main" id="{68915CCF-621E-ED46-A933-7ADD04DA97E9}"/>
                </a:ext>
              </a:extLst>
            </p:cNvPr>
            <p:cNvSpPr txBox="1"/>
            <p:nvPr/>
          </p:nvSpPr>
          <p:spPr bwMode="auto">
            <a:xfrm>
              <a:off x="752190" y="2375676"/>
              <a:ext cx="2824804"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bg1"/>
                  </a:solidFill>
                  <a:latin typeface="Tw Cen MT" panose="020B0602020104020603" pitchFamily="34" charset="77"/>
                </a:rPr>
                <a:t>DENTIFY Options</a:t>
              </a:r>
              <a:endParaRPr lang="en-US" sz="1600" dirty="0">
                <a:solidFill>
                  <a:schemeClr val="bg1"/>
                </a:solidFill>
                <a:latin typeface="Tw Cen MT" panose="020B0602020104020603" pitchFamily="34" charset="77"/>
              </a:endParaRPr>
            </a:p>
            <a:p>
              <a:pPr>
                <a:spcAft>
                  <a:spcPts val="667"/>
                </a:spcAft>
              </a:pPr>
              <a:r>
                <a:rPr lang="en-US" sz="1600" dirty="0">
                  <a:solidFill>
                    <a:schemeClr val="bg1"/>
                  </a:solidFill>
                  <a:latin typeface="Tw Cen MT" panose="020B0602020104020603" pitchFamily="34" charset="77"/>
                </a:rPr>
                <a:t>What are possible solutions?</a:t>
              </a:r>
            </a:p>
          </p:txBody>
        </p:sp>
        <p:sp>
          <p:nvSpPr>
            <p:cNvPr id="13" name="TextBox 12">
              <a:extLst>
                <a:ext uri="{FF2B5EF4-FFF2-40B4-BE49-F238E27FC236}">
                  <a16:creationId xmlns:a16="http://schemas.microsoft.com/office/drawing/2014/main" id="{5F6EA72E-DA2C-FD40-80E9-8E03D9649358}"/>
                </a:ext>
              </a:extLst>
            </p:cNvPr>
            <p:cNvSpPr txBox="1"/>
            <p:nvPr/>
          </p:nvSpPr>
          <p:spPr bwMode="auto">
            <a:xfrm>
              <a:off x="752190" y="1604190"/>
              <a:ext cx="2404583" cy="550199"/>
            </a:xfrm>
            <a:prstGeom prst="rect">
              <a:avLst/>
            </a:prstGeom>
            <a:noFill/>
            <a:ln w="19050" algn="ctr">
              <a:noFill/>
              <a:miter lim="800000"/>
              <a:headEnd/>
              <a:tailEnd/>
            </a:ln>
          </p:spPr>
          <p:txBody>
            <a:bodyPr wrap="square" lIns="0" tIns="0" rIns="0" bIns="0" rtlCol="0">
              <a:spAutoFit/>
            </a:bodyPr>
            <a:lstStyle/>
            <a:p>
              <a:r>
                <a:rPr lang="en-US" sz="2500" b="1" dirty="0">
                  <a:solidFill>
                    <a:schemeClr val="tx1">
                      <a:lumMod val="85000"/>
                      <a:lumOff val="15000"/>
                    </a:schemeClr>
                  </a:solidFill>
                  <a:latin typeface="Tw Cen MT" panose="020B0602020104020603" pitchFamily="34" charset="77"/>
                </a:rPr>
                <a:t>EFINE the issues: </a:t>
              </a:r>
              <a:br>
                <a:rPr lang="en-US" sz="2500" b="1" dirty="0">
                  <a:solidFill>
                    <a:schemeClr val="tx1">
                      <a:lumMod val="85000"/>
                      <a:lumOff val="15000"/>
                    </a:schemeClr>
                  </a:solidFill>
                  <a:latin typeface="Tw Cen MT" panose="020B0602020104020603" pitchFamily="34" charset="77"/>
                </a:rPr>
              </a:br>
              <a:br>
                <a:rPr lang="en-US" sz="667" dirty="0">
                  <a:solidFill>
                    <a:schemeClr val="tx1">
                      <a:lumMod val="85000"/>
                      <a:lumOff val="15000"/>
                    </a:schemeClr>
                  </a:solidFill>
                  <a:latin typeface="Tw Cen MT" panose="020B0602020104020603" pitchFamily="34" charset="77"/>
                </a:rPr>
              </a:br>
              <a:r>
                <a:rPr lang="en-US" sz="1600" dirty="0">
                  <a:solidFill>
                    <a:schemeClr val="tx1">
                      <a:lumMod val="85000"/>
                      <a:lumOff val="15000"/>
                    </a:schemeClr>
                  </a:solidFill>
                  <a:latin typeface="Tw Cen MT" panose="020B0602020104020603" pitchFamily="34" charset="77"/>
                </a:rPr>
                <a:t>Cluster them by issue or person</a:t>
              </a:r>
            </a:p>
          </p:txBody>
        </p:sp>
        <p:sp>
          <p:nvSpPr>
            <p:cNvPr id="27" name="TextBox 26">
              <a:extLst>
                <a:ext uri="{FF2B5EF4-FFF2-40B4-BE49-F238E27FC236}">
                  <a16:creationId xmlns:a16="http://schemas.microsoft.com/office/drawing/2014/main" id="{08624C5C-3063-DE41-A541-2888BB42D69A}"/>
                </a:ext>
              </a:extLst>
            </p:cNvPr>
            <p:cNvSpPr txBox="1"/>
            <p:nvPr/>
          </p:nvSpPr>
          <p:spPr bwMode="auto">
            <a:xfrm>
              <a:off x="767265" y="3273719"/>
              <a:ext cx="4289203"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bg1"/>
                  </a:solidFill>
                  <a:latin typeface="Tw Cen MT" panose="020B0602020104020603" pitchFamily="34" charset="77"/>
                </a:rPr>
                <a:t>AKE a Recommendation/MAKE a Move</a:t>
              </a:r>
            </a:p>
            <a:p>
              <a:r>
                <a:rPr lang="en-US" sz="1600" dirty="0">
                  <a:solidFill>
                    <a:schemeClr val="bg1"/>
                  </a:solidFill>
                  <a:latin typeface="Tw Cen MT" panose="020B0602020104020603" pitchFamily="34" charset="77"/>
                </a:rPr>
                <a:t>What is your definition of a good outcome?  What is unacceptable?</a:t>
              </a:r>
            </a:p>
          </p:txBody>
        </p:sp>
        <p:sp>
          <p:nvSpPr>
            <p:cNvPr id="7" name="Rectangle 6">
              <a:extLst>
                <a:ext uri="{FF2B5EF4-FFF2-40B4-BE49-F238E27FC236}">
                  <a16:creationId xmlns:a16="http://schemas.microsoft.com/office/drawing/2014/main" id="{1B237D31-1CDD-B146-BFF2-F0079BF13226}"/>
                </a:ext>
              </a:extLst>
            </p:cNvPr>
            <p:cNvSpPr/>
            <p:nvPr/>
          </p:nvSpPr>
          <p:spPr bwMode="auto">
            <a:xfrm>
              <a:off x="87384" y="1497312"/>
              <a:ext cx="520924" cy="770221"/>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D</a:t>
              </a:r>
            </a:p>
          </p:txBody>
        </p:sp>
        <p:sp>
          <p:nvSpPr>
            <p:cNvPr id="28" name="Rectangle 27">
              <a:extLst>
                <a:ext uri="{FF2B5EF4-FFF2-40B4-BE49-F238E27FC236}">
                  <a16:creationId xmlns:a16="http://schemas.microsoft.com/office/drawing/2014/main" id="{D94035EF-9B41-6B44-8440-E68CDBE977F4}"/>
                </a:ext>
              </a:extLst>
            </p:cNvPr>
            <p:cNvSpPr/>
            <p:nvPr/>
          </p:nvSpPr>
          <p:spPr bwMode="auto">
            <a:xfrm>
              <a:off x="38259" y="2360906"/>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I</a:t>
              </a:r>
            </a:p>
          </p:txBody>
        </p:sp>
        <p:sp>
          <p:nvSpPr>
            <p:cNvPr id="29" name="Rectangle 28">
              <a:extLst>
                <a:ext uri="{FF2B5EF4-FFF2-40B4-BE49-F238E27FC236}">
                  <a16:creationId xmlns:a16="http://schemas.microsoft.com/office/drawing/2014/main" id="{3C5FFF63-F066-414A-A4E4-6781C4BD4645}"/>
                </a:ext>
              </a:extLst>
            </p:cNvPr>
            <p:cNvSpPr/>
            <p:nvPr/>
          </p:nvSpPr>
          <p:spPr bwMode="auto">
            <a:xfrm>
              <a:off x="-21946" y="1521214"/>
              <a:ext cx="520924" cy="778098"/>
            </a:xfrm>
            <a:prstGeom prst="rect">
              <a:avLst/>
            </a:prstGeom>
            <a:noFill/>
            <a:ln w="38100" algn="ctr">
              <a:noFill/>
              <a:miter lim="800000"/>
              <a:headEnd/>
              <a:tailEnd/>
            </a:ln>
          </p:spPr>
          <p:txBody>
            <a:bodyPr wrap="none" rtlCol="0" anchor="ctr"/>
            <a:lstStyle/>
            <a:p>
              <a:pPr algn="ctr">
                <a:lnSpc>
                  <a:spcPct val="90000"/>
                </a:lnSpc>
              </a:pPr>
              <a:endParaRPr lang="en-US" sz="8000" b="1" dirty="0">
                <a:solidFill>
                  <a:schemeClr val="bg1"/>
                </a:solidFill>
                <a:latin typeface="+mj-lt"/>
              </a:endParaRPr>
            </a:p>
          </p:txBody>
        </p:sp>
        <p:sp>
          <p:nvSpPr>
            <p:cNvPr id="33" name="Rectangle 32">
              <a:extLst>
                <a:ext uri="{FF2B5EF4-FFF2-40B4-BE49-F238E27FC236}">
                  <a16:creationId xmlns:a16="http://schemas.microsoft.com/office/drawing/2014/main" id="{F6662BA0-E2D5-664C-A238-4DE39F2EF834}"/>
                </a:ext>
              </a:extLst>
            </p:cNvPr>
            <p:cNvSpPr/>
            <p:nvPr/>
          </p:nvSpPr>
          <p:spPr bwMode="auto">
            <a:xfrm>
              <a:off x="108085" y="3161201"/>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M</a:t>
              </a:r>
            </a:p>
          </p:txBody>
        </p:sp>
        <p:sp>
          <p:nvSpPr>
            <p:cNvPr id="8" name="TextBox 7">
              <a:extLst>
                <a:ext uri="{FF2B5EF4-FFF2-40B4-BE49-F238E27FC236}">
                  <a16:creationId xmlns:a16="http://schemas.microsoft.com/office/drawing/2014/main" id="{D335BA31-E840-A94F-9737-37548C5F8DC2}"/>
                </a:ext>
              </a:extLst>
            </p:cNvPr>
            <p:cNvSpPr txBox="1"/>
            <p:nvPr/>
          </p:nvSpPr>
          <p:spPr bwMode="auto">
            <a:xfrm>
              <a:off x="255722" y="4998203"/>
              <a:ext cx="49" cy="307825"/>
            </a:xfrm>
            <a:prstGeom prst="rect">
              <a:avLst/>
            </a:prstGeom>
            <a:noFill/>
            <a:ln w="19050" algn="ctr">
              <a:noFill/>
              <a:miter lim="800000"/>
              <a:headEnd/>
              <a:tailEnd/>
            </a:ln>
          </p:spPr>
          <p:txBody>
            <a:bodyPr wrap="none" lIns="0" tIns="0" rIns="0" bIns="0" rtlCol="0">
              <a:spAutoFit/>
            </a:bodyPr>
            <a:lstStyle/>
            <a:p>
              <a:endParaRPr lang="en-US" sz="2667" dirty="0"/>
            </a:p>
          </p:txBody>
        </p:sp>
      </p:grpSp>
      <p:sp>
        <p:nvSpPr>
          <p:cNvPr id="16" name="Title 1">
            <a:extLst>
              <a:ext uri="{FF2B5EF4-FFF2-40B4-BE49-F238E27FC236}">
                <a16:creationId xmlns:a16="http://schemas.microsoft.com/office/drawing/2014/main" id="{B27B8BFE-EC00-C64B-93C1-3C6B202451EB}"/>
              </a:ext>
            </a:extLst>
          </p:cNvPr>
          <p:cNvSpPr txBox="1">
            <a:spLocks/>
          </p:cNvSpPr>
          <p:nvPr/>
        </p:nvSpPr>
        <p:spPr>
          <a:xfrm>
            <a:off x="6741958" y="204936"/>
            <a:ext cx="9783648" cy="563231"/>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3600" dirty="0">
                <a:solidFill>
                  <a:srgbClr val="328BC2"/>
                </a:solidFill>
              </a:rPr>
              <a:t>Using DIM: A Bright Idea!</a:t>
            </a:r>
          </a:p>
        </p:txBody>
      </p:sp>
    </p:spTree>
    <p:extLst>
      <p:ext uri="{BB962C8B-B14F-4D97-AF65-F5344CB8AC3E}">
        <p14:creationId xmlns:p14="http://schemas.microsoft.com/office/powerpoint/2010/main" val="52204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Sad face with no fill">
            <a:extLst>
              <a:ext uri="{FF2B5EF4-FFF2-40B4-BE49-F238E27FC236}">
                <a16:creationId xmlns:a16="http://schemas.microsoft.com/office/drawing/2014/main" id="{78057E48-55AD-1A42-A002-7C541AED5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3532" y="1099648"/>
            <a:ext cx="5710942" cy="5710942"/>
          </a:xfrm>
          <a:prstGeom prst="rect">
            <a:avLst/>
          </a:prstGeom>
        </p:spPr>
      </p:pic>
      <p:pic>
        <p:nvPicPr>
          <p:cNvPr id="6" name="Graphic 5" descr="Smiling face with no fill">
            <a:extLst>
              <a:ext uri="{FF2B5EF4-FFF2-40B4-BE49-F238E27FC236}">
                <a16:creationId xmlns:a16="http://schemas.microsoft.com/office/drawing/2014/main" id="{047A3185-A548-2D40-A70F-925573C0A3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4077" y="1083532"/>
            <a:ext cx="5710942" cy="5710942"/>
          </a:xfrm>
          <a:prstGeom prst="rect">
            <a:avLst/>
          </a:prstGeom>
        </p:spPr>
      </p:pic>
      <p:sp>
        <p:nvSpPr>
          <p:cNvPr id="2" name="Title 1">
            <a:extLst>
              <a:ext uri="{FF2B5EF4-FFF2-40B4-BE49-F238E27FC236}">
                <a16:creationId xmlns:a16="http://schemas.microsoft.com/office/drawing/2014/main" id="{E0FA41C8-14C6-EE44-AC11-7B725AC3C9ED}"/>
              </a:ext>
            </a:extLst>
          </p:cNvPr>
          <p:cNvSpPr>
            <a:spLocks noGrp="1"/>
          </p:cNvSpPr>
          <p:nvPr>
            <p:ph type="title"/>
          </p:nvPr>
        </p:nvSpPr>
        <p:spPr>
          <a:xfrm>
            <a:off x="0" y="0"/>
            <a:ext cx="10515600" cy="783771"/>
          </a:xfrm>
        </p:spPr>
        <p:txBody>
          <a:bodyPr>
            <a:normAutofit/>
          </a:bodyPr>
          <a:lstStyle/>
          <a:p>
            <a:r>
              <a:rPr lang="en-US" sz="3000" dirty="0">
                <a:solidFill>
                  <a:schemeClr val="accent5"/>
                </a:solidFill>
                <a:latin typeface="Helvetica Light" panose="020B0403020202020204" pitchFamily="34" charset="0"/>
              </a:rPr>
              <a:t>Workplace Politics: What is it exactly?</a:t>
            </a:r>
          </a:p>
        </p:txBody>
      </p:sp>
      <p:sp>
        <p:nvSpPr>
          <p:cNvPr id="4" name="TextBox 3">
            <a:extLst>
              <a:ext uri="{FF2B5EF4-FFF2-40B4-BE49-F238E27FC236}">
                <a16:creationId xmlns:a16="http://schemas.microsoft.com/office/drawing/2014/main" id="{BA807A29-1CA2-0E4F-B339-CB36E0888B2E}"/>
              </a:ext>
            </a:extLst>
          </p:cNvPr>
          <p:cNvSpPr txBox="1"/>
          <p:nvPr/>
        </p:nvSpPr>
        <p:spPr>
          <a:xfrm>
            <a:off x="28645" y="6664386"/>
            <a:ext cx="8481809" cy="215444"/>
          </a:xfrm>
          <a:prstGeom prst="rect">
            <a:avLst/>
          </a:prstGeom>
          <a:noFill/>
        </p:spPr>
        <p:txBody>
          <a:bodyPr wrap="none" rtlCol="0">
            <a:spAutoFit/>
          </a:bodyPr>
          <a:lstStyle/>
          <a:p>
            <a:r>
              <a:rPr lang="en-US" sz="800" i="1" dirty="0">
                <a:solidFill>
                  <a:schemeClr val="bg1">
                    <a:lumMod val="75000"/>
                  </a:schemeClr>
                </a:solidFill>
                <a:latin typeface="Helvetica" pitchFamily="2" charset="0"/>
              </a:rPr>
              <a:t>Sources: (1) Wikipedia: “Workplace Politics Entry”* (2) Harvard Business Review: </a:t>
            </a:r>
            <a:r>
              <a:rPr lang="en-US" sz="800" i="1" dirty="0" err="1">
                <a:solidFill>
                  <a:schemeClr val="bg1">
                    <a:lumMod val="75000"/>
                  </a:schemeClr>
                </a:solidFill>
                <a:latin typeface="Helvetica" pitchFamily="2" charset="0"/>
              </a:rPr>
              <a:t>hbr.org</a:t>
            </a:r>
            <a:r>
              <a:rPr lang="en-US" sz="800" i="1" dirty="0">
                <a:solidFill>
                  <a:schemeClr val="bg1">
                    <a:lumMod val="75000"/>
                  </a:schemeClr>
                </a:solidFill>
                <a:latin typeface="Helvetica" pitchFamily="2" charset="0"/>
              </a:rPr>
              <a:t>/2017/09/</a:t>
            </a:r>
            <a:r>
              <a:rPr lang="en-US" sz="800" dirty="0">
                <a:solidFill>
                  <a:schemeClr val="bg1">
                    <a:lumMod val="75000"/>
                  </a:schemeClr>
                </a:solidFill>
                <a:latin typeface="Helvetica" pitchFamily="2" charset="0"/>
              </a:rPr>
              <a:t>playing-office-politics-without-selling-your-soul*. Kaiser, </a:t>
            </a:r>
            <a:r>
              <a:rPr lang="en-US" sz="800" i="1" dirty="0">
                <a:solidFill>
                  <a:schemeClr val="bg1">
                    <a:lumMod val="75000"/>
                  </a:schemeClr>
                </a:solidFill>
                <a:latin typeface="Helvetica" pitchFamily="2" charset="0"/>
              </a:rPr>
              <a:t>Chamorro-Premuzic , Lusk*</a:t>
            </a:r>
          </a:p>
        </p:txBody>
      </p:sp>
      <p:sp>
        <p:nvSpPr>
          <p:cNvPr id="14" name="Rectangle 13">
            <a:extLst>
              <a:ext uri="{FF2B5EF4-FFF2-40B4-BE49-F238E27FC236}">
                <a16:creationId xmlns:a16="http://schemas.microsoft.com/office/drawing/2014/main" id="{66803E02-8729-364F-86CB-485FF17B8E2B}"/>
              </a:ext>
            </a:extLst>
          </p:cNvPr>
          <p:cNvSpPr/>
          <p:nvPr/>
        </p:nvSpPr>
        <p:spPr>
          <a:xfrm>
            <a:off x="224220" y="621872"/>
            <a:ext cx="11937023" cy="646331"/>
          </a:xfrm>
          <a:prstGeom prst="rect">
            <a:avLst/>
          </a:prstGeom>
        </p:spPr>
        <p:txBody>
          <a:bodyPr wrap="square">
            <a:spAutoFit/>
          </a:bodyPr>
          <a:lstStyle/>
          <a:p>
            <a:pPr>
              <a:buClr>
                <a:schemeClr val="accent5"/>
              </a:buClr>
            </a:pPr>
            <a:r>
              <a:rPr lang="en-US" dirty="0">
                <a:latin typeface="Helvetica Light" panose="020B0403020202020204" pitchFamily="34" charset="0"/>
              </a:rPr>
              <a:t>Organizational politics is when an individual or group uses their power and/or network within that community to gain some benefit and achieve their objectives.*</a:t>
            </a:r>
            <a:endParaRPr lang="en-US" dirty="0"/>
          </a:p>
        </p:txBody>
      </p:sp>
      <p:sp>
        <p:nvSpPr>
          <p:cNvPr id="18" name="Rectangle 17">
            <a:extLst>
              <a:ext uri="{FF2B5EF4-FFF2-40B4-BE49-F238E27FC236}">
                <a16:creationId xmlns:a16="http://schemas.microsoft.com/office/drawing/2014/main" id="{65A2774F-21EC-6B44-B445-2E65674765AD}"/>
              </a:ext>
            </a:extLst>
          </p:cNvPr>
          <p:cNvSpPr/>
          <p:nvPr/>
        </p:nvSpPr>
        <p:spPr>
          <a:xfrm>
            <a:off x="28645" y="5898586"/>
            <a:ext cx="8658546" cy="784830"/>
          </a:xfrm>
          <a:prstGeom prst="rect">
            <a:avLst/>
          </a:prstGeom>
        </p:spPr>
        <p:txBody>
          <a:bodyPr wrap="square">
            <a:spAutoFit/>
          </a:bodyPr>
          <a:lstStyle/>
          <a:p>
            <a:pPr>
              <a:buClr>
                <a:schemeClr val="accent5"/>
              </a:buClr>
            </a:pPr>
            <a:endParaRPr lang="en-US" sz="1400" b="1" dirty="0">
              <a:latin typeface="Tw Cen MT" panose="020B0602020104020603" pitchFamily="34" charset="77"/>
            </a:endParaRPr>
          </a:p>
          <a:p>
            <a:pPr>
              <a:buClr>
                <a:schemeClr val="accent5"/>
              </a:buClr>
            </a:pPr>
            <a:endParaRPr lang="en-US" sz="1400" b="1" dirty="0">
              <a:solidFill>
                <a:schemeClr val="accent1"/>
              </a:solidFill>
              <a:latin typeface="Helvetica" pitchFamily="2" charset="0"/>
            </a:endParaRPr>
          </a:p>
          <a:p>
            <a:pPr>
              <a:buClr>
                <a:schemeClr val="accent5"/>
              </a:buClr>
            </a:pPr>
            <a:r>
              <a:rPr lang="en-US" sz="1700" b="1" dirty="0">
                <a:solidFill>
                  <a:srgbClr val="242625"/>
                </a:solidFill>
                <a:latin typeface="Helvetica" pitchFamily="2" charset="0"/>
              </a:rPr>
              <a:t>Navigating politics skillfully requires </a:t>
            </a:r>
            <a:r>
              <a:rPr lang="en-US" sz="1700" b="1" dirty="0">
                <a:solidFill>
                  <a:srgbClr val="C00000"/>
                </a:solidFill>
                <a:latin typeface="Helvetica" pitchFamily="2" charset="0"/>
              </a:rPr>
              <a:t>intentionality</a:t>
            </a:r>
            <a:r>
              <a:rPr lang="en-US" sz="1700" b="1" dirty="0">
                <a:solidFill>
                  <a:srgbClr val="242625"/>
                </a:solidFill>
                <a:latin typeface="Helvetica" pitchFamily="2" charset="0"/>
              </a:rPr>
              <a:t> around</a:t>
            </a:r>
            <a:r>
              <a:rPr lang="en-US" sz="1700" b="1" dirty="0">
                <a:solidFill>
                  <a:schemeClr val="accent1"/>
                </a:solidFill>
                <a:latin typeface="Helvetica" pitchFamily="2" charset="0"/>
              </a:rPr>
              <a:t> </a:t>
            </a:r>
            <a:r>
              <a:rPr lang="en-US" sz="1700" b="1" dirty="0">
                <a:solidFill>
                  <a:schemeClr val="accent4"/>
                </a:solidFill>
                <a:latin typeface="Helvetica" pitchFamily="2" charset="0"/>
              </a:rPr>
              <a:t>diplomacy</a:t>
            </a:r>
            <a:r>
              <a:rPr lang="en-US" sz="1700" b="1" dirty="0">
                <a:solidFill>
                  <a:srgbClr val="242625"/>
                </a:solidFill>
                <a:latin typeface="Helvetica" pitchFamily="2" charset="0"/>
              </a:rPr>
              <a:t> and </a:t>
            </a:r>
            <a:r>
              <a:rPr lang="en-US" sz="1700" b="1" dirty="0">
                <a:solidFill>
                  <a:schemeClr val="accent5"/>
                </a:solidFill>
                <a:latin typeface="Helvetica" pitchFamily="2" charset="0"/>
              </a:rPr>
              <a:t>tactics</a:t>
            </a:r>
            <a:endParaRPr lang="en-US" sz="1700" dirty="0">
              <a:solidFill>
                <a:schemeClr val="accent5"/>
              </a:solidFill>
              <a:latin typeface="Helvetica Light" panose="020B0403020202020204" pitchFamily="34" charset="0"/>
            </a:endParaRPr>
          </a:p>
        </p:txBody>
      </p:sp>
      <p:sp>
        <p:nvSpPr>
          <p:cNvPr id="5" name="TextBox 4">
            <a:extLst>
              <a:ext uri="{FF2B5EF4-FFF2-40B4-BE49-F238E27FC236}">
                <a16:creationId xmlns:a16="http://schemas.microsoft.com/office/drawing/2014/main" id="{88C9DE73-E868-DA48-BDA5-B3197091F190}"/>
              </a:ext>
            </a:extLst>
          </p:cNvPr>
          <p:cNvSpPr txBox="1"/>
          <p:nvPr/>
        </p:nvSpPr>
        <p:spPr>
          <a:xfrm>
            <a:off x="6326941" y="1693155"/>
            <a:ext cx="5541742" cy="3662541"/>
          </a:xfrm>
          <a:prstGeom prst="rect">
            <a:avLst/>
          </a:prstGeom>
          <a:noFill/>
          <a:ln w="12700">
            <a:noFill/>
          </a:ln>
        </p:spPr>
        <p:txBody>
          <a:bodyPr wrap="square" rtlCol="0">
            <a:spAutoFit/>
          </a:bodyPr>
          <a:lstStyle/>
          <a:p>
            <a:pPr marL="14288" lvl="1">
              <a:buClr>
                <a:schemeClr val="tx1"/>
              </a:buClr>
            </a:pPr>
            <a:r>
              <a:rPr lang="en-US" sz="2000" b="1" dirty="0">
                <a:latin typeface="Helvetica" pitchFamily="2" charset="0"/>
              </a:rPr>
              <a:t>GOOD</a:t>
            </a:r>
          </a:p>
          <a:p>
            <a:pPr marL="228600" lvl="1" indent="-228600">
              <a:buClr>
                <a:schemeClr val="tx1"/>
              </a:buClr>
              <a:buFont typeface="+mj-lt"/>
              <a:buAutoNum type="arabicPeriod"/>
            </a:pPr>
            <a:endParaRPr lang="en-US" sz="1600" dirty="0"/>
          </a:p>
          <a:p>
            <a:pPr marL="228600" lvl="1" indent="-228600">
              <a:buClr>
                <a:schemeClr val="tx1"/>
              </a:buClr>
              <a:buFont typeface="+mj-lt"/>
              <a:buAutoNum type="arabicPeriod"/>
            </a:pPr>
            <a:r>
              <a:rPr lang="en-US" sz="1400" dirty="0">
                <a:latin typeface="Helvetica" pitchFamily="2" charset="0"/>
              </a:rPr>
              <a:t>“Good politics… involve(s) advancing one’s interests but </a:t>
            </a:r>
            <a:r>
              <a:rPr lang="en-US" sz="1400" i="1" dirty="0">
                <a:latin typeface="Helvetica" pitchFamily="2" charset="0"/>
              </a:rPr>
              <a:t>not to the neglect of other people’s rights </a:t>
            </a:r>
            <a:r>
              <a:rPr lang="en-US" sz="1400" dirty="0">
                <a:latin typeface="Helvetica" pitchFamily="2" charset="0"/>
              </a:rPr>
              <a:t>or </a:t>
            </a:r>
            <a:r>
              <a:rPr lang="en-US" sz="1400" i="1" dirty="0">
                <a:latin typeface="Helvetica" pitchFamily="2" charset="0"/>
              </a:rPr>
              <a:t>the organization’s legitimate interests."</a:t>
            </a:r>
          </a:p>
          <a:p>
            <a:pPr marL="228600" lvl="1" indent="-228600">
              <a:buClr>
                <a:schemeClr val="tx1"/>
              </a:buClr>
              <a:buFont typeface="+mj-lt"/>
              <a:buAutoNum type="arabicPeriod"/>
            </a:pPr>
            <a:endParaRPr lang="en-US" sz="1400" i="1" dirty="0">
              <a:latin typeface="Helvetica" pitchFamily="2" charset="0"/>
            </a:endParaRPr>
          </a:p>
          <a:p>
            <a:pPr marL="228600" lvl="1" indent="-228600">
              <a:buClr>
                <a:schemeClr val="tx1"/>
              </a:buClr>
              <a:buFont typeface="+mj-lt"/>
              <a:buAutoNum type="arabicPeriod"/>
            </a:pPr>
            <a:r>
              <a:rPr lang="en-US" sz="1400" dirty="0">
                <a:latin typeface="Helvetica" pitchFamily="2" charset="0"/>
              </a:rPr>
              <a:t>“Good politics include acceptable ways of getting recognition for your contributions, having your ideas taken seriously, and influencing what other people think and what decisions get made.” </a:t>
            </a:r>
          </a:p>
          <a:p>
            <a:pPr marL="228600" lvl="1" indent="-228600">
              <a:buClr>
                <a:schemeClr val="tx1"/>
              </a:buClr>
              <a:buFont typeface="+mj-lt"/>
              <a:buAutoNum type="arabicPeriod"/>
            </a:pPr>
            <a:endParaRPr lang="en-US" sz="1400" dirty="0">
              <a:latin typeface="Helvetica" pitchFamily="2" charset="0"/>
            </a:endParaRPr>
          </a:p>
          <a:p>
            <a:pPr marL="228600" lvl="1" indent="-228600">
              <a:buClr>
                <a:schemeClr val="tx1"/>
              </a:buClr>
              <a:buFont typeface="+mj-lt"/>
              <a:buAutoNum type="arabicPeriod"/>
            </a:pPr>
            <a:r>
              <a:rPr lang="en-US" sz="1400" dirty="0">
                <a:latin typeface="Helvetica" pitchFamily="2" charset="0"/>
              </a:rPr>
              <a:t>“They may also involve gossip about selfish, lazy, or untrustworthy coworkers who undermine the greater good."</a:t>
            </a:r>
          </a:p>
          <a:p>
            <a:pPr marL="228600" lvl="1" indent="-228600">
              <a:buClr>
                <a:schemeClr val="tx1"/>
              </a:buClr>
              <a:buFont typeface="+mj-lt"/>
              <a:buAutoNum type="arabicPeriod"/>
            </a:pPr>
            <a:endParaRPr lang="en-US" sz="1400" dirty="0">
              <a:latin typeface="Helvetica" pitchFamily="2" charset="0"/>
            </a:endParaRPr>
          </a:p>
          <a:p>
            <a:pPr marL="228600" lvl="1" indent="-228600">
              <a:buClr>
                <a:schemeClr val="tx1"/>
              </a:buClr>
              <a:buFont typeface="+mj-lt"/>
              <a:buAutoNum type="arabicPeriod"/>
            </a:pPr>
            <a:r>
              <a:rPr lang="en-US" sz="1400" dirty="0">
                <a:latin typeface="Helvetica" pitchFamily="2" charset="0"/>
              </a:rPr>
              <a:t>“As long as it also serves a higher purpose, there is nothing wrong with advancing your own interests, too.”**</a:t>
            </a:r>
          </a:p>
        </p:txBody>
      </p:sp>
      <p:sp>
        <p:nvSpPr>
          <p:cNvPr id="7" name="TextBox 6">
            <a:extLst>
              <a:ext uri="{FF2B5EF4-FFF2-40B4-BE49-F238E27FC236}">
                <a16:creationId xmlns:a16="http://schemas.microsoft.com/office/drawing/2014/main" id="{16A6720D-39B6-4D45-91FB-32CF67511338}"/>
              </a:ext>
            </a:extLst>
          </p:cNvPr>
          <p:cNvSpPr txBox="1"/>
          <p:nvPr/>
        </p:nvSpPr>
        <p:spPr>
          <a:xfrm>
            <a:off x="232805" y="1750738"/>
            <a:ext cx="5378493" cy="3672800"/>
          </a:xfrm>
          <a:prstGeom prst="rect">
            <a:avLst/>
          </a:prstGeom>
          <a:noFill/>
          <a:ln w="12700">
            <a:noFill/>
          </a:ln>
        </p:spPr>
        <p:txBody>
          <a:bodyPr wrap="square" rtlCol="0">
            <a:spAutoFit/>
          </a:bodyPr>
          <a:lstStyle/>
          <a:p>
            <a:pPr marL="14288" lvl="1"/>
            <a:r>
              <a:rPr lang="en-US" sz="2000" b="1" dirty="0">
                <a:latin typeface="Helvetica" pitchFamily="2" charset="0"/>
              </a:rPr>
              <a:t>BAD</a:t>
            </a:r>
          </a:p>
          <a:p>
            <a:pPr marL="685800" lvl="1" indent="-228600">
              <a:buFont typeface="+mj-lt"/>
              <a:buAutoNum type="arabicPeriod"/>
            </a:pPr>
            <a:endParaRPr lang="en-US" sz="1200" dirty="0"/>
          </a:p>
          <a:p>
            <a:pPr marL="228600" lvl="1" indent="-228600">
              <a:buFont typeface="+mj-lt"/>
              <a:buAutoNum type="arabicPeriod"/>
            </a:pPr>
            <a:r>
              <a:rPr lang="en-US" sz="1400" dirty="0">
                <a:latin typeface="Helvetica" pitchFamily="2" charset="0"/>
              </a:rPr>
              <a:t>“Bad politics are pretty easy to identify.” </a:t>
            </a:r>
          </a:p>
          <a:p>
            <a:pPr marL="228600" lvl="1" indent="-228600">
              <a:buFont typeface="+mj-lt"/>
              <a:buAutoNum type="arabicPeriod"/>
            </a:pPr>
            <a:endParaRPr lang="en-US" sz="1400" dirty="0">
              <a:latin typeface="Helvetica" pitchFamily="2" charset="0"/>
            </a:endParaRPr>
          </a:p>
          <a:p>
            <a:pPr marL="228600" lvl="1" indent="-228600">
              <a:buFont typeface="+mj-lt"/>
              <a:buAutoNum type="arabicPeriod"/>
            </a:pPr>
            <a:r>
              <a:rPr lang="en-US" sz="1400" dirty="0">
                <a:latin typeface="Helvetica" pitchFamily="2" charset="0"/>
              </a:rPr>
              <a:t>“They include the wrangling, maneuvering, sucking up, backstabbing, and rumor mongering people use to advance themselves </a:t>
            </a:r>
            <a:r>
              <a:rPr lang="en-US" sz="1400" i="1" dirty="0">
                <a:latin typeface="Helvetica" pitchFamily="2" charset="0"/>
              </a:rPr>
              <a:t>at the expense of other people or the organization.” </a:t>
            </a:r>
          </a:p>
          <a:p>
            <a:pPr marL="228600" lvl="1" indent="-228600">
              <a:buFont typeface="+mj-lt"/>
              <a:buAutoNum type="arabicPeriod"/>
            </a:pPr>
            <a:endParaRPr lang="en-US" sz="1400" i="1" dirty="0">
              <a:latin typeface="Helvetica" pitchFamily="2" charset="0"/>
            </a:endParaRPr>
          </a:p>
          <a:p>
            <a:pPr marL="228600" lvl="1" indent="-228600">
              <a:buFont typeface="+mj-lt"/>
              <a:buAutoNum type="arabicPeriod"/>
            </a:pPr>
            <a:r>
              <a:rPr lang="en-US" sz="1400" dirty="0">
                <a:latin typeface="Helvetica" pitchFamily="2" charset="0"/>
              </a:rPr>
              <a:t>“Bad politics are, at the heart, about promoting oneself by any means necessary.” </a:t>
            </a:r>
          </a:p>
          <a:p>
            <a:pPr marL="228600" lvl="1" indent="-228600">
              <a:buFont typeface="+mj-lt"/>
              <a:buAutoNum type="arabicPeriod"/>
            </a:pPr>
            <a:endParaRPr lang="en-US" sz="1400" dirty="0">
              <a:latin typeface="Helvetica" pitchFamily="2" charset="0"/>
            </a:endParaRPr>
          </a:p>
          <a:p>
            <a:pPr marL="228600" lvl="1" indent="-228600">
              <a:buFont typeface="+mj-lt"/>
              <a:buAutoNum type="arabicPeriod"/>
            </a:pPr>
            <a:r>
              <a:rPr lang="en-US" sz="1400" dirty="0">
                <a:latin typeface="Helvetica" pitchFamily="2" charset="0"/>
              </a:rPr>
              <a:t>“And really bad politics are about being sneaky, perhaps even Machiavellian or immoral, to intentionally harm someone else for personal gain.” **</a:t>
            </a:r>
            <a:endParaRPr lang="en-US" sz="1400" baseline="30000" dirty="0">
              <a:latin typeface="Helvetica" pitchFamily="2" charset="0"/>
            </a:endParaRPr>
          </a:p>
          <a:p>
            <a:pPr marL="228600" indent="-228600">
              <a:buFont typeface="+mj-lt"/>
              <a:buAutoNum type="arabicPeriod"/>
            </a:pPr>
            <a:endParaRPr lang="en-US" sz="1600" baseline="30000" dirty="0">
              <a:latin typeface="Helvetica" pitchFamily="2" charset="0"/>
            </a:endParaRPr>
          </a:p>
          <a:p>
            <a:pPr marL="228600" indent="-228600">
              <a:buFont typeface="+mj-lt"/>
              <a:buAutoNum type="arabicPeriod"/>
            </a:pPr>
            <a:endParaRPr lang="en-US" sz="1200" baseline="30000" dirty="0">
              <a:latin typeface="Helvetica Light" panose="020B0403020202020204" pitchFamily="34" charset="0"/>
            </a:endParaRPr>
          </a:p>
        </p:txBody>
      </p:sp>
      <p:grpSp>
        <p:nvGrpSpPr>
          <p:cNvPr id="52" name="Group 51">
            <a:extLst>
              <a:ext uri="{FF2B5EF4-FFF2-40B4-BE49-F238E27FC236}">
                <a16:creationId xmlns:a16="http://schemas.microsoft.com/office/drawing/2014/main" id="{8A88B25D-1568-9E48-9268-F7B5351B0D90}"/>
              </a:ext>
            </a:extLst>
          </p:cNvPr>
          <p:cNvGrpSpPr/>
          <p:nvPr/>
        </p:nvGrpSpPr>
        <p:grpSpPr>
          <a:xfrm>
            <a:off x="3447272" y="5326255"/>
            <a:ext cx="1071451" cy="670446"/>
            <a:chOff x="641606" y="4180423"/>
            <a:chExt cx="2955830" cy="1886271"/>
          </a:xfrm>
        </p:grpSpPr>
        <p:sp>
          <p:nvSpPr>
            <p:cNvPr id="53" name="Rectangle 52">
              <a:extLst>
                <a:ext uri="{FF2B5EF4-FFF2-40B4-BE49-F238E27FC236}">
                  <a16:creationId xmlns:a16="http://schemas.microsoft.com/office/drawing/2014/main" id="{D7B38E3C-D156-DB42-A205-C59D0A25B74B}"/>
                </a:ext>
              </a:extLst>
            </p:cNvPr>
            <p:cNvSpPr/>
            <p:nvPr/>
          </p:nvSpPr>
          <p:spPr>
            <a:xfrm>
              <a:off x="641606" y="4180423"/>
              <a:ext cx="2955830" cy="18862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stile" panose="020B0504020202050204" pitchFamily="34" charset="77"/>
              </a:endParaRPr>
            </a:p>
          </p:txBody>
        </p:sp>
        <p:grpSp>
          <p:nvGrpSpPr>
            <p:cNvPr id="54" name="Group 53">
              <a:extLst>
                <a:ext uri="{FF2B5EF4-FFF2-40B4-BE49-F238E27FC236}">
                  <a16:creationId xmlns:a16="http://schemas.microsoft.com/office/drawing/2014/main" id="{2E1B36AD-04E6-8842-8386-ECBB8A63C390}"/>
                </a:ext>
              </a:extLst>
            </p:cNvPr>
            <p:cNvGrpSpPr/>
            <p:nvPr/>
          </p:nvGrpSpPr>
          <p:grpSpPr>
            <a:xfrm>
              <a:off x="713157" y="4358142"/>
              <a:ext cx="2621654" cy="1500702"/>
              <a:chOff x="65931" y="4196514"/>
              <a:chExt cx="2621654" cy="1500702"/>
            </a:xfrm>
          </p:grpSpPr>
          <p:grpSp>
            <p:nvGrpSpPr>
              <p:cNvPr id="55" name="Group 54">
                <a:extLst>
                  <a:ext uri="{FF2B5EF4-FFF2-40B4-BE49-F238E27FC236}">
                    <a16:creationId xmlns:a16="http://schemas.microsoft.com/office/drawing/2014/main" id="{003AE587-972B-3245-BA13-4F5B8B65D0F5}"/>
                  </a:ext>
                </a:extLst>
              </p:cNvPr>
              <p:cNvGrpSpPr/>
              <p:nvPr/>
            </p:nvGrpSpPr>
            <p:grpSpPr>
              <a:xfrm>
                <a:off x="1916664" y="4342051"/>
                <a:ext cx="770921" cy="1093691"/>
                <a:chOff x="2478082" y="4122147"/>
                <a:chExt cx="785454" cy="1251778"/>
              </a:xfrm>
            </p:grpSpPr>
            <p:pic>
              <p:nvPicPr>
                <p:cNvPr id="59" name="Picture 58">
                  <a:extLst>
                    <a:ext uri="{FF2B5EF4-FFF2-40B4-BE49-F238E27FC236}">
                      <a16:creationId xmlns:a16="http://schemas.microsoft.com/office/drawing/2014/main" id="{C81998C9-D16F-9E46-8527-21862DA87E5F}"/>
                    </a:ext>
                  </a:extLst>
                </p:cNvPr>
                <p:cNvPicPr>
                  <a:picLocks noChangeAspect="1"/>
                </p:cNvPicPr>
                <p:nvPr/>
              </p:nvPicPr>
              <p:blipFill rotWithShape="1">
                <a:blip r:embed="rId7"/>
                <a:srcRect l="80890" t="1918" r="2152" b="71054"/>
                <a:stretch/>
              </p:blipFill>
              <p:spPr>
                <a:xfrm flipH="1">
                  <a:off x="2478082" y="4122147"/>
                  <a:ext cx="785454" cy="1251778"/>
                </a:xfrm>
                <a:prstGeom prst="rect">
                  <a:avLst/>
                </a:prstGeom>
              </p:spPr>
            </p:pic>
            <p:sp>
              <p:nvSpPr>
                <p:cNvPr id="60" name="Rectangle 59">
                  <a:extLst>
                    <a:ext uri="{FF2B5EF4-FFF2-40B4-BE49-F238E27FC236}">
                      <a16:creationId xmlns:a16="http://schemas.microsoft.com/office/drawing/2014/main" id="{D536C59F-7E8A-4240-A3FF-DC0F8E35586F}"/>
                    </a:ext>
                  </a:extLst>
                </p:cNvPr>
                <p:cNvSpPr/>
                <p:nvPr/>
              </p:nvSpPr>
              <p:spPr>
                <a:xfrm>
                  <a:off x="2511761" y="4836099"/>
                  <a:ext cx="522275" cy="537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stile" panose="020B0504020202050204" pitchFamily="34" charset="77"/>
                  </a:endParaRPr>
                </a:p>
              </p:txBody>
            </p:sp>
          </p:grpSp>
          <p:pic>
            <p:nvPicPr>
              <p:cNvPr id="56" name="Picture 55">
                <a:extLst>
                  <a:ext uri="{FF2B5EF4-FFF2-40B4-BE49-F238E27FC236}">
                    <a16:creationId xmlns:a16="http://schemas.microsoft.com/office/drawing/2014/main" id="{0F36740C-B265-9543-BDEF-1EC5D0F48CF2}"/>
                  </a:ext>
                </a:extLst>
              </p:cNvPr>
              <p:cNvPicPr>
                <a:picLocks noChangeAspect="1"/>
              </p:cNvPicPr>
              <p:nvPr/>
            </p:nvPicPr>
            <p:blipFill rotWithShape="1">
              <a:blip r:embed="rId8"/>
              <a:srcRect l="27485" r="55284" b="59149"/>
              <a:stretch/>
            </p:blipFill>
            <p:spPr>
              <a:xfrm>
                <a:off x="65931" y="4519166"/>
                <a:ext cx="715812" cy="1178050"/>
              </a:xfrm>
              <a:prstGeom prst="rect">
                <a:avLst/>
              </a:prstGeom>
            </p:spPr>
          </p:pic>
          <p:pic>
            <p:nvPicPr>
              <p:cNvPr id="57" name="Picture 56">
                <a:extLst>
                  <a:ext uri="{FF2B5EF4-FFF2-40B4-BE49-F238E27FC236}">
                    <a16:creationId xmlns:a16="http://schemas.microsoft.com/office/drawing/2014/main" id="{889B5335-7B86-6E4F-8E46-B5DBD4CED51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036" b="27750" l="55429" r="79893">
                            <a14:foregroundMark x1="76464" y1="18250" x2="76464" y2="18250"/>
                            <a14:foregroundMark x1="77107" y1="22000" x2="77107" y2="22000"/>
                            <a14:foregroundMark x1="77286" y1="24107" x2="77286" y2="24107"/>
                            <a14:foregroundMark x1="77786" y1="26071" x2="77786" y2="26071"/>
                            <a14:foregroundMark x1="75500" y1="24929" x2="75500" y2="24929"/>
                          </a14:backgroundRemoval>
                        </a14:imgEffect>
                      </a14:imgLayer>
                    </a14:imgProps>
                  </a:ext>
                </a:extLst>
              </a:blip>
              <a:srcRect l="54282" t="7866" r="19051" b="72217"/>
              <a:stretch/>
            </p:blipFill>
            <p:spPr>
              <a:xfrm>
                <a:off x="557828" y="4196514"/>
                <a:ext cx="1828934" cy="1365918"/>
              </a:xfrm>
              <a:prstGeom prst="rect">
                <a:avLst/>
              </a:prstGeom>
            </p:spPr>
          </p:pic>
          <p:sp>
            <p:nvSpPr>
              <p:cNvPr id="58" name="Rectangle 57">
                <a:extLst>
                  <a:ext uri="{FF2B5EF4-FFF2-40B4-BE49-F238E27FC236}">
                    <a16:creationId xmlns:a16="http://schemas.microsoft.com/office/drawing/2014/main" id="{2B916273-4BD8-4A49-A864-B51C0D3844F4}"/>
                  </a:ext>
                </a:extLst>
              </p:cNvPr>
              <p:cNvSpPr/>
              <p:nvPr/>
            </p:nvSpPr>
            <p:spPr>
              <a:xfrm>
                <a:off x="702005" y="5109758"/>
                <a:ext cx="110947" cy="234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stile" panose="020B0504020202050204" pitchFamily="34" charset="77"/>
                </a:endParaRPr>
              </a:p>
            </p:txBody>
          </p:sp>
        </p:grpSp>
      </p:grpSp>
      <p:sp>
        <p:nvSpPr>
          <p:cNvPr id="61" name="TextBox 60">
            <a:extLst>
              <a:ext uri="{FF2B5EF4-FFF2-40B4-BE49-F238E27FC236}">
                <a16:creationId xmlns:a16="http://schemas.microsoft.com/office/drawing/2014/main" id="{A91CE9A8-5D68-664B-A3D5-022FACF19A3C}"/>
              </a:ext>
            </a:extLst>
          </p:cNvPr>
          <p:cNvSpPr txBox="1"/>
          <p:nvPr/>
        </p:nvSpPr>
        <p:spPr>
          <a:xfrm>
            <a:off x="4481956" y="5247161"/>
            <a:ext cx="1129342" cy="707886"/>
          </a:xfrm>
          <a:prstGeom prst="rect">
            <a:avLst/>
          </a:prstGeom>
          <a:noFill/>
        </p:spPr>
        <p:txBody>
          <a:bodyPr wrap="square" rtlCol="0">
            <a:spAutoFit/>
          </a:bodyPr>
          <a:lstStyle/>
          <a:p>
            <a:r>
              <a:rPr lang="en-US" sz="1000" dirty="0">
                <a:latin typeface="Eurostile" panose="020B0504020202050204" pitchFamily="34" charset="77"/>
              </a:rPr>
              <a:t>People who harm you </a:t>
            </a:r>
            <a:r>
              <a:rPr lang="en-US" sz="1000" b="1" dirty="0">
                <a:latin typeface="Eurostile" panose="020B0504020202050204" pitchFamily="34" charset="77"/>
              </a:rPr>
              <a:t>intentionally</a:t>
            </a:r>
            <a:r>
              <a:rPr lang="en-US" sz="1000" dirty="0">
                <a:latin typeface="Eurostile" panose="020B0504020202050204" pitchFamily="34" charset="77"/>
              </a:rPr>
              <a:t> to reach their goals</a:t>
            </a:r>
          </a:p>
        </p:txBody>
      </p:sp>
      <p:sp>
        <p:nvSpPr>
          <p:cNvPr id="62" name="TextBox 61">
            <a:extLst>
              <a:ext uri="{FF2B5EF4-FFF2-40B4-BE49-F238E27FC236}">
                <a16:creationId xmlns:a16="http://schemas.microsoft.com/office/drawing/2014/main" id="{8D970530-F5F2-724E-8640-A20EFEC469F4}"/>
              </a:ext>
            </a:extLst>
          </p:cNvPr>
          <p:cNvSpPr txBox="1"/>
          <p:nvPr/>
        </p:nvSpPr>
        <p:spPr>
          <a:xfrm>
            <a:off x="1577005" y="5283387"/>
            <a:ext cx="1847344" cy="861774"/>
          </a:xfrm>
          <a:prstGeom prst="rect">
            <a:avLst/>
          </a:prstGeom>
          <a:noFill/>
        </p:spPr>
        <p:txBody>
          <a:bodyPr wrap="square" rtlCol="0">
            <a:spAutoFit/>
          </a:bodyPr>
          <a:lstStyle/>
          <a:p>
            <a:r>
              <a:rPr lang="en-US" sz="1000" dirty="0">
                <a:latin typeface="Eurostile" panose="020B0504020202050204" pitchFamily="34" charset="77"/>
              </a:rPr>
              <a:t>People who harm you </a:t>
            </a:r>
            <a:r>
              <a:rPr lang="en-US" sz="1000" b="1" dirty="0">
                <a:latin typeface="Eurostile" panose="020B0504020202050204" pitchFamily="34" charset="77"/>
              </a:rPr>
              <a:t>inadvertently</a:t>
            </a:r>
            <a:r>
              <a:rPr lang="en-US" sz="1000" dirty="0">
                <a:latin typeface="Eurostile" panose="020B0504020202050204" pitchFamily="34" charset="77"/>
              </a:rPr>
              <a:t> through ignorance, negligence or unskillfulness while they pursue their goals</a:t>
            </a:r>
          </a:p>
        </p:txBody>
      </p:sp>
      <p:grpSp>
        <p:nvGrpSpPr>
          <p:cNvPr id="63" name="Group 62">
            <a:extLst>
              <a:ext uri="{FF2B5EF4-FFF2-40B4-BE49-F238E27FC236}">
                <a16:creationId xmlns:a16="http://schemas.microsoft.com/office/drawing/2014/main" id="{DD5034AC-091A-794F-8801-59722420EDA6}"/>
              </a:ext>
            </a:extLst>
          </p:cNvPr>
          <p:cNvGrpSpPr/>
          <p:nvPr/>
        </p:nvGrpSpPr>
        <p:grpSpPr>
          <a:xfrm>
            <a:off x="525339" y="5348824"/>
            <a:ext cx="1071451" cy="670446"/>
            <a:chOff x="9285227" y="4366156"/>
            <a:chExt cx="2603907" cy="1685514"/>
          </a:xfrm>
        </p:grpSpPr>
        <p:grpSp>
          <p:nvGrpSpPr>
            <p:cNvPr id="64" name="Group 63">
              <a:extLst>
                <a:ext uri="{FF2B5EF4-FFF2-40B4-BE49-F238E27FC236}">
                  <a16:creationId xmlns:a16="http://schemas.microsoft.com/office/drawing/2014/main" id="{C905E368-64DE-FA4E-815D-3C49C2E1368B}"/>
                </a:ext>
              </a:extLst>
            </p:cNvPr>
            <p:cNvGrpSpPr/>
            <p:nvPr/>
          </p:nvGrpSpPr>
          <p:grpSpPr>
            <a:xfrm>
              <a:off x="9285227" y="4366156"/>
              <a:ext cx="2603907" cy="1685514"/>
              <a:chOff x="4352151" y="4180423"/>
              <a:chExt cx="2955830" cy="1886271"/>
            </a:xfrm>
          </p:grpSpPr>
          <p:sp>
            <p:nvSpPr>
              <p:cNvPr id="66" name="Rectangle 65">
                <a:extLst>
                  <a:ext uri="{FF2B5EF4-FFF2-40B4-BE49-F238E27FC236}">
                    <a16:creationId xmlns:a16="http://schemas.microsoft.com/office/drawing/2014/main" id="{B8D27F27-7D6C-4C4F-B76F-85A79DD7C523}"/>
                  </a:ext>
                </a:extLst>
              </p:cNvPr>
              <p:cNvSpPr/>
              <p:nvPr/>
            </p:nvSpPr>
            <p:spPr>
              <a:xfrm>
                <a:off x="4352151" y="4180423"/>
                <a:ext cx="2955830" cy="18862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stile" panose="020B0504020202050204" pitchFamily="34" charset="77"/>
                </a:endParaRPr>
              </a:p>
            </p:txBody>
          </p:sp>
          <p:grpSp>
            <p:nvGrpSpPr>
              <p:cNvPr id="67" name="Group 66">
                <a:extLst>
                  <a:ext uri="{FF2B5EF4-FFF2-40B4-BE49-F238E27FC236}">
                    <a16:creationId xmlns:a16="http://schemas.microsoft.com/office/drawing/2014/main" id="{9D2E27E3-D43C-0B4E-A191-033C3E6DF1AF}"/>
                  </a:ext>
                </a:extLst>
              </p:cNvPr>
              <p:cNvGrpSpPr/>
              <p:nvPr/>
            </p:nvGrpSpPr>
            <p:grpSpPr>
              <a:xfrm>
                <a:off x="4860681" y="4543429"/>
                <a:ext cx="1938770" cy="1351948"/>
                <a:chOff x="3319030" y="4079852"/>
                <a:chExt cx="1938770" cy="1351948"/>
              </a:xfrm>
            </p:grpSpPr>
            <p:sp>
              <p:nvSpPr>
                <p:cNvPr id="68" name="Rectangle 67">
                  <a:extLst>
                    <a:ext uri="{FF2B5EF4-FFF2-40B4-BE49-F238E27FC236}">
                      <a16:creationId xmlns:a16="http://schemas.microsoft.com/office/drawing/2014/main" id="{04EBE8ED-67B8-8448-B44B-F24257BF1B75}"/>
                    </a:ext>
                  </a:extLst>
                </p:cNvPr>
                <p:cNvSpPr/>
                <p:nvPr/>
              </p:nvSpPr>
              <p:spPr>
                <a:xfrm>
                  <a:off x="4501510" y="4079852"/>
                  <a:ext cx="718342" cy="314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Eurostile" panose="020B0504020202050204" pitchFamily="34" charset="77"/>
                  </a:endParaRPr>
                </a:p>
              </p:txBody>
            </p:sp>
            <p:pic>
              <p:nvPicPr>
                <p:cNvPr id="69" name="Picture 68">
                  <a:extLst>
                    <a:ext uri="{FF2B5EF4-FFF2-40B4-BE49-F238E27FC236}">
                      <a16:creationId xmlns:a16="http://schemas.microsoft.com/office/drawing/2014/main" id="{9541D323-109F-FA42-BDA6-B398138107C2}"/>
                    </a:ext>
                  </a:extLst>
                </p:cNvPr>
                <p:cNvPicPr>
                  <a:picLocks noChangeAspect="1"/>
                </p:cNvPicPr>
                <p:nvPr/>
              </p:nvPicPr>
              <p:blipFill rotWithShape="1">
                <a:blip r:embed="rId11"/>
                <a:srcRect t="62705" r="46391"/>
                <a:stretch/>
              </p:blipFill>
              <p:spPr>
                <a:xfrm>
                  <a:off x="3319030" y="4083044"/>
                  <a:ext cx="1938770" cy="1348756"/>
                </a:xfrm>
                <a:prstGeom prst="rect">
                  <a:avLst/>
                </a:prstGeom>
                <a:ln>
                  <a:noFill/>
                </a:ln>
              </p:spPr>
            </p:pic>
          </p:grpSp>
        </p:grpSp>
        <p:sp>
          <p:nvSpPr>
            <p:cNvPr id="65" name="Rectangle 64">
              <a:extLst>
                <a:ext uri="{FF2B5EF4-FFF2-40B4-BE49-F238E27FC236}">
                  <a16:creationId xmlns:a16="http://schemas.microsoft.com/office/drawing/2014/main" id="{78EB3E01-584B-3348-B85B-7958AC38482A}"/>
                </a:ext>
              </a:extLst>
            </p:cNvPr>
            <p:cNvSpPr/>
            <p:nvPr/>
          </p:nvSpPr>
          <p:spPr>
            <a:xfrm>
              <a:off x="10774904" y="4491659"/>
              <a:ext cx="632816" cy="469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Eurostile" panose="020B0504020202050204" pitchFamily="34" charset="77"/>
              </a:endParaRPr>
            </a:p>
          </p:txBody>
        </p:sp>
      </p:grpSp>
      <p:sp>
        <p:nvSpPr>
          <p:cNvPr id="70" name="Rectangle 69">
            <a:extLst>
              <a:ext uri="{FF2B5EF4-FFF2-40B4-BE49-F238E27FC236}">
                <a16:creationId xmlns:a16="http://schemas.microsoft.com/office/drawing/2014/main" id="{EEE29CE1-654D-A746-8239-98F7D54AE4DB}"/>
              </a:ext>
            </a:extLst>
          </p:cNvPr>
          <p:cNvSpPr/>
          <p:nvPr/>
        </p:nvSpPr>
        <p:spPr>
          <a:xfrm>
            <a:off x="7868656" y="959518"/>
            <a:ext cx="4185762" cy="369332"/>
          </a:xfrm>
          <a:prstGeom prst="rect">
            <a:avLst/>
          </a:prstGeom>
          <a:solidFill>
            <a:schemeClr val="accent1"/>
          </a:solidFill>
          <a:ln>
            <a:solidFill>
              <a:schemeClr val="bg1"/>
            </a:solidFill>
          </a:ln>
        </p:spPr>
        <p:txBody>
          <a:bodyPr wrap="none">
            <a:spAutoFit/>
          </a:bodyPr>
          <a:lstStyle/>
          <a:p>
            <a:pPr algn="ctr"/>
            <a:r>
              <a:rPr lang="en-US" b="1" dirty="0">
                <a:solidFill>
                  <a:schemeClr val="bg1"/>
                </a:solidFill>
                <a:latin typeface="Helvetica Light" panose="020B0403020202020204" pitchFamily="34" charset="0"/>
              </a:rPr>
              <a:t> It isn’t all backstabbing and infighting!</a:t>
            </a:r>
            <a:endParaRPr lang="en-US" b="1" dirty="0">
              <a:solidFill>
                <a:schemeClr val="bg1"/>
              </a:solidFill>
            </a:endParaRPr>
          </a:p>
        </p:txBody>
      </p:sp>
      <p:cxnSp>
        <p:nvCxnSpPr>
          <p:cNvPr id="11" name="Straight Connector 10">
            <a:extLst>
              <a:ext uri="{FF2B5EF4-FFF2-40B4-BE49-F238E27FC236}">
                <a16:creationId xmlns:a16="http://schemas.microsoft.com/office/drawing/2014/main" id="{8D0DA94A-F721-334C-B953-F7A328BB31A6}"/>
              </a:ext>
            </a:extLst>
          </p:cNvPr>
          <p:cNvCxnSpPr/>
          <p:nvPr/>
        </p:nvCxnSpPr>
        <p:spPr>
          <a:xfrm>
            <a:off x="5943747" y="1306816"/>
            <a:ext cx="0" cy="49072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2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build="allAtOnce"/>
      <p:bldP spid="61" grpId="0"/>
      <p:bldP spid="62" grpId="0"/>
      <p:bldP spid="7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814FD4-F6A1-E346-B298-E8915AED82BD}"/>
              </a:ext>
            </a:extLst>
          </p:cNvPr>
          <p:cNvPicPr>
            <a:picLocks noChangeAspect="1"/>
          </p:cNvPicPr>
          <p:nvPr/>
        </p:nvPicPr>
        <p:blipFill>
          <a:blip r:embed="rId3"/>
          <a:stretch>
            <a:fillRect/>
          </a:stretch>
        </p:blipFill>
        <p:spPr>
          <a:xfrm flipH="1">
            <a:off x="51012" y="-74323"/>
            <a:ext cx="4641824" cy="3094549"/>
          </a:xfrm>
          <a:prstGeom prst="rect">
            <a:avLst/>
          </a:prstGeom>
        </p:spPr>
      </p:pic>
      <p:grpSp>
        <p:nvGrpSpPr>
          <p:cNvPr id="5" name="Group 4">
            <a:extLst>
              <a:ext uri="{FF2B5EF4-FFF2-40B4-BE49-F238E27FC236}">
                <a16:creationId xmlns:a16="http://schemas.microsoft.com/office/drawing/2014/main" id="{4488D271-D90B-DC48-9958-9BFFE1CCAE42}"/>
              </a:ext>
            </a:extLst>
          </p:cNvPr>
          <p:cNvGrpSpPr/>
          <p:nvPr/>
        </p:nvGrpSpPr>
        <p:grpSpPr>
          <a:xfrm>
            <a:off x="-29261" y="2985166"/>
            <a:ext cx="7026410" cy="5129282"/>
            <a:chOff x="-21946" y="1459066"/>
            <a:chExt cx="5269807" cy="3846962"/>
          </a:xfrm>
        </p:grpSpPr>
        <p:grpSp>
          <p:nvGrpSpPr>
            <p:cNvPr id="2" name="Group 1">
              <a:extLst>
                <a:ext uri="{FF2B5EF4-FFF2-40B4-BE49-F238E27FC236}">
                  <a16:creationId xmlns:a16="http://schemas.microsoft.com/office/drawing/2014/main" id="{0DB993D3-1210-A34D-9CCC-A9BF7B67BB58}"/>
                </a:ext>
              </a:extLst>
            </p:cNvPr>
            <p:cNvGrpSpPr/>
            <p:nvPr/>
          </p:nvGrpSpPr>
          <p:grpSpPr>
            <a:xfrm>
              <a:off x="-2" y="1459066"/>
              <a:ext cx="5247863" cy="2429299"/>
              <a:chOff x="118767" y="618098"/>
              <a:chExt cx="7050290" cy="4141117"/>
            </a:xfrm>
          </p:grpSpPr>
          <p:sp>
            <p:nvSpPr>
              <p:cNvPr id="10" name="Rectangle 9">
                <a:extLst>
                  <a:ext uri="{FF2B5EF4-FFF2-40B4-BE49-F238E27FC236}">
                    <a16:creationId xmlns:a16="http://schemas.microsoft.com/office/drawing/2014/main" id="{F32F054B-9084-7C44-B723-3946FE00B1D2}"/>
                  </a:ext>
                </a:extLst>
              </p:cNvPr>
              <p:cNvSpPr/>
              <p:nvPr/>
            </p:nvSpPr>
            <p:spPr bwMode="auto">
              <a:xfrm>
                <a:off x="118767" y="1988839"/>
                <a:ext cx="5207601" cy="1390995"/>
              </a:xfrm>
              <a:prstGeom prst="rect">
                <a:avLst/>
              </a:prstGeom>
              <a:solidFill>
                <a:srgbClr val="FFEE5C"/>
              </a:solidFill>
              <a:ln w="3175" algn="ctr">
                <a:solidFill>
                  <a:schemeClr val="bg1"/>
                </a:solidFill>
                <a:miter lim="800000"/>
                <a:headEnd/>
                <a:tailEnd/>
              </a:ln>
            </p:spPr>
            <p:txBody>
              <a:bodyPr wrap="none" rtlCol="0" anchor="ctr"/>
              <a:lstStyle/>
              <a:p>
                <a:pPr algn="ctr">
                  <a:lnSpc>
                    <a:spcPct val="90000"/>
                  </a:lnSpc>
                </a:pPr>
                <a:r>
                  <a:rPr lang="en-US" sz="1600" b="1" dirty="0">
                    <a:solidFill>
                      <a:schemeClr val="tx1">
                        <a:lumMod val="85000"/>
                        <a:lumOff val="15000"/>
                      </a:schemeClr>
                    </a:solidFill>
                    <a:latin typeface="+mj-lt"/>
                  </a:rPr>
                  <a:t> </a:t>
                </a:r>
              </a:p>
            </p:txBody>
          </p:sp>
          <p:sp>
            <p:nvSpPr>
              <p:cNvPr id="12" name="Rectangle 11">
                <a:extLst>
                  <a:ext uri="{FF2B5EF4-FFF2-40B4-BE49-F238E27FC236}">
                    <a16:creationId xmlns:a16="http://schemas.microsoft.com/office/drawing/2014/main" id="{689207B9-5E0F-1942-822D-F6EBF1621BD0}"/>
                  </a:ext>
                </a:extLst>
              </p:cNvPr>
              <p:cNvSpPr/>
              <p:nvPr/>
            </p:nvSpPr>
            <p:spPr bwMode="auto">
              <a:xfrm>
                <a:off x="118768" y="618098"/>
                <a:ext cx="3898724" cy="1366503"/>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26" name="Rectangle 25">
                <a:extLst>
                  <a:ext uri="{FF2B5EF4-FFF2-40B4-BE49-F238E27FC236}">
                    <a16:creationId xmlns:a16="http://schemas.microsoft.com/office/drawing/2014/main" id="{0C47A366-BA8F-224C-83A8-C6C850D47C40}"/>
                  </a:ext>
                </a:extLst>
              </p:cNvPr>
              <p:cNvSpPr/>
              <p:nvPr/>
            </p:nvSpPr>
            <p:spPr bwMode="auto">
              <a:xfrm>
                <a:off x="118767" y="3366784"/>
                <a:ext cx="7050290" cy="1392431"/>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grpSp>
        <p:sp>
          <p:nvSpPr>
            <p:cNvPr id="11" name="TextBox 10">
              <a:extLst>
                <a:ext uri="{FF2B5EF4-FFF2-40B4-BE49-F238E27FC236}">
                  <a16:creationId xmlns:a16="http://schemas.microsoft.com/office/drawing/2014/main" id="{68915CCF-621E-ED46-A933-7ADD04DA97E9}"/>
                </a:ext>
              </a:extLst>
            </p:cNvPr>
            <p:cNvSpPr txBox="1"/>
            <p:nvPr/>
          </p:nvSpPr>
          <p:spPr bwMode="auto">
            <a:xfrm>
              <a:off x="752190" y="2375676"/>
              <a:ext cx="2824804"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tx1">
                      <a:lumMod val="85000"/>
                      <a:lumOff val="15000"/>
                    </a:schemeClr>
                  </a:solidFill>
                  <a:latin typeface="Tw Cen MT" panose="020B0602020104020603" pitchFamily="34" charset="77"/>
                </a:rPr>
                <a:t>DENTIFY Options</a:t>
              </a:r>
              <a:endParaRPr lang="en-US" sz="1600" dirty="0">
                <a:solidFill>
                  <a:schemeClr val="tx1">
                    <a:lumMod val="85000"/>
                    <a:lumOff val="15000"/>
                  </a:schemeClr>
                </a:solidFill>
                <a:latin typeface="Tw Cen MT" panose="020B0602020104020603" pitchFamily="34" charset="77"/>
              </a:endParaRPr>
            </a:p>
            <a:p>
              <a:pPr>
                <a:spcAft>
                  <a:spcPts val="667"/>
                </a:spcAft>
              </a:pPr>
              <a:r>
                <a:rPr lang="en-US" sz="1600" dirty="0">
                  <a:solidFill>
                    <a:schemeClr val="tx1">
                      <a:lumMod val="85000"/>
                      <a:lumOff val="15000"/>
                    </a:schemeClr>
                  </a:solidFill>
                  <a:latin typeface="Tw Cen MT" panose="020B0602020104020603" pitchFamily="34" charset="77"/>
                </a:rPr>
                <a:t>What are possible solutions?</a:t>
              </a:r>
            </a:p>
          </p:txBody>
        </p:sp>
        <p:sp>
          <p:nvSpPr>
            <p:cNvPr id="13" name="TextBox 12">
              <a:extLst>
                <a:ext uri="{FF2B5EF4-FFF2-40B4-BE49-F238E27FC236}">
                  <a16:creationId xmlns:a16="http://schemas.microsoft.com/office/drawing/2014/main" id="{5F6EA72E-DA2C-FD40-80E9-8E03D9649358}"/>
                </a:ext>
              </a:extLst>
            </p:cNvPr>
            <p:cNvSpPr txBox="1"/>
            <p:nvPr/>
          </p:nvSpPr>
          <p:spPr bwMode="auto">
            <a:xfrm>
              <a:off x="752190" y="1604190"/>
              <a:ext cx="2404583" cy="550199"/>
            </a:xfrm>
            <a:prstGeom prst="rect">
              <a:avLst/>
            </a:prstGeom>
            <a:noFill/>
            <a:ln w="19050" algn="ctr">
              <a:noFill/>
              <a:miter lim="800000"/>
              <a:headEnd/>
              <a:tailEnd/>
            </a:ln>
          </p:spPr>
          <p:txBody>
            <a:bodyPr wrap="square" lIns="0" tIns="0" rIns="0" bIns="0" rtlCol="0">
              <a:spAutoFit/>
            </a:bodyPr>
            <a:lstStyle/>
            <a:p>
              <a:r>
                <a:rPr lang="en-US" sz="2500" b="1" dirty="0">
                  <a:solidFill>
                    <a:schemeClr val="bg1"/>
                  </a:solidFill>
                  <a:latin typeface="Tw Cen MT" panose="020B0602020104020603" pitchFamily="34" charset="77"/>
                </a:rPr>
                <a:t>EFINE the issues: </a:t>
              </a:r>
              <a:br>
                <a:rPr lang="en-US" sz="2500" b="1" dirty="0">
                  <a:solidFill>
                    <a:schemeClr val="bg1"/>
                  </a:solidFill>
                  <a:latin typeface="Tw Cen MT" panose="020B0602020104020603" pitchFamily="34" charset="77"/>
                </a:rPr>
              </a:br>
              <a:br>
                <a:rPr lang="en-US" sz="667" dirty="0">
                  <a:solidFill>
                    <a:schemeClr val="bg1"/>
                  </a:solidFill>
                  <a:latin typeface="Tw Cen MT" panose="020B0602020104020603" pitchFamily="34" charset="77"/>
                </a:rPr>
              </a:br>
              <a:r>
                <a:rPr lang="en-US" sz="1600" dirty="0">
                  <a:solidFill>
                    <a:schemeClr val="bg1"/>
                  </a:solidFill>
                  <a:latin typeface="Tw Cen MT" panose="020B0602020104020603" pitchFamily="34" charset="77"/>
                </a:rPr>
                <a:t>Cluster them by issue or person</a:t>
              </a:r>
            </a:p>
          </p:txBody>
        </p:sp>
        <p:sp>
          <p:nvSpPr>
            <p:cNvPr id="27" name="TextBox 26">
              <a:extLst>
                <a:ext uri="{FF2B5EF4-FFF2-40B4-BE49-F238E27FC236}">
                  <a16:creationId xmlns:a16="http://schemas.microsoft.com/office/drawing/2014/main" id="{08624C5C-3063-DE41-A541-2888BB42D69A}"/>
                </a:ext>
              </a:extLst>
            </p:cNvPr>
            <p:cNvSpPr txBox="1"/>
            <p:nvPr/>
          </p:nvSpPr>
          <p:spPr bwMode="auto">
            <a:xfrm>
              <a:off x="767265" y="3273719"/>
              <a:ext cx="4289203"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bg1"/>
                  </a:solidFill>
                  <a:latin typeface="Tw Cen MT" panose="020B0602020104020603" pitchFamily="34" charset="77"/>
                </a:rPr>
                <a:t>AKE a Recommendation/MAKE a Move</a:t>
              </a:r>
            </a:p>
            <a:p>
              <a:r>
                <a:rPr lang="en-US" sz="1600" dirty="0">
                  <a:solidFill>
                    <a:schemeClr val="bg1"/>
                  </a:solidFill>
                  <a:latin typeface="Tw Cen MT" panose="020B0602020104020603" pitchFamily="34" charset="77"/>
                </a:rPr>
                <a:t>What is your definition of a good outcome?  What is unacceptable?</a:t>
              </a:r>
            </a:p>
          </p:txBody>
        </p:sp>
        <p:sp>
          <p:nvSpPr>
            <p:cNvPr id="7" name="Rectangle 6">
              <a:extLst>
                <a:ext uri="{FF2B5EF4-FFF2-40B4-BE49-F238E27FC236}">
                  <a16:creationId xmlns:a16="http://schemas.microsoft.com/office/drawing/2014/main" id="{1B237D31-1CDD-B146-BFF2-F0079BF13226}"/>
                </a:ext>
              </a:extLst>
            </p:cNvPr>
            <p:cNvSpPr/>
            <p:nvPr/>
          </p:nvSpPr>
          <p:spPr bwMode="auto">
            <a:xfrm>
              <a:off x="87384" y="1497312"/>
              <a:ext cx="520924" cy="770221"/>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D</a:t>
              </a:r>
            </a:p>
          </p:txBody>
        </p:sp>
        <p:sp>
          <p:nvSpPr>
            <p:cNvPr id="28" name="Rectangle 27">
              <a:extLst>
                <a:ext uri="{FF2B5EF4-FFF2-40B4-BE49-F238E27FC236}">
                  <a16:creationId xmlns:a16="http://schemas.microsoft.com/office/drawing/2014/main" id="{D94035EF-9B41-6B44-8440-E68CDBE977F4}"/>
                </a:ext>
              </a:extLst>
            </p:cNvPr>
            <p:cNvSpPr/>
            <p:nvPr/>
          </p:nvSpPr>
          <p:spPr bwMode="auto">
            <a:xfrm>
              <a:off x="38259" y="2360906"/>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I</a:t>
              </a:r>
            </a:p>
          </p:txBody>
        </p:sp>
        <p:sp>
          <p:nvSpPr>
            <p:cNvPr id="29" name="Rectangle 28">
              <a:extLst>
                <a:ext uri="{FF2B5EF4-FFF2-40B4-BE49-F238E27FC236}">
                  <a16:creationId xmlns:a16="http://schemas.microsoft.com/office/drawing/2014/main" id="{3C5FFF63-F066-414A-A4E4-6781C4BD4645}"/>
                </a:ext>
              </a:extLst>
            </p:cNvPr>
            <p:cNvSpPr/>
            <p:nvPr/>
          </p:nvSpPr>
          <p:spPr bwMode="auto">
            <a:xfrm>
              <a:off x="-21946" y="1521214"/>
              <a:ext cx="520924" cy="778098"/>
            </a:xfrm>
            <a:prstGeom prst="rect">
              <a:avLst/>
            </a:prstGeom>
            <a:noFill/>
            <a:ln w="38100" algn="ctr">
              <a:noFill/>
              <a:miter lim="800000"/>
              <a:headEnd/>
              <a:tailEnd/>
            </a:ln>
          </p:spPr>
          <p:txBody>
            <a:bodyPr wrap="none" rtlCol="0" anchor="ctr"/>
            <a:lstStyle/>
            <a:p>
              <a:pPr algn="ctr">
                <a:lnSpc>
                  <a:spcPct val="90000"/>
                </a:lnSpc>
              </a:pPr>
              <a:endParaRPr lang="en-US" sz="8000" b="1" dirty="0">
                <a:solidFill>
                  <a:schemeClr val="bg1"/>
                </a:solidFill>
                <a:latin typeface="+mj-lt"/>
              </a:endParaRPr>
            </a:p>
          </p:txBody>
        </p:sp>
        <p:sp>
          <p:nvSpPr>
            <p:cNvPr id="33" name="Rectangle 32">
              <a:extLst>
                <a:ext uri="{FF2B5EF4-FFF2-40B4-BE49-F238E27FC236}">
                  <a16:creationId xmlns:a16="http://schemas.microsoft.com/office/drawing/2014/main" id="{F6662BA0-E2D5-664C-A238-4DE39F2EF834}"/>
                </a:ext>
              </a:extLst>
            </p:cNvPr>
            <p:cNvSpPr/>
            <p:nvPr/>
          </p:nvSpPr>
          <p:spPr bwMode="auto">
            <a:xfrm>
              <a:off x="108085" y="3161201"/>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M</a:t>
              </a:r>
            </a:p>
          </p:txBody>
        </p:sp>
        <p:sp>
          <p:nvSpPr>
            <p:cNvPr id="8" name="TextBox 7">
              <a:extLst>
                <a:ext uri="{FF2B5EF4-FFF2-40B4-BE49-F238E27FC236}">
                  <a16:creationId xmlns:a16="http://schemas.microsoft.com/office/drawing/2014/main" id="{D335BA31-E840-A94F-9737-37548C5F8DC2}"/>
                </a:ext>
              </a:extLst>
            </p:cNvPr>
            <p:cNvSpPr txBox="1"/>
            <p:nvPr/>
          </p:nvSpPr>
          <p:spPr bwMode="auto">
            <a:xfrm>
              <a:off x="255722" y="4998203"/>
              <a:ext cx="49" cy="307825"/>
            </a:xfrm>
            <a:prstGeom prst="rect">
              <a:avLst/>
            </a:prstGeom>
            <a:noFill/>
            <a:ln w="19050" algn="ctr">
              <a:noFill/>
              <a:miter lim="800000"/>
              <a:headEnd/>
              <a:tailEnd/>
            </a:ln>
          </p:spPr>
          <p:txBody>
            <a:bodyPr wrap="none" lIns="0" tIns="0" rIns="0" bIns="0" rtlCol="0">
              <a:spAutoFit/>
            </a:bodyPr>
            <a:lstStyle/>
            <a:p>
              <a:endParaRPr lang="en-US" sz="2667" dirty="0"/>
            </a:p>
          </p:txBody>
        </p:sp>
      </p:grpSp>
      <p:sp>
        <p:nvSpPr>
          <p:cNvPr id="17" name="Title 1">
            <a:extLst>
              <a:ext uri="{FF2B5EF4-FFF2-40B4-BE49-F238E27FC236}">
                <a16:creationId xmlns:a16="http://schemas.microsoft.com/office/drawing/2014/main" id="{1DE9B886-BAD4-5A45-ADD2-2E98075FADED}"/>
              </a:ext>
            </a:extLst>
          </p:cNvPr>
          <p:cNvSpPr txBox="1">
            <a:spLocks/>
          </p:cNvSpPr>
          <p:nvPr/>
        </p:nvSpPr>
        <p:spPr>
          <a:xfrm>
            <a:off x="6741958" y="204936"/>
            <a:ext cx="9783648" cy="563231"/>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3600" dirty="0">
                <a:solidFill>
                  <a:srgbClr val="328BC2"/>
                </a:solidFill>
              </a:rPr>
              <a:t>Using DIM: A Bright Idea!</a:t>
            </a:r>
          </a:p>
        </p:txBody>
      </p:sp>
    </p:spTree>
    <p:extLst>
      <p:ext uri="{BB962C8B-B14F-4D97-AF65-F5344CB8AC3E}">
        <p14:creationId xmlns:p14="http://schemas.microsoft.com/office/powerpoint/2010/main" val="150699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4098198824"/>
              </p:ext>
            </p:extLst>
          </p:nvPr>
        </p:nvGraphicFramePr>
        <p:xfrm>
          <a:off x="257070" y="670110"/>
          <a:ext cx="11604730" cy="5266551"/>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endParaRPr lang="en-US"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go to Mark and clarify that an options paper is needed and ask for samples</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ask someone else for help</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google it!</a:t>
                      </a:r>
                    </a:p>
                  </a:txBody>
                  <a:tcPr marL="121933" marR="121933" marT="60967" marB="60967">
                    <a:solidFill>
                      <a:schemeClr val="bg1"/>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48903">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that Mark gave me the wrong ex.</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I’ll fix it, update Mark about everything and see if he takes responsibility himself</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Just Mark we need an options paper</a:t>
                      </a:r>
                    </a:p>
                  </a:txBody>
                  <a:tcPr marL="121933" marR="121933" marT="60967" marB="60967">
                    <a:solidFill>
                      <a:schemeClr val="bg1"/>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go out with a friend to feel better</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learn from this mistake</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thank Mark again later</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Manager Mark did not train me properly; he may not know the difference, but I’m concerned he may not be looking out for me</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Use this to assess: Is Mark an ally? </a:t>
                      </a:r>
                    </a:p>
                    <a:p>
                      <a:pPr marL="125413" marR="0" lvl="0" indent="-114300"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Talk to Mark: what happened. How can we fix this? How to address relationship issues with Vicky? What we can do to avoid this in the future</a:t>
                      </a:r>
                    </a:p>
                  </a:txBody>
                  <a:tcPr marL="121933" marR="121933" marT="60967" marB="60967">
                    <a:solidFill>
                      <a:schemeClr val="bg1"/>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is not on the same page with VP Vicky about what my work product should be </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VP Vicky</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try to get as much information about outcomes from Vicky and cross reference with Mark</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ask for Mark’s help in crafting a later draft</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ask someone else for help</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6BE71AFB-9EFE-9C4B-A16E-205F5CBAF7E0}"/>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
        <p:nvSpPr>
          <p:cNvPr id="9" name="Rectangle 8">
            <a:extLst>
              <a:ext uri="{FF2B5EF4-FFF2-40B4-BE49-F238E27FC236}">
                <a16:creationId xmlns:a16="http://schemas.microsoft.com/office/drawing/2014/main" id="{AB98AA1B-1BCB-D345-910E-6086F0290AF4}"/>
              </a:ext>
            </a:extLst>
          </p:cNvPr>
          <p:cNvSpPr/>
          <p:nvPr/>
        </p:nvSpPr>
        <p:spPr bwMode="auto">
          <a:xfrm>
            <a:off x="-2" y="4057321"/>
            <a:ext cx="5168351" cy="1087997"/>
          </a:xfrm>
          <a:prstGeom prst="rect">
            <a:avLst/>
          </a:prstGeom>
          <a:solidFill>
            <a:srgbClr val="FFEE5C"/>
          </a:solidFill>
          <a:ln w="15875" algn="ctr">
            <a:solidFill>
              <a:schemeClr val="bg1"/>
            </a:solidFill>
            <a:miter lim="800000"/>
            <a:headEnd/>
            <a:tailEnd/>
          </a:ln>
        </p:spPr>
        <p:txBody>
          <a:bodyPr wrap="none" rtlCol="0" anchor="ctr"/>
          <a:lstStyle/>
          <a:p>
            <a:pPr algn="ctr">
              <a:lnSpc>
                <a:spcPct val="90000"/>
              </a:lnSpc>
            </a:pPr>
            <a:r>
              <a:rPr lang="en-US" sz="1600" b="1" dirty="0">
                <a:solidFill>
                  <a:schemeClr val="tx1">
                    <a:lumMod val="85000"/>
                    <a:lumOff val="15000"/>
                  </a:schemeClr>
                </a:solidFill>
                <a:latin typeface="+mj-lt"/>
              </a:rPr>
              <a:t> </a:t>
            </a:r>
          </a:p>
        </p:txBody>
      </p:sp>
      <p:sp>
        <p:nvSpPr>
          <p:cNvPr id="10" name="TextBox 9">
            <a:extLst>
              <a:ext uri="{FF2B5EF4-FFF2-40B4-BE49-F238E27FC236}">
                <a16:creationId xmlns:a16="http://schemas.microsoft.com/office/drawing/2014/main" id="{6B6D8E9E-C11D-E84D-915D-46C6C1B9C5F1}"/>
              </a:ext>
            </a:extLst>
          </p:cNvPr>
          <p:cNvSpPr txBox="1"/>
          <p:nvPr/>
        </p:nvSpPr>
        <p:spPr bwMode="auto">
          <a:xfrm>
            <a:off x="1002920" y="4207313"/>
            <a:ext cx="3766406" cy="720711"/>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tx1">
                    <a:lumMod val="85000"/>
                    <a:lumOff val="15000"/>
                  </a:schemeClr>
                </a:solidFill>
                <a:latin typeface="Tw Cen MT" panose="020B0602020104020603" pitchFamily="34" charset="77"/>
              </a:rPr>
              <a:t>DENTIFY Options</a:t>
            </a:r>
            <a:endParaRPr lang="en-US" sz="1600" dirty="0">
              <a:solidFill>
                <a:schemeClr val="tx1">
                  <a:lumMod val="85000"/>
                  <a:lumOff val="15000"/>
                </a:schemeClr>
              </a:solidFill>
              <a:latin typeface="Tw Cen MT" panose="020B0602020104020603" pitchFamily="34" charset="77"/>
            </a:endParaRPr>
          </a:p>
          <a:p>
            <a:pPr>
              <a:spcAft>
                <a:spcPts val="667"/>
              </a:spcAft>
            </a:pPr>
            <a:r>
              <a:rPr lang="en-US" sz="1600" dirty="0">
                <a:solidFill>
                  <a:schemeClr val="tx1">
                    <a:lumMod val="85000"/>
                    <a:lumOff val="15000"/>
                  </a:schemeClr>
                </a:solidFill>
                <a:latin typeface="Tw Cen MT" panose="020B0602020104020603" pitchFamily="34" charset="77"/>
              </a:rPr>
              <a:t>What are possible solutions?</a:t>
            </a:r>
          </a:p>
        </p:txBody>
      </p:sp>
      <p:sp>
        <p:nvSpPr>
          <p:cNvPr id="11" name="Rectangle 10">
            <a:extLst>
              <a:ext uri="{FF2B5EF4-FFF2-40B4-BE49-F238E27FC236}">
                <a16:creationId xmlns:a16="http://schemas.microsoft.com/office/drawing/2014/main" id="{14E515C6-80DC-5942-831C-A8C5D627FBE6}"/>
              </a:ext>
            </a:extLst>
          </p:cNvPr>
          <p:cNvSpPr/>
          <p:nvPr/>
        </p:nvSpPr>
        <p:spPr bwMode="auto">
          <a:xfrm>
            <a:off x="51012" y="4187619"/>
            <a:ext cx="694565" cy="1037464"/>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I</a:t>
            </a:r>
          </a:p>
        </p:txBody>
      </p:sp>
    </p:spTree>
    <p:extLst>
      <p:ext uri="{BB962C8B-B14F-4D97-AF65-F5344CB8AC3E}">
        <p14:creationId xmlns:p14="http://schemas.microsoft.com/office/powerpoint/2010/main" val="2638693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2134207998"/>
              </p:ext>
            </p:extLst>
          </p:nvPr>
        </p:nvGraphicFramePr>
        <p:xfrm>
          <a:off x="257070" y="670110"/>
          <a:ext cx="11604730" cy="5266551"/>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Step 2: Identify Options</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What Could You Do?</a:t>
                      </a: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go to Mark and clarify that an options paper is needed and ask for samples</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ask someone else for help</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google it!</a:t>
                      </a:r>
                    </a:p>
                  </a:txBody>
                  <a:tcPr marL="121933" marR="121933" marT="60967" marB="60967">
                    <a:solidFill>
                      <a:schemeClr val="bg1"/>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48903">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that Mark gave me the wrong ex.</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I’ll fix it, update Mark about everything and see if he takes responsibility himself</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Just Mark we need an options paper</a:t>
                      </a:r>
                    </a:p>
                  </a:txBody>
                  <a:tcPr marL="121933" marR="121933" marT="60967" marB="60967">
                    <a:solidFill>
                      <a:schemeClr val="bg1"/>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go out with a friend to feel better</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learn from this mistake</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thank Mark again later</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Use this to assess: Is Mark an ally? </a:t>
                      </a:r>
                    </a:p>
                    <a:p>
                      <a:pPr marL="125413" marR="0" lvl="0" indent="-114300"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Talk to Mark: what happened. How can we fix this? How to address relationship issues with Vicky? What we can do to avoid this in the future</a:t>
                      </a:r>
                    </a:p>
                  </a:txBody>
                  <a:tcPr marL="121933" marR="121933" marT="60967" marB="60967">
                    <a:solidFill>
                      <a:schemeClr val="bg1"/>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VP Vicky</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try to get as much information about outcomes from Vicky and cross reference with Mark</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ask for Mark’s help in crafting a later draft</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ask someone else for help</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6BE71AFB-9EFE-9C4B-A16E-205F5CBAF7E0}"/>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Tree>
    <p:extLst>
      <p:ext uri="{BB962C8B-B14F-4D97-AF65-F5344CB8AC3E}">
        <p14:creationId xmlns:p14="http://schemas.microsoft.com/office/powerpoint/2010/main" val="170296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2854936238"/>
              </p:ext>
            </p:extLst>
          </p:nvPr>
        </p:nvGraphicFramePr>
        <p:xfrm>
          <a:off x="257070" y="670110"/>
          <a:ext cx="11604730" cy="5266551"/>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Step 2: Identify Options</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What Could You Do?</a:t>
                      </a: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chemeClr val="tx1"/>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go to Mark and clarify that an options paper is needed and ask for samples</a:t>
                      </a:r>
                    </a:p>
                    <a:p>
                      <a:pPr marL="238125" marR="0" lvl="0" indent="-188913" algn="l" defTabSz="914400" rtl="0" eaLnBrk="1" fontAlgn="auto" latinLnBrk="0" hangingPunct="1">
                        <a:lnSpc>
                          <a:spcPct val="100000"/>
                        </a:lnSpc>
                        <a:spcBef>
                          <a:spcPts val="0"/>
                        </a:spcBef>
                        <a:spcAft>
                          <a:spcPts val="0"/>
                        </a:spcAft>
                        <a:buClr>
                          <a:schemeClr val="tx1"/>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ask someone else for help</a:t>
                      </a:r>
                    </a:p>
                    <a:p>
                      <a:pPr marL="238125" marR="0" lvl="0" indent="-188913" algn="l" defTabSz="914400" rtl="0" eaLnBrk="1" fontAlgn="auto" latinLnBrk="0" hangingPunct="1">
                        <a:lnSpc>
                          <a:spcPct val="100000"/>
                        </a:lnSpc>
                        <a:spcBef>
                          <a:spcPts val="0"/>
                        </a:spcBef>
                        <a:spcAft>
                          <a:spcPts val="0"/>
                        </a:spcAft>
                        <a:buClr>
                          <a:schemeClr val="tx1"/>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google it!</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48903">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that Mark gave me the wrong ex.</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I’ll fix it, update Mark about everything and see if he takes responsibility himself</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Just Mark we need an options paper</a:t>
                      </a:r>
                    </a:p>
                  </a:txBody>
                  <a:tcPr marL="121933" marR="121933" marT="60967" marB="60967">
                    <a:solidFill>
                      <a:schemeClr val="bg1"/>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go out with a friend to feel better</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learn from this mistake</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thank Mark again later</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Use this to assess: Is Mark an ally? </a:t>
                      </a:r>
                    </a:p>
                    <a:p>
                      <a:pPr marL="125413" marR="0" lvl="0" indent="-114300"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Talk to Mark: what happened. How can we fix this? How to address relationship issues with Vicky? What we can do to avoid this in the future</a:t>
                      </a:r>
                    </a:p>
                  </a:txBody>
                  <a:tcPr marL="121933" marR="121933" marT="60967" marB="60967">
                    <a:solidFill>
                      <a:schemeClr val="bg1"/>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VP Vicky</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try to get as much information about outcomes from Vicky and cross reference with Mark</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ask for Mark’s help in crafting a later draft</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ask someone else for help</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6BE71AFB-9EFE-9C4B-A16E-205F5CBAF7E0}"/>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Tree>
    <p:extLst>
      <p:ext uri="{BB962C8B-B14F-4D97-AF65-F5344CB8AC3E}">
        <p14:creationId xmlns:p14="http://schemas.microsoft.com/office/powerpoint/2010/main" val="1717345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338031232"/>
              </p:ext>
            </p:extLst>
          </p:nvPr>
        </p:nvGraphicFramePr>
        <p:xfrm>
          <a:off x="257070" y="670110"/>
          <a:ext cx="11604730" cy="5266551"/>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Step 2: Identify Options</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What Could You Do?</a:t>
                      </a: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go to Mark and clarify that an options paper is needed and ask for samples</a:t>
                      </a:r>
                    </a:p>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ask someone else for help</a:t>
                      </a:r>
                    </a:p>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google it! ”consulting, options paper”</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48903">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that Mark gave me the wrong ex.</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I’ll fix it, update Mark about everything and see if he takes responsibility himself</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Just Mark we need an options paper</a:t>
                      </a:r>
                    </a:p>
                  </a:txBody>
                  <a:tcPr marL="121933" marR="121933" marT="60967" marB="60967">
                    <a:solidFill>
                      <a:schemeClr val="bg1"/>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go out with a friend to feel better</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learn from this mistake</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thank Mark again later</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Use this to assess: Is Mark an ally? </a:t>
                      </a:r>
                    </a:p>
                    <a:p>
                      <a:pPr marL="125413" marR="0" lvl="0" indent="-114300"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Talk to Mark: what happened. How can we fix this? How to address relationship issues with Vicky? What we can do to avoid this in the future</a:t>
                      </a:r>
                    </a:p>
                  </a:txBody>
                  <a:tcPr marL="121933" marR="121933" marT="60967" marB="60967">
                    <a:solidFill>
                      <a:schemeClr val="bg1"/>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VP Vicky</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try to get as much information about outcomes from Vicky and cross reference with Mark</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ask for Mark’s help in crafting a later draft</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300" u="none" strike="noStrike" cap="none" dirty="0">
                          <a:solidFill>
                            <a:schemeClr val="bg1"/>
                          </a:solidFill>
                          <a:latin typeface="Helvetica" pitchFamily="2" charset="0"/>
                          <a:ea typeface="Twentieth Century"/>
                          <a:cs typeface="Twentieth Century"/>
                          <a:sym typeface="Twentieth Century"/>
                        </a:rPr>
                        <a:t>I can ask someone else for help</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6BE71AFB-9EFE-9C4B-A16E-205F5CBAF7E0}"/>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Tree>
    <p:extLst>
      <p:ext uri="{BB962C8B-B14F-4D97-AF65-F5344CB8AC3E}">
        <p14:creationId xmlns:p14="http://schemas.microsoft.com/office/powerpoint/2010/main" val="33444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1370153783"/>
              </p:ext>
            </p:extLst>
          </p:nvPr>
        </p:nvGraphicFramePr>
        <p:xfrm>
          <a:off x="257070" y="670110"/>
          <a:ext cx="11604730" cy="5208341"/>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Step 2: Identify Options</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What Could You Do?</a:t>
                      </a: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go to Mark and clarify that an options paper is needed</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ask someone else for help</a:t>
                      </a:r>
                    </a:p>
                  </a:txBody>
                  <a:tcPr marL="121933" marR="121933" marT="60967" marB="60967">
                    <a:solidFill>
                      <a:schemeClr val="bg1"/>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tell Vicky that Mark gave me the wrong samples</a:t>
                      </a:r>
                    </a:p>
                    <a:p>
                      <a:pPr marL="238125" marR="0" lvl="0" indent="-2270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tell Vicky I’ll fix it, update Mark about everything and see if he takes responsibility for the misunderstanding</a:t>
                      </a:r>
                    </a:p>
                    <a:p>
                      <a:pPr marL="238125" marR="0" lvl="0" indent="-2270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Just tell Mark we need an options paper</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BED7F0"/>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go out with a friend to feel better</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learn from this mistake</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thank Mark again later</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Use this to assess: Is Mark an ally? </a:t>
                      </a:r>
                    </a:p>
                    <a:p>
                      <a:pPr marL="125413" marR="0" lvl="0" indent="-114300"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Talk to Mark: what happened. How can we fix this? How to address relationship issues with Vicky? What we can do to avoid this in the future</a:t>
                      </a:r>
                    </a:p>
                  </a:txBody>
                  <a:tcPr marL="121933" marR="121933" marT="60967" marB="60967">
                    <a:solidFill>
                      <a:schemeClr val="bg1"/>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VP Vicky</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try to get as much information about outcomes from Vicky and cross reference with Mark</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ask for Mark’s help in crafting a later draft</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ask someone else for help</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A5DC7A00-7E1B-E240-A189-D38AD7C55303}"/>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Tree>
    <p:extLst>
      <p:ext uri="{BB962C8B-B14F-4D97-AF65-F5344CB8AC3E}">
        <p14:creationId xmlns:p14="http://schemas.microsoft.com/office/powerpoint/2010/main" val="2827412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1475727087"/>
              </p:ext>
            </p:extLst>
          </p:nvPr>
        </p:nvGraphicFramePr>
        <p:xfrm>
          <a:off x="257070" y="670110"/>
          <a:ext cx="11604730" cy="5208341"/>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Step 2: Identify Options</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What Could You Do?</a:t>
                      </a: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go to Mark and clarify that an options paper is needed</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ask someone else for help</a:t>
                      </a:r>
                    </a:p>
                  </a:txBody>
                  <a:tcPr marL="121933" marR="121933" marT="60967" marB="60967">
                    <a:solidFill>
                      <a:schemeClr val="bg1"/>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I’ll fix it, update Mark and see if he takes responsibility himself</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Tell no one, let future work prove my abilities</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talk to a friend to feel better</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talk to Linda and ask for advice</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say “Mistakes happen. Did I learn?”</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write a fantastic options paper under a tight deadline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Use this to assess: Is Mark an ally? </a:t>
                      </a:r>
                    </a:p>
                    <a:p>
                      <a:pPr marL="125413" marR="0" lvl="0" indent="-114300"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Talk to Mark: what happened. How can we fix this? How to address relationship issues with Vicky? What we can do to avoid this in the future</a:t>
                      </a:r>
                    </a:p>
                  </a:txBody>
                  <a:tcPr marL="121933" marR="121933" marT="60967" marB="60967">
                    <a:solidFill>
                      <a:schemeClr val="bg1"/>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VP Vicky</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try to get as much information about outcomes from Vicky and cross reference with Mark</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ask for Mark’s help in crafting a later draft</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ask someone else for help</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469780F7-031D-694E-9AD8-80E68EDD3A5D}"/>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Tree>
    <p:extLst>
      <p:ext uri="{BB962C8B-B14F-4D97-AF65-F5344CB8AC3E}">
        <p14:creationId xmlns:p14="http://schemas.microsoft.com/office/powerpoint/2010/main" val="2224561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750575781"/>
              </p:ext>
            </p:extLst>
          </p:nvPr>
        </p:nvGraphicFramePr>
        <p:xfrm>
          <a:off x="257070" y="670110"/>
          <a:ext cx="11604730" cy="5267912"/>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Step 2: Identify Options</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What Could You Do?</a:t>
                      </a: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go to Mark and clarify that an options paper is needed</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ask someone else for help</a:t>
                      </a:r>
                    </a:p>
                  </a:txBody>
                  <a:tcPr marL="121933" marR="121933" marT="60967" marB="60967">
                    <a:solidFill>
                      <a:schemeClr val="bg1"/>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I’ll fix it, update Mark and see if he takes responsibility himself</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Tell no one, let future work prove my abilities</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go out with a friend to feel better</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say “Mistakes happen. Did I learn?”</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write a fantastic options paper and show my skills to Vicky</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Assess: Is Mark an ally? Is Mark aligned with Vicky  </a:t>
                      </a:r>
                    </a:p>
                    <a:p>
                      <a:pPr marL="125413" marR="0" lvl="0" indent="-114300"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Talk to Mark: Assess what happened. How can we fix the paper? </a:t>
                      </a:r>
                    </a:p>
                    <a:p>
                      <a:pPr marL="125413" marR="0" lvl="0" indent="-114300"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Is he open to addressing  all three: 1) the paper, 2) our communication and 3) relationship building with Vicky? </a:t>
                      </a:r>
                    </a:p>
                  </a:txBody>
                  <a:tcPr marL="121933" marR="121933" marT="60967" marB="60967">
                    <a:solidFill>
                      <a:srgbClr val="C5E1B3"/>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VP Vicky</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try to get as much information about outcomes from Vicky and cross reference with Mark</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ask for Mark’s help in crafting a later draft</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ask someone else for help</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4A9E44DF-4009-6D42-8246-4D43AEC66107}"/>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Tree>
    <p:extLst>
      <p:ext uri="{BB962C8B-B14F-4D97-AF65-F5344CB8AC3E}">
        <p14:creationId xmlns:p14="http://schemas.microsoft.com/office/powerpoint/2010/main" val="714893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923373398"/>
              </p:ext>
            </p:extLst>
          </p:nvPr>
        </p:nvGraphicFramePr>
        <p:xfrm>
          <a:off x="257070" y="670110"/>
          <a:ext cx="11604730" cy="5208341"/>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Step 2: Identify Options</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What Could You Do?</a:t>
                      </a: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go to Mark and clarify that an options paper is needed</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ask someone else for help</a:t>
                      </a:r>
                    </a:p>
                  </a:txBody>
                  <a:tcPr marL="121933" marR="121933" marT="60967" marB="60967">
                    <a:solidFill>
                      <a:schemeClr val="bg1"/>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I’ll fix it, update Mark and see if he takes responsibility himself</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Tell no one, let future work prove my abilities</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go out with a friend to feel better</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say “Mistakes happen. Did I learn?”</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write a fantastic options paper and show my skills to Vicky</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Tx/>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Use this to assess: Is Mark an ally? </a:t>
                      </a:r>
                    </a:p>
                    <a:p>
                      <a:pPr marL="125413" marR="0" lvl="0" indent="-114300" algn="l" rtl="0">
                        <a:lnSpc>
                          <a:spcPct val="100000"/>
                        </a:lnSpc>
                        <a:spcBef>
                          <a:spcPts val="0"/>
                        </a:spcBef>
                        <a:spcAft>
                          <a:spcPts val="0"/>
                        </a:spcAft>
                        <a:buClrTx/>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Talk to Mark: what happened. How can we fix this? How to address relationship issues with Vicky? What we can do to avoid this in the future</a:t>
                      </a:r>
                    </a:p>
                  </a:txBody>
                  <a:tcPr marL="121933" marR="121933" marT="60967" marB="60967">
                    <a:no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VP Vicky</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Next time, I can ask more questions and cross reference with both of them before I start working</a:t>
                      </a:r>
                    </a:p>
                  </a:txBody>
                  <a:tcPr marL="121933" marR="121933" marT="60967" marB="60967">
                    <a:solidFill>
                      <a:srgbClr val="F3A3B6"/>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tx1"/>
                        </a:buClr>
                        <a:buSzPts val="950"/>
                        <a:buFont typeface="+mj-lt"/>
                        <a:buAutoNum type="arabicPeriod"/>
                        <a:tabLst/>
                      </a:pP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4CABD80C-91FB-DD4E-8EE0-724EA0CCAF68}"/>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Tree>
    <p:extLst>
      <p:ext uri="{BB962C8B-B14F-4D97-AF65-F5344CB8AC3E}">
        <p14:creationId xmlns:p14="http://schemas.microsoft.com/office/powerpoint/2010/main" val="2336998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1564652929"/>
              </p:ext>
            </p:extLst>
          </p:nvPr>
        </p:nvGraphicFramePr>
        <p:xfrm>
          <a:off x="257070" y="670110"/>
          <a:ext cx="11604730" cy="5389846"/>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Step 2: Identify Options</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What Could You Do?</a:t>
                      </a: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go to Mark and clarify that an options paper is needed</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noStrike" cap="none" dirty="0">
                          <a:solidFill>
                            <a:schemeClr val="bg1"/>
                          </a:solidFill>
                          <a:latin typeface="Helvetica" pitchFamily="2" charset="0"/>
                          <a:ea typeface="Twentieth Century"/>
                          <a:cs typeface="Twentieth Century"/>
                          <a:sym typeface="Twentieth Century"/>
                        </a:rPr>
                        <a:t>I can ask someone else for help</a:t>
                      </a:r>
                    </a:p>
                  </a:txBody>
                  <a:tcPr marL="121933" marR="121933" marT="60967" marB="60967">
                    <a:solidFill>
                      <a:schemeClr val="bg1"/>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tell Vicky I’ll fix it, update Mark and see if he takes responsibility himself</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Tell no one, let future work prove my abilities</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go out with a friend to feel better</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say “Mistakes happen. Did I learn?”</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write a fantastic options paper and show my skills to Vicky</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Use this to assess: Is Mark an ally? </a:t>
                      </a:r>
                    </a:p>
                    <a:p>
                      <a:pPr marL="125413" marR="0" lvl="0" indent="-114300"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Talk to Mark: what happened. How can we fix this? How to address relationship issues with Vicky? What we can do to avoid this in the future</a:t>
                      </a:r>
                    </a:p>
                  </a:txBody>
                  <a:tcPr marL="121933" marR="121933" marT="60967" marB="60967">
                    <a:no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VP Vicky</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bg1"/>
                        </a:buClr>
                        <a:buSzPts val="950"/>
                        <a:buFont typeface="+mj-lt"/>
                        <a:buAutoNum type="arabicPeriod"/>
                        <a:tabLst/>
                      </a:pPr>
                      <a:r>
                        <a:rPr lang="en-US" sz="1200" u="none" strike="noStrike" cap="none" dirty="0">
                          <a:solidFill>
                            <a:schemeClr val="bg1"/>
                          </a:solidFill>
                          <a:latin typeface="Helvetica" pitchFamily="2" charset="0"/>
                          <a:ea typeface="Twentieth Century"/>
                          <a:cs typeface="Twentieth Century"/>
                          <a:sym typeface="Twentieth Century"/>
                        </a:rPr>
                        <a:t>I can try to get as much information about outcomes from Vicky and cross reference with Mark</a:t>
                      </a:r>
                      <a:endParaRPr sz="12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ask for Mark’s help in crafting the options paper</a:t>
                      </a:r>
                    </a:p>
                    <a:p>
                      <a:pPr marL="174625" marR="0" lvl="0" indent="-1635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ask someone else for help</a:t>
                      </a:r>
                    </a:p>
                    <a:p>
                      <a:pPr marL="174625" marR="0" lvl="0" indent="-1635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ask if it’s possible to push back task X for more time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B72AE216-5781-1146-8051-D9203C968C3D}"/>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Tree>
    <p:extLst>
      <p:ext uri="{BB962C8B-B14F-4D97-AF65-F5344CB8AC3E}">
        <p14:creationId xmlns:p14="http://schemas.microsoft.com/office/powerpoint/2010/main" val="272201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86C899C-1DED-BE41-9D9E-D0B23EDF93A0}"/>
              </a:ext>
            </a:extLst>
          </p:cNvPr>
          <p:cNvGrpSpPr/>
          <p:nvPr/>
        </p:nvGrpSpPr>
        <p:grpSpPr>
          <a:xfrm>
            <a:off x="0" y="1279834"/>
            <a:ext cx="11933823" cy="4937459"/>
            <a:chOff x="18061" y="225471"/>
            <a:chExt cx="11933823" cy="4937459"/>
          </a:xfrm>
        </p:grpSpPr>
        <p:pic>
          <p:nvPicPr>
            <p:cNvPr id="4" name="Picture 3">
              <a:extLst>
                <a:ext uri="{FF2B5EF4-FFF2-40B4-BE49-F238E27FC236}">
                  <a16:creationId xmlns:a16="http://schemas.microsoft.com/office/drawing/2014/main" id="{607C53C3-BEC4-7244-A2E1-BAAD841FA260}"/>
                </a:ext>
              </a:extLst>
            </p:cNvPr>
            <p:cNvPicPr>
              <a:picLocks noChangeAspect="1"/>
            </p:cNvPicPr>
            <p:nvPr/>
          </p:nvPicPr>
          <p:blipFill rotWithShape="1">
            <a:blip r:embed="rId2"/>
            <a:srcRect t="12225" b="31963"/>
            <a:stretch/>
          </p:blipFill>
          <p:spPr>
            <a:xfrm>
              <a:off x="18061" y="658191"/>
              <a:ext cx="11064249" cy="4504739"/>
            </a:xfrm>
            <a:prstGeom prst="rect">
              <a:avLst/>
            </a:prstGeom>
            <a:ln>
              <a:noFill/>
            </a:ln>
          </p:spPr>
        </p:pic>
        <p:sp>
          <p:nvSpPr>
            <p:cNvPr id="21" name="Rectangle 20">
              <a:extLst>
                <a:ext uri="{FF2B5EF4-FFF2-40B4-BE49-F238E27FC236}">
                  <a16:creationId xmlns:a16="http://schemas.microsoft.com/office/drawing/2014/main" id="{F8B42F00-1915-424C-B807-CC8DA2017901}"/>
                </a:ext>
              </a:extLst>
            </p:cNvPr>
            <p:cNvSpPr/>
            <p:nvPr/>
          </p:nvSpPr>
          <p:spPr>
            <a:xfrm>
              <a:off x="3855511" y="225471"/>
              <a:ext cx="8096373" cy="1383681"/>
            </a:xfrm>
            <a:prstGeom prst="rect">
              <a:avLst/>
            </a:prstGeom>
            <a:solidFill>
              <a:schemeClr val="bg1"/>
            </a:solidFill>
            <a:ln>
              <a:solidFill>
                <a:srgbClr val="328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50" b="1" dirty="0">
                  <a:solidFill>
                    <a:srgbClr val="328BC2"/>
                  </a:solidFill>
                </a:rPr>
                <a:t>When Elephants Fight; </a:t>
              </a:r>
              <a:r>
                <a:rPr lang="en-US" sz="1750" b="0" i="1" dirty="0">
                  <a:solidFill>
                    <a:srgbClr val="328BC2"/>
                  </a:solidFill>
                </a:rPr>
                <a:t>the Grass Gets Trampled</a:t>
              </a:r>
            </a:p>
            <a:p>
              <a:endParaRPr lang="en-US" sz="1700" b="0" dirty="0">
                <a:solidFill>
                  <a:schemeClr val="tx1"/>
                </a:solidFill>
              </a:endParaRPr>
            </a:p>
            <a:p>
              <a:r>
                <a:rPr lang="en-US" sz="1700" b="0" dirty="0">
                  <a:solidFill>
                    <a:schemeClr val="tx1"/>
                  </a:solidFill>
                </a:rPr>
                <a:t>You are caught between the differing goals, work style preferences and whims of two people more powerful than you. </a:t>
              </a:r>
              <a:r>
                <a:rPr lang="en-US" sz="1700" dirty="0">
                  <a:solidFill>
                    <a:schemeClr val="tx1"/>
                  </a:solidFill>
                </a:rPr>
                <a:t>How do you limit the damage to yourself?</a:t>
              </a:r>
              <a:endParaRPr lang="en-US" sz="1700" b="0" dirty="0">
                <a:solidFill>
                  <a:schemeClr val="tx1"/>
                </a:solidFill>
              </a:endParaRPr>
            </a:p>
            <a:p>
              <a:endParaRPr lang="en-US" sz="1700" b="0" dirty="0">
                <a:solidFill>
                  <a:schemeClr val="tx1"/>
                </a:solidFill>
              </a:endParaRPr>
            </a:p>
          </p:txBody>
        </p:sp>
      </p:grpSp>
      <p:sp>
        <p:nvSpPr>
          <p:cNvPr id="22" name="Title 1">
            <a:extLst>
              <a:ext uri="{FF2B5EF4-FFF2-40B4-BE49-F238E27FC236}">
                <a16:creationId xmlns:a16="http://schemas.microsoft.com/office/drawing/2014/main" id="{FD697A44-C1DB-E240-BA00-1E98D49A7418}"/>
              </a:ext>
            </a:extLst>
          </p:cNvPr>
          <p:cNvSpPr>
            <a:spLocks noGrp="1"/>
          </p:cNvSpPr>
          <p:nvPr>
            <p:ph type="title"/>
          </p:nvPr>
        </p:nvSpPr>
        <p:spPr>
          <a:xfrm>
            <a:off x="298174" y="119272"/>
            <a:ext cx="12192000" cy="521435"/>
          </a:xfrm>
        </p:spPr>
        <p:txBody>
          <a:bodyPr>
            <a:noAutofit/>
          </a:bodyPr>
          <a:lstStyle/>
          <a:p>
            <a:r>
              <a:rPr lang="en-US" sz="2500" dirty="0">
                <a:solidFill>
                  <a:schemeClr val="accent5"/>
                </a:solidFill>
                <a:latin typeface="Helvetica Light" panose="020B0403020202020204" pitchFamily="34" charset="0"/>
              </a:rPr>
              <a:t>Let’s look at a common scenario that trainees and new professionals face</a:t>
            </a:r>
          </a:p>
        </p:txBody>
      </p:sp>
      <p:sp>
        <p:nvSpPr>
          <p:cNvPr id="6" name="Rectangle 5">
            <a:extLst>
              <a:ext uri="{FF2B5EF4-FFF2-40B4-BE49-F238E27FC236}">
                <a16:creationId xmlns:a16="http://schemas.microsoft.com/office/drawing/2014/main" id="{CB4A1758-6241-0E4E-AC4A-300607443AE8}"/>
              </a:ext>
            </a:extLst>
          </p:cNvPr>
          <p:cNvSpPr/>
          <p:nvPr/>
        </p:nvSpPr>
        <p:spPr>
          <a:xfrm>
            <a:off x="28645" y="5898586"/>
            <a:ext cx="8658546" cy="784830"/>
          </a:xfrm>
          <a:prstGeom prst="rect">
            <a:avLst/>
          </a:prstGeom>
        </p:spPr>
        <p:txBody>
          <a:bodyPr wrap="square">
            <a:spAutoFit/>
          </a:bodyPr>
          <a:lstStyle/>
          <a:p>
            <a:pPr>
              <a:buClr>
                <a:schemeClr val="accent5"/>
              </a:buClr>
            </a:pPr>
            <a:endParaRPr lang="en-US" sz="1400" b="1" dirty="0">
              <a:latin typeface="Tw Cen MT" panose="020B0602020104020603" pitchFamily="34" charset="77"/>
            </a:endParaRPr>
          </a:p>
          <a:p>
            <a:pPr>
              <a:buClr>
                <a:schemeClr val="accent5"/>
              </a:buClr>
            </a:pPr>
            <a:endParaRPr lang="en-US" sz="1400" b="1" dirty="0">
              <a:solidFill>
                <a:schemeClr val="accent1"/>
              </a:solidFill>
              <a:latin typeface="Helvetica" pitchFamily="2" charset="0"/>
            </a:endParaRPr>
          </a:p>
          <a:p>
            <a:pPr>
              <a:buClr>
                <a:schemeClr val="accent5"/>
              </a:buClr>
            </a:pPr>
            <a:r>
              <a:rPr lang="en-US" sz="1700" b="1" dirty="0">
                <a:solidFill>
                  <a:srgbClr val="242625"/>
                </a:solidFill>
                <a:latin typeface="Helvetica" pitchFamily="2" charset="0"/>
              </a:rPr>
              <a:t>Navigating politics skillfully requires </a:t>
            </a:r>
            <a:r>
              <a:rPr lang="en-US" sz="1700" b="1" dirty="0">
                <a:solidFill>
                  <a:srgbClr val="C00000"/>
                </a:solidFill>
                <a:latin typeface="Helvetica" pitchFamily="2" charset="0"/>
              </a:rPr>
              <a:t>intentionality</a:t>
            </a:r>
            <a:r>
              <a:rPr lang="en-US" sz="1700" b="1" dirty="0">
                <a:solidFill>
                  <a:srgbClr val="242625"/>
                </a:solidFill>
                <a:latin typeface="Helvetica" pitchFamily="2" charset="0"/>
              </a:rPr>
              <a:t> around</a:t>
            </a:r>
            <a:r>
              <a:rPr lang="en-US" sz="1700" b="1" dirty="0">
                <a:solidFill>
                  <a:schemeClr val="accent1"/>
                </a:solidFill>
                <a:latin typeface="Helvetica" pitchFamily="2" charset="0"/>
              </a:rPr>
              <a:t> </a:t>
            </a:r>
            <a:r>
              <a:rPr lang="en-US" sz="1700" b="1" dirty="0">
                <a:solidFill>
                  <a:schemeClr val="accent4"/>
                </a:solidFill>
                <a:latin typeface="Helvetica" pitchFamily="2" charset="0"/>
              </a:rPr>
              <a:t>diplomacy</a:t>
            </a:r>
            <a:r>
              <a:rPr lang="en-US" sz="1700" b="1" dirty="0">
                <a:solidFill>
                  <a:srgbClr val="242625"/>
                </a:solidFill>
                <a:latin typeface="Helvetica" pitchFamily="2" charset="0"/>
              </a:rPr>
              <a:t> and </a:t>
            </a:r>
            <a:r>
              <a:rPr lang="en-US" sz="1700" b="1" dirty="0">
                <a:solidFill>
                  <a:schemeClr val="accent5"/>
                </a:solidFill>
                <a:latin typeface="Helvetica" pitchFamily="2" charset="0"/>
              </a:rPr>
              <a:t>tactics</a:t>
            </a:r>
            <a:endParaRPr lang="en-US" sz="1700" dirty="0">
              <a:solidFill>
                <a:schemeClr val="accent5"/>
              </a:solidFill>
              <a:latin typeface="Helvetica Light" panose="020B0403020202020204" pitchFamily="34" charset="0"/>
            </a:endParaRPr>
          </a:p>
        </p:txBody>
      </p:sp>
    </p:spTree>
    <p:extLst>
      <p:ext uri="{BB962C8B-B14F-4D97-AF65-F5344CB8AC3E}">
        <p14:creationId xmlns:p14="http://schemas.microsoft.com/office/powerpoint/2010/main" val="3127249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4099459126"/>
              </p:ext>
            </p:extLst>
          </p:nvPr>
        </p:nvGraphicFramePr>
        <p:xfrm>
          <a:off x="257070" y="670110"/>
          <a:ext cx="11604730" cy="5449417"/>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Step 2: Identify Options</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What Could You Do?</a:t>
                      </a: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go to Mark and clarify that an options paper is needed and ask for samples</a:t>
                      </a:r>
                    </a:p>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ask someone else for help</a:t>
                      </a:r>
                    </a:p>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google it! ”consulting, options paper”</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Mine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Mine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tell Vicky that Mark gave me the wrong samples</a:t>
                      </a:r>
                    </a:p>
                    <a:p>
                      <a:pPr marL="238125" marR="0" lvl="0" indent="-2270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tell Vicky I’ll fix it, update Mark about everything and see if he takes responsibility for the misunderstanding</a:t>
                      </a:r>
                    </a:p>
                    <a:p>
                      <a:pPr marL="238125" marR="0" lvl="0" indent="-2270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Just tell Mark we need an options paper</a:t>
                      </a:r>
                    </a:p>
                  </a:txBody>
                  <a:tcPr marL="121933" marR="121933" marT="60967" marB="60967">
                    <a:solidFill>
                      <a:schemeClr val="accent5">
                        <a:lumMod val="40000"/>
                        <a:lumOff val="60000"/>
                      </a:schemeClr>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Mine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talk to a friend to feel better</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talk to Linda and ask for advice</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say “Mistakes happen. Did I learn?”</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write a fantastic options paper under a tight deadline</a:t>
                      </a:r>
                    </a:p>
                  </a:txBody>
                  <a:tcPr marL="121933" marR="121933" marT="60967" marB="60967">
                    <a:solidFill>
                      <a:schemeClr val="accent5">
                        <a:lumMod val="40000"/>
                        <a:lumOff val="60000"/>
                      </a:schemeClr>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Mine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Assess: Is Mark an ally? Is Mark aligned with Vicky  </a:t>
                      </a:r>
                    </a:p>
                    <a:p>
                      <a:pPr marL="125413" marR="0" lvl="0" indent="-114300"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Talk to Mark: Assess what happened. How can we fix the paper? </a:t>
                      </a:r>
                    </a:p>
                    <a:p>
                      <a:pPr marL="125413" marR="0" lvl="0" indent="-114300"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Is he open to addressing  all three: 1) the paper, 2) our communication and 3) relationship building with Vicky? </a:t>
                      </a:r>
                    </a:p>
                  </a:txBody>
                  <a:tcPr marL="121933" marR="121933" marT="60967" marB="60967">
                    <a:solidFill>
                      <a:schemeClr val="accent6">
                        <a:lumMod val="40000"/>
                        <a:lumOff val="60000"/>
                      </a:schemeClr>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Next time, I can ask more questions and cross reference with both of them before I start working</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ask for Mark’s help in crafting the options paper</a:t>
                      </a:r>
                    </a:p>
                    <a:p>
                      <a:pPr marL="174625" marR="0" lvl="0" indent="-1635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ask someone else for help</a:t>
                      </a:r>
                    </a:p>
                    <a:p>
                      <a:pPr marL="174625" marR="0" lvl="0" indent="-163513" algn="l" defTabSz="914400" rtl="0" eaLnBrk="1" fontAlgn="auto" latinLnBrk="0" hangingPunct="1">
                        <a:lnSpc>
                          <a:spcPct val="100000"/>
                        </a:lnSpc>
                        <a:spcBef>
                          <a:spcPts val="0"/>
                        </a:spcBef>
                        <a:spcAft>
                          <a:spcPts val="0"/>
                        </a:spcAft>
                        <a:buClr>
                          <a:schemeClr val="tx1"/>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ask if it’s possible to push back task X for more time</a:t>
                      </a:r>
                    </a:p>
                  </a:txBody>
                  <a:tcPr marL="121933" marR="121933" marT="60967" marB="60967">
                    <a:solidFill>
                      <a:schemeClr val="accent4">
                        <a:lumMod val="20000"/>
                        <a:lumOff val="80000"/>
                      </a:schemeClr>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0D3CB4D6-DDB5-4740-80C1-08F7978BD907}"/>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
        <p:nvSpPr>
          <p:cNvPr id="8" name="Rectangle 7">
            <a:extLst>
              <a:ext uri="{FF2B5EF4-FFF2-40B4-BE49-F238E27FC236}">
                <a16:creationId xmlns:a16="http://schemas.microsoft.com/office/drawing/2014/main" id="{01559E4F-7F3D-D649-8FEC-DAC48E6CFB87}"/>
              </a:ext>
            </a:extLst>
          </p:cNvPr>
          <p:cNvSpPr/>
          <p:nvPr/>
        </p:nvSpPr>
        <p:spPr bwMode="auto">
          <a:xfrm>
            <a:off x="51012" y="4187619"/>
            <a:ext cx="694565" cy="1037464"/>
          </a:xfrm>
          <a:prstGeom prst="rect">
            <a:avLst/>
          </a:prstGeom>
          <a:noFill/>
          <a:ln w="38100" algn="ctr">
            <a:noFill/>
            <a:miter lim="800000"/>
            <a:headEnd/>
            <a:tailEnd/>
          </a:ln>
        </p:spPr>
        <p:txBody>
          <a:bodyPr wrap="none" rtlCol="0" anchor="ctr"/>
          <a:lstStyle/>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p:txBody>
      </p:sp>
    </p:spTree>
    <p:extLst>
      <p:ext uri="{BB962C8B-B14F-4D97-AF65-F5344CB8AC3E}">
        <p14:creationId xmlns:p14="http://schemas.microsoft.com/office/powerpoint/2010/main" val="2015889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80956864"/>
              </p:ext>
            </p:extLst>
          </p:nvPr>
        </p:nvGraphicFramePr>
        <p:xfrm>
          <a:off x="257070" y="670110"/>
          <a:ext cx="11604730" cy="5449417"/>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Step 2: Identify Options</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bg1"/>
                          </a:solidFill>
                          <a:latin typeface="Helvetica" pitchFamily="2" charset="0"/>
                          <a:ea typeface="Twentieth Century"/>
                          <a:cs typeface="Twentieth Century"/>
                          <a:sym typeface="Twentieth Century"/>
                        </a:rPr>
                        <a:t>What Could You Do?</a:t>
                      </a: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1</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rgbClr val="002060"/>
                          </a:solidFill>
                          <a:latin typeface="Helvetica" pitchFamily="2" charset="0"/>
                          <a:ea typeface="Twentieth Century"/>
                          <a:cs typeface="Twentieth Century"/>
                          <a:sym typeface="Twentieth Century"/>
                        </a:rPr>
                        <a:t>Mine</a:t>
                      </a:r>
                    </a:p>
                  </a:txBody>
                  <a:tcPr marL="121933" marR="121933" marT="60967" marB="60967">
                    <a:solidFill>
                      <a:schemeClr val="accent5">
                        <a:lumMod val="40000"/>
                        <a:lumOff val="60000"/>
                      </a:schemeClr>
                    </a:solidFill>
                  </a:tcPr>
                </a:tc>
                <a:tc rowSpan="2">
                  <a:txBody>
                    <a:bodyPr/>
                    <a:lstStyle/>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go to Mark and clarify that an options paper is needed and ask for samples</a:t>
                      </a:r>
                    </a:p>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ask someone else for help</a:t>
                      </a:r>
                    </a:p>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google it! ”consulting, options paper”</a:t>
                      </a:r>
                    </a:p>
                  </a:txBody>
                  <a:tcPr marL="121933" marR="121933" marT="60967" marB="60967">
                    <a:solidFill>
                      <a:schemeClr val="accent5">
                        <a:lumMod val="40000"/>
                        <a:lumOff val="60000"/>
                      </a:schemeClr>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238125" marR="0" lvl="0" indent="-2270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tell Vicky that Mark gave me the wrong samples</a:t>
                      </a:r>
                    </a:p>
                    <a:p>
                      <a:pPr marL="238125" marR="0" lvl="0" indent="-2270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tell Vicky I’ll fix it, update Mark about everything and see if he takes responsibility for the misunderstanding</a:t>
                      </a:r>
                    </a:p>
                    <a:p>
                      <a:pPr marL="238125" marR="0" lvl="0" indent="-2270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Just tell Mark we need an options paper</a:t>
                      </a:r>
                    </a:p>
                  </a:txBody>
                  <a:tcPr marL="121933" marR="121933" marT="60967" marB="60967">
                    <a:solidFill>
                      <a:schemeClr val="accent5">
                        <a:lumMod val="40000"/>
                        <a:lumOff val="60000"/>
                      </a:schemeClr>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rowSpan="2">
                  <a:txBody>
                    <a:bodyPr/>
                    <a:lstStyle/>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talk to a friend to feel better</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talk to Linda and ask for advice</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say “Mistakes happen. Did I learn?”</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write a fantastic options paper under a tight deadline</a:t>
                      </a:r>
                    </a:p>
                  </a:txBody>
                  <a:tcPr marL="121933" marR="121933" marT="60967" marB="60967">
                    <a:solidFill>
                      <a:schemeClr val="accent5">
                        <a:lumMod val="40000"/>
                        <a:lumOff val="60000"/>
                      </a:schemeClr>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1</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Mine</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5">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latin typeface="Helvetica" pitchFamily="2" charset="0"/>
                          <a:ea typeface="Twentieth Century"/>
                          <a:cs typeface="Twentieth Century"/>
                          <a:sym typeface="Twentieth Century"/>
                        </a:rPr>
                        <a:t>2</a:t>
                      </a:r>
                      <a:endParaRPr sz="1200" u="none" strike="noStrike" cap="none" dirty="0">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tx1"/>
                          </a:solidFill>
                          <a:latin typeface="Helvetica" pitchFamily="2" charset="0"/>
                          <a:ea typeface="Twentieth Century"/>
                          <a:cs typeface="Twentieth Century"/>
                          <a:sym typeface="Twentieth Century"/>
                        </a:rPr>
                        <a:t>Mark did not train me properly; he may not know the difference, but I’m concerned he may not be looking out for me. He didn’t hire me: Vicky did.</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rowSpan="2">
                  <a:txBody>
                    <a:bodyPr/>
                    <a:lstStyle/>
                    <a:p>
                      <a:pPr marL="125413" marR="0" lvl="0" indent="-114300"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Assess: Is Mark an ally? Is Mark aligned with Vicky  </a:t>
                      </a:r>
                    </a:p>
                    <a:p>
                      <a:pPr marL="125413" marR="0" lvl="0" indent="-114300"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Talk to Mark: Assess what happened. How can we fix the paper? </a:t>
                      </a:r>
                    </a:p>
                    <a:p>
                      <a:pPr marL="125413" marR="0" lvl="0" indent="-114300"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Is he open to addressing  all three: 1) the paper, 2) our communication and 3) relationship building with Vicky? </a:t>
                      </a:r>
                    </a:p>
                  </a:txBody>
                  <a:tcPr marL="121933" marR="121933" marT="60967" marB="60967">
                    <a:solidFill>
                      <a:schemeClr val="accent6">
                        <a:lumMod val="40000"/>
                        <a:lumOff val="60000"/>
                      </a:schemeClr>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2</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Manager Mark might not be on the same page with VP Vicky about what my work product should be for this meeting</a:t>
                      </a:r>
                    </a:p>
                  </a:txBody>
                  <a:tcPr marL="121933" marR="121933" marT="60967" marB="60967">
                    <a:solidFill>
                      <a:schemeClr val="accent6">
                        <a:lumMod val="40000"/>
                        <a:lumOff val="6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Manager Mark</a:t>
                      </a:r>
                    </a:p>
                  </a:txBody>
                  <a:tcPr marL="121933" marR="121933" marT="60967" marB="60967">
                    <a:solidFill>
                      <a:schemeClr val="accent6">
                        <a:lumMod val="40000"/>
                        <a:lumOff val="60000"/>
                      </a:schemeClr>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3</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rgbClr val="002060"/>
                          </a:solidFill>
                          <a:latin typeface="Helvetica" pitchFamily="2" charset="0"/>
                          <a:ea typeface="Twentieth Century"/>
                          <a:cs typeface="Twentieth Century"/>
                          <a:sym typeface="Twentieth Century"/>
                        </a:rPr>
                        <a:t>VP Vicky</a:t>
                      </a:r>
                      <a:endParaRPr sz="1200" u="none" strike="noStrike" cap="none" dirty="0">
                        <a:solidFill>
                          <a:srgbClr val="002060"/>
                        </a:solidFill>
                        <a:latin typeface="Helvetica" pitchFamily="2" charset="0"/>
                        <a:ea typeface="Twentieth Century"/>
                        <a:cs typeface="Twentieth Century"/>
                        <a:sym typeface="Twentieth Century"/>
                      </a:endParaRPr>
                    </a:p>
                  </a:txBody>
                  <a:tcPr marL="121933" marR="121933" marT="60967" marB="60967">
                    <a:solidFill>
                      <a:srgbClr val="F3A3B6"/>
                    </a:solidFill>
                  </a:tcPr>
                </a:tc>
                <a:tc>
                  <a:txBody>
                    <a:bodyPr/>
                    <a:lstStyle/>
                    <a:p>
                      <a:pPr marL="125413" marR="0" lvl="0" indent="-1254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Next time, I can ask more questions and cross reference with both of them before I start working</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rgbClr val="F3A3B6"/>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4</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The paper is due in 3 days. </a:t>
                      </a:r>
                    </a:p>
                  </a:txBody>
                  <a:tcPr marL="121933" marR="121933" marT="60967" marB="60967">
                    <a:solidFill>
                      <a:schemeClr val="accent4">
                        <a:lumMod val="20000"/>
                        <a:lumOff val="80000"/>
                      </a:schemeClr>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Issue</a:t>
                      </a:r>
                      <a:endParaRPr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tc>
                  <a:txBody>
                    <a:bodyPr/>
                    <a:lstStyle/>
                    <a:p>
                      <a:pPr marL="174625" marR="0" lvl="0" indent="-1635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ask for Mark’s help in crafting the options paper</a:t>
                      </a:r>
                    </a:p>
                    <a:p>
                      <a:pPr marL="174625" marR="0" lvl="0" indent="-163513" algn="l" rtl="0">
                        <a:lnSpc>
                          <a:spcPct val="100000"/>
                        </a:lnSpc>
                        <a:spcBef>
                          <a:spcPts val="0"/>
                        </a:spcBef>
                        <a:spcAft>
                          <a:spcPts val="0"/>
                        </a:spcAft>
                        <a:buClr>
                          <a:schemeClr val="tx1"/>
                        </a:buClr>
                        <a:buSzPts val="950"/>
                        <a:buFont typeface="+mj-lt"/>
                        <a:buAutoNum type="arabicPeriod"/>
                        <a:tabLst/>
                      </a:pPr>
                      <a:r>
                        <a:rPr lang="en-US" sz="1200" u="none" strike="noStrike" cap="none" dirty="0">
                          <a:solidFill>
                            <a:schemeClr val="tx1"/>
                          </a:solidFill>
                          <a:latin typeface="Helvetica" pitchFamily="2" charset="0"/>
                          <a:ea typeface="Twentieth Century"/>
                          <a:cs typeface="Twentieth Century"/>
                          <a:sym typeface="Twentieth Century"/>
                        </a:rPr>
                        <a:t>I can ask someone else for help</a:t>
                      </a:r>
                    </a:p>
                    <a:p>
                      <a:pPr marL="174625" marR="0" lvl="0" indent="-163513" algn="l" defTabSz="914400" rtl="0" eaLnBrk="1" fontAlgn="auto" latinLnBrk="0" hangingPunct="1">
                        <a:lnSpc>
                          <a:spcPct val="100000"/>
                        </a:lnSpc>
                        <a:spcBef>
                          <a:spcPts val="0"/>
                        </a:spcBef>
                        <a:spcAft>
                          <a:spcPts val="0"/>
                        </a:spcAft>
                        <a:buClr>
                          <a:schemeClr val="tx1"/>
                        </a:buClr>
                        <a:buSzPts val="950"/>
                        <a:buFont typeface="+mj-lt"/>
                        <a:buAutoNum type="arabicPeriod"/>
                        <a:tabLst/>
                        <a:defRPr/>
                      </a:pPr>
                      <a:r>
                        <a:rPr lang="en-US" sz="1200" u="none" strike="noStrike" cap="none" dirty="0">
                          <a:solidFill>
                            <a:schemeClr val="tx1"/>
                          </a:solidFill>
                          <a:latin typeface="Helvetica" pitchFamily="2" charset="0"/>
                          <a:ea typeface="Twentieth Century"/>
                          <a:cs typeface="Twentieth Century"/>
                          <a:sym typeface="Twentieth Century"/>
                        </a:rPr>
                        <a:t>I can ask if it’s possible to push back task X for more </a:t>
                      </a:r>
                      <a:r>
                        <a:rPr lang="en-US" sz="1200" u="none" strike="noStrike" cap="none" dirty="0" err="1">
                          <a:solidFill>
                            <a:schemeClr val="tx1"/>
                          </a:solidFill>
                          <a:latin typeface="Helvetica" pitchFamily="2" charset="0"/>
                          <a:ea typeface="Twentieth Century"/>
                          <a:cs typeface="Twentieth Century"/>
                          <a:sym typeface="Twentieth Century"/>
                        </a:rPr>
                        <a:t>tim</a:t>
                      </a:r>
                      <a:endParaRPr lang="en-US" sz="12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lumMod val="20000"/>
                        <a:lumOff val="80000"/>
                      </a:schemeClr>
                    </a:solidFill>
                  </a:tcPr>
                </a:tc>
                <a:extLst>
                  <a:ext uri="{0D108BD9-81ED-4DB2-BD59-A6C34878D82A}">
                    <a16:rowId xmlns:a16="http://schemas.microsoft.com/office/drawing/2014/main" val="695534283"/>
                  </a:ext>
                </a:extLst>
              </a:tr>
            </a:tbl>
          </a:graphicData>
        </a:graphic>
      </p:graphicFrame>
      <p:sp>
        <p:nvSpPr>
          <p:cNvPr id="5" name="Title 1">
            <a:extLst>
              <a:ext uri="{FF2B5EF4-FFF2-40B4-BE49-F238E27FC236}">
                <a16:creationId xmlns:a16="http://schemas.microsoft.com/office/drawing/2014/main" id="{0D3CB4D6-DDB5-4740-80C1-08F7978BD907}"/>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Are Some Of Intern Irene’s Options?</a:t>
            </a:r>
          </a:p>
        </p:txBody>
      </p:sp>
      <p:sp>
        <p:nvSpPr>
          <p:cNvPr id="8" name="Rectangle 7">
            <a:extLst>
              <a:ext uri="{FF2B5EF4-FFF2-40B4-BE49-F238E27FC236}">
                <a16:creationId xmlns:a16="http://schemas.microsoft.com/office/drawing/2014/main" id="{01559E4F-7F3D-D649-8FEC-DAC48E6CFB87}"/>
              </a:ext>
            </a:extLst>
          </p:cNvPr>
          <p:cNvSpPr/>
          <p:nvPr/>
        </p:nvSpPr>
        <p:spPr bwMode="auto">
          <a:xfrm>
            <a:off x="51012" y="4187619"/>
            <a:ext cx="694565" cy="1037464"/>
          </a:xfrm>
          <a:prstGeom prst="rect">
            <a:avLst/>
          </a:prstGeom>
          <a:noFill/>
          <a:ln w="38100" algn="ctr">
            <a:noFill/>
            <a:miter lim="800000"/>
            <a:headEnd/>
            <a:tailEnd/>
          </a:ln>
        </p:spPr>
        <p:txBody>
          <a:bodyPr wrap="none" rtlCol="0" anchor="ctr"/>
          <a:lstStyle/>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p:txBody>
      </p:sp>
      <p:sp>
        <p:nvSpPr>
          <p:cNvPr id="6" name="Rectangle 5">
            <a:extLst>
              <a:ext uri="{FF2B5EF4-FFF2-40B4-BE49-F238E27FC236}">
                <a16:creationId xmlns:a16="http://schemas.microsoft.com/office/drawing/2014/main" id="{9DC9B743-5E2B-4743-B291-CC5890F92C25}"/>
              </a:ext>
            </a:extLst>
          </p:cNvPr>
          <p:cNvSpPr/>
          <p:nvPr/>
        </p:nvSpPr>
        <p:spPr bwMode="auto">
          <a:xfrm>
            <a:off x="-981" y="4074039"/>
            <a:ext cx="5168351" cy="1087997"/>
          </a:xfrm>
          <a:prstGeom prst="rect">
            <a:avLst/>
          </a:prstGeom>
          <a:solidFill>
            <a:srgbClr val="FFEE5C"/>
          </a:solidFill>
          <a:ln w="3175" algn="ctr">
            <a:solidFill>
              <a:schemeClr val="bg1"/>
            </a:solidFill>
            <a:miter lim="800000"/>
            <a:headEnd/>
            <a:tailEnd/>
          </a:ln>
        </p:spPr>
        <p:txBody>
          <a:bodyPr wrap="none" rtlCol="0" anchor="ctr"/>
          <a:lstStyle/>
          <a:p>
            <a:pPr algn="ctr">
              <a:lnSpc>
                <a:spcPct val="90000"/>
              </a:lnSpc>
            </a:pPr>
            <a:r>
              <a:rPr lang="en-US" sz="1600" b="1" dirty="0">
                <a:solidFill>
                  <a:schemeClr val="tx1">
                    <a:lumMod val="85000"/>
                    <a:lumOff val="15000"/>
                  </a:schemeClr>
                </a:solidFill>
                <a:latin typeface="+mj-lt"/>
              </a:rPr>
              <a:t> </a:t>
            </a:r>
          </a:p>
        </p:txBody>
      </p:sp>
      <p:sp>
        <p:nvSpPr>
          <p:cNvPr id="7" name="TextBox 6">
            <a:extLst>
              <a:ext uri="{FF2B5EF4-FFF2-40B4-BE49-F238E27FC236}">
                <a16:creationId xmlns:a16="http://schemas.microsoft.com/office/drawing/2014/main" id="{C0016927-3861-DB45-8180-FD6A6DA18A3C}"/>
              </a:ext>
            </a:extLst>
          </p:cNvPr>
          <p:cNvSpPr txBox="1"/>
          <p:nvPr/>
        </p:nvSpPr>
        <p:spPr bwMode="auto">
          <a:xfrm>
            <a:off x="1001941" y="4229930"/>
            <a:ext cx="3766406" cy="720711"/>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tx1">
                    <a:lumMod val="85000"/>
                    <a:lumOff val="15000"/>
                  </a:schemeClr>
                </a:solidFill>
                <a:latin typeface="Tw Cen MT" panose="020B0602020104020603" pitchFamily="34" charset="77"/>
              </a:rPr>
              <a:t>DENTIFY Options</a:t>
            </a:r>
            <a:endParaRPr lang="en-US" sz="1600" dirty="0">
              <a:solidFill>
                <a:schemeClr val="tx1">
                  <a:lumMod val="85000"/>
                  <a:lumOff val="15000"/>
                </a:schemeClr>
              </a:solidFill>
              <a:latin typeface="Tw Cen MT" panose="020B0602020104020603" pitchFamily="34" charset="77"/>
            </a:endParaRPr>
          </a:p>
          <a:p>
            <a:pPr>
              <a:spcAft>
                <a:spcPts val="667"/>
              </a:spcAft>
            </a:pPr>
            <a:r>
              <a:rPr lang="en-US" sz="1600" dirty="0">
                <a:solidFill>
                  <a:schemeClr val="tx1">
                    <a:lumMod val="85000"/>
                    <a:lumOff val="15000"/>
                  </a:schemeClr>
                </a:solidFill>
                <a:latin typeface="Tw Cen MT" panose="020B0602020104020603" pitchFamily="34" charset="77"/>
              </a:rPr>
              <a:t>What are possible solutions?</a:t>
            </a:r>
          </a:p>
        </p:txBody>
      </p:sp>
      <p:sp>
        <p:nvSpPr>
          <p:cNvPr id="9" name="Rectangle 8">
            <a:extLst>
              <a:ext uri="{FF2B5EF4-FFF2-40B4-BE49-F238E27FC236}">
                <a16:creationId xmlns:a16="http://schemas.microsoft.com/office/drawing/2014/main" id="{F0C39627-B57F-E148-9C36-0905D98D51A1}"/>
              </a:ext>
            </a:extLst>
          </p:cNvPr>
          <p:cNvSpPr/>
          <p:nvPr/>
        </p:nvSpPr>
        <p:spPr bwMode="auto">
          <a:xfrm>
            <a:off x="50033" y="4210236"/>
            <a:ext cx="694565" cy="1037464"/>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I</a:t>
            </a:r>
          </a:p>
        </p:txBody>
      </p:sp>
      <p:sp>
        <p:nvSpPr>
          <p:cNvPr id="14" name="TextBox 13">
            <a:extLst>
              <a:ext uri="{FF2B5EF4-FFF2-40B4-BE49-F238E27FC236}">
                <a16:creationId xmlns:a16="http://schemas.microsoft.com/office/drawing/2014/main" id="{425DE40F-DC30-224E-BFD8-04B1A1CF2CF3}"/>
              </a:ext>
            </a:extLst>
          </p:cNvPr>
          <p:cNvSpPr txBox="1"/>
          <p:nvPr/>
        </p:nvSpPr>
        <p:spPr>
          <a:xfrm>
            <a:off x="152397" y="6330789"/>
            <a:ext cx="9209967" cy="292388"/>
          </a:xfrm>
          <a:prstGeom prst="rect">
            <a:avLst/>
          </a:prstGeom>
          <a:noFill/>
        </p:spPr>
        <p:txBody>
          <a:bodyPr wrap="square" rtlCol="0">
            <a:spAutoFit/>
          </a:bodyPr>
          <a:lstStyle/>
          <a:p>
            <a:r>
              <a:rPr lang="en-US" sz="1300" b="1" dirty="0">
                <a:latin typeface="Eurostile" panose="020B0504020202050204" pitchFamily="34" charset="77"/>
              </a:rPr>
              <a:t>Clarity and Efficiency.</a:t>
            </a:r>
            <a:r>
              <a:rPr lang="en-US" sz="1300" dirty="0">
                <a:latin typeface="Eurostile" panose="020B0504020202050204" pitchFamily="34" charset="77"/>
              </a:rPr>
              <a:t> The more issues/options you can define upfront, the more time left to establish new allies with small asks</a:t>
            </a:r>
          </a:p>
        </p:txBody>
      </p:sp>
      <p:sp>
        <p:nvSpPr>
          <p:cNvPr id="15" name="Rectangle 14">
            <a:extLst>
              <a:ext uri="{FF2B5EF4-FFF2-40B4-BE49-F238E27FC236}">
                <a16:creationId xmlns:a16="http://schemas.microsoft.com/office/drawing/2014/main" id="{026031B7-BD5D-7E4D-ABF8-0F579DE81511}"/>
              </a:ext>
            </a:extLst>
          </p:cNvPr>
          <p:cNvSpPr/>
          <p:nvPr/>
        </p:nvSpPr>
        <p:spPr bwMode="auto">
          <a:xfrm>
            <a:off x="0" y="3003742"/>
            <a:ext cx="3869339" cy="1068840"/>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16" name="TextBox 15">
            <a:extLst>
              <a:ext uri="{FF2B5EF4-FFF2-40B4-BE49-F238E27FC236}">
                <a16:creationId xmlns:a16="http://schemas.microsoft.com/office/drawing/2014/main" id="{6B916074-0364-A94E-ACB9-1E8356A35451}"/>
              </a:ext>
            </a:extLst>
          </p:cNvPr>
          <p:cNvSpPr txBox="1"/>
          <p:nvPr/>
        </p:nvSpPr>
        <p:spPr bwMode="auto">
          <a:xfrm>
            <a:off x="1002921" y="3197241"/>
            <a:ext cx="3206111" cy="733599"/>
          </a:xfrm>
          <a:prstGeom prst="rect">
            <a:avLst/>
          </a:prstGeom>
          <a:noFill/>
          <a:ln w="19050" algn="ctr">
            <a:noFill/>
            <a:miter lim="800000"/>
            <a:headEnd/>
            <a:tailEnd/>
          </a:ln>
        </p:spPr>
        <p:txBody>
          <a:bodyPr wrap="square" lIns="0" tIns="0" rIns="0" bIns="0" rtlCol="0">
            <a:spAutoFit/>
          </a:bodyPr>
          <a:lstStyle/>
          <a:p>
            <a:r>
              <a:rPr lang="en-US" sz="2500" b="1" dirty="0">
                <a:solidFill>
                  <a:schemeClr val="bg1"/>
                </a:solidFill>
                <a:latin typeface="Tw Cen MT" panose="020B0602020104020603" pitchFamily="34" charset="77"/>
              </a:rPr>
              <a:t>EFINE the issues: </a:t>
            </a:r>
            <a:br>
              <a:rPr lang="en-US" sz="2500" b="1" dirty="0">
                <a:solidFill>
                  <a:schemeClr val="bg1"/>
                </a:solidFill>
                <a:latin typeface="Tw Cen MT" panose="020B0602020104020603" pitchFamily="34" charset="77"/>
              </a:rPr>
            </a:br>
            <a:br>
              <a:rPr lang="en-US" sz="667" dirty="0">
                <a:solidFill>
                  <a:schemeClr val="bg1"/>
                </a:solidFill>
                <a:latin typeface="Tw Cen MT" panose="020B0602020104020603" pitchFamily="34" charset="77"/>
              </a:rPr>
            </a:br>
            <a:r>
              <a:rPr lang="en-US" sz="1600" dirty="0">
                <a:solidFill>
                  <a:schemeClr val="bg1"/>
                </a:solidFill>
                <a:latin typeface="Tw Cen MT" panose="020B0602020104020603" pitchFamily="34" charset="77"/>
              </a:rPr>
              <a:t>Cluster them by issue or person</a:t>
            </a:r>
          </a:p>
        </p:txBody>
      </p:sp>
      <p:sp>
        <p:nvSpPr>
          <p:cNvPr id="17" name="Rectangle 16">
            <a:extLst>
              <a:ext uri="{FF2B5EF4-FFF2-40B4-BE49-F238E27FC236}">
                <a16:creationId xmlns:a16="http://schemas.microsoft.com/office/drawing/2014/main" id="{032671E7-A9F7-8D48-8182-938A0AE91938}"/>
              </a:ext>
            </a:extLst>
          </p:cNvPr>
          <p:cNvSpPr/>
          <p:nvPr/>
        </p:nvSpPr>
        <p:spPr bwMode="auto">
          <a:xfrm>
            <a:off x="116513" y="3054737"/>
            <a:ext cx="694565" cy="1026961"/>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D</a:t>
            </a:r>
          </a:p>
        </p:txBody>
      </p:sp>
    </p:spTree>
    <p:extLst>
      <p:ext uri="{BB962C8B-B14F-4D97-AF65-F5344CB8AC3E}">
        <p14:creationId xmlns:p14="http://schemas.microsoft.com/office/powerpoint/2010/main" val="237024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phic 37" descr="Stopwatch">
            <a:extLst>
              <a:ext uri="{FF2B5EF4-FFF2-40B4-BE49-F238E27FC236}">
                <a16:creationId xmlns:a16="http://schemas.microsoft.com/office/drawing/2014/main" id="{C7B5B9DF-80A9-6D49-B540-157B6B203E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834131" y="4960986"/>
            <a:ext cx="1176361" cy="1176361"/>
          </a:xfrm>
          <a:prstGeom prst="rect">
            <a:avLst/>
          </a:prstGeom>
        </p:spPr>
      </p:pic>
      <p:grpSp>
        <p:nvGrpSpPr>
          <p:cNvPr id="41" name="Group 40">
            <a:extLst>
              <a:ext uri="{FF2B5EF4-FFF2-40B4-BE49-F238E27FC236}">
                <a16:creationId xmlns:a16="http://schemas.microsoft.com/office/drawing/2014/main" id="{987CBB4A-54E1-8844-A455-A4EDAD58FE40}"/>
              </a:ext>
            </a:extLst>
          </p:cNvPr>
          <p:cNvGrpSpPr/>
          <p:nvPr/>
        </p:nvGrpSpPr>
        <p:grpSpPr>
          <a:xfrm>
            <a:off x="611375" y="1412533"/>
            <a:ext cx="2496475" cy="1727395"/>
            <a:chOff x="611375" y="1810673"/>
            <a:chExt cx="2496475" cy="1727395"/>
          </a:xfrm>
        </p:grpSpPr>
        <p:grpSp>
          <p:nvGrpSpPr>
            <p:cNvPr id="40" name="Group 39">
              <a:extLst>
                <a:ext uri="{FF2B5EF4-FFF2-40B4-BE49-F238E27FC236}">
                  <a16:creationId xmlns:a16="http://schemas.microsoft.com/office/drawing/2014/main" id="{91FE00B6-9A82-D84A-9C9E-A9E905748E26}"/>
                </a:ext>
              </a:extLst>
            </p:cNvPr>
            <p:cNvGrpSpPr/>
            <p:nvPr/>
          </p:nvGrpSpPr>
          <p:grpSpPr>
            <a:xfrm>
              <a:off x="611375" y="1810673"/>
              <a:ext cx="2496475" cy="1727395"/>
              <a:chOff x="611375" y="1810673"/>
              <a:chExt cx="2496475" cy="1727395"/>
            </a:xfrm>
          </p:grpSpPr>
          <p:pic>
            <p:nvPicPr>
              <p:cNvPr id="34" name="Picture 33" descr="A person sitting in a library&#10;&#10;Description automatically generated">
                <a:extLst>
                  <a:ext uri="{FF2B5EF4-FFF2-40B4-BE49-F238E27FC236}">
                    <a16:creationId xmlns:a16="http://schemas.microsoft.com/office/drawing/2014/main" id="{83C53245-3565-B84D-A2B3-8158BB5352D4}"/>
                  </a:ext>
                </a:extLst>
              </p:cNvPr>
              <p:cNvPicPr>
                <a:picLocks noChangeAspect="1"/>
              </p:cNvPicPr>
              <p:nvPr/>
            </p:nvPicPr>
            <p:blipFill rotWithShape="1">
              <a:blip r:embed="rId5"/>
              <a:srcRect t="91374"/>
              <a:stretch/>
            </p:blipFill>
            <p:spPr>
              <a:xfrm>
                <a:off x="611375" y="3394498"/>
                <a:ext cx="2496475" cy="143570"/>
              </a:xfrm>
              <a:prstGeom prst="rect">
                <a:avLst/>
              </a:prstGeom>
            </p:spPr>
          </p:pic>
          <p:pic>
            <p:nvPicPr>
              <p:cNvPr id="35" name="Picture 34" descr="A person sitting in a library&#10;&#10;Description automatically generated">
                <a:extLst>
                  <a:ext uri="{FF2B5EF4-FFF2-40B4-BE49-F238E27FC236}">
                    <a16:creationId xmlns:a16="http://schemas.microsoft.com/office/drawing/2014/main" id="{72C69024-2079-6749-8E5B-4E460588ECA6}"/>
                  </a:ext>
                </a:extLst>
              </p:cNvPr>
              <p:cNvPicPr>
                <a:picLocks noChangeAspect="1"/>
              </p:cNvPicPr>
              <p:nvPr/>
            </p:nvPicPr>
            <p:blipFill rotWithShape="1">
              <a:blip r:embed="rId5"/>
              <a:srcRect t="531" b="90843"/>
              <a:stretch/>
            </p:blipFill>
            <p:spPr>
              <a:xfrm>
                <a:off x="611375" y="1810673"/>
                <a:ext cx="2496475" cy="143570"/>
              </a:xfrm>
              <a:prstGeom prst="rect">
                <a:avLst/>
              </a:prstGeom>
            </p:spPr>
          </p:pic>
          <p:pic>
            <p:nvPicPr>
              <p:cNvPr id="22" name="Picture 21" descr="A living room with a couch a table and looking at the camera&#10;&#10;Description automatically generated">
                <a:extLst>
                  <a:ext uri="{FF2B5EF4-FFF2-40B4-BE49-F238E27FC236}">
                    <a16:creationId xmlns:a16="http://schemas.microsoft.com/office/drawing/2014/main" id="{093D8DCC-B289-1947-9F8D-11CA9A225BDD}"/>
                  </a:ext>
                </a:extLst>
              </p:cNvPr>
              <p:cNvPicPr>
                <a:picLocks noChangeAspect="1"/>
              </p:cNvPicPr>
              <p:nvPr/>
            </p:nvPicPr>
            <p:blipFill rotWithShape="1">
              <a:blip r:embed="rId6"/>
              <a:srcRect l="17937" t="8127" r="8819" b="27460"/>
              <a:stretch/>
            </p:blipFill>
            <p:spPr>
              <a:xfrm>
                <a:off x="611375" y="1930824"/>
                <a:ext cx="2496475" cy="1463675"/>
              </a:xfrm>
              <a:prstGeom prst="rect">
                <a:avLst/>
              </a:prstGeom>
            </p:spPr>
          </p:pic>
        </p:grpSp>
        <p:pic>
          <p:nvPicPr>
            <p:cNvPr id="32" name="Picture 31" descr="A person standing posing for the camera&#10;&#10;Description automatically generated">
              <a:extLst>
                <a:ext uri="{FF2B5EF4-FFF2-40B4-BE49-F238E27FC236}">
                  <a16:creationId xmlns:a16="http://schemas.microsoft.com/office/drawing/2014/main" id="{C484809E-88DC-564C-ACAD-FAFCB649984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186" b="98503" l="10000" r="90000">
                          <a14:foregroundMark x1="58400" y1="7485" x2="58400" y2="7485"/>
                          <a14:foregroundMark x1="63200" y1="94012" x2="63200" y2="94012"/>
                          <a14:foregroundMark x1="36200" y1="98503" x2="36200" y2="98503"/>
                          <a14:backgroundMark x1="67800" y1="17665" x2="68600" y2="16766"/>
                        </a14:backgroundRemoval>
                      </a14:imgEffect>
                    </a14:imgLayer>
                  </a14:imgProps>
                </a:ext>
              </a:extLst>
            </a:blip>
            <a:srcRect l="32046" t="-338" r="12141" b="18440"/>
            <a:stretch/>
          </p:blipFill>
          <p:spPr>
            <a:xfrm>
              <a:off x="1435186" y="1930824"/>
              <a:ext cx="1513906" cy="1480965"/>
            </a:xfrm>
            <a:prstGeom prst="rect">
              <a:avLst/>
            </a:prstGeom>
          </p:spPr>
        </p:pic>
      </p:grpSp>
      <p:sp>
        <p:nvSpPr>
          <p:cNvPr id="17" name="Title 1">
            <a:extLst>
              <a:ext uri="{FF2B5EF4-FFF2-40B4-BE49-F238E27FC236}">
                <a16:creationId xmlns:a16="http://schemas.microsoft.com/office/drawing/2014/main" id="{1DE9B886-BAD4-5A45-ADD2-2E98075FADED}"/>
              </a:ext>
            </a:extLst>
          </p:cNvPr>
          <p:cNvSpPr txBox="1">
            <a:spLocks/>
          </p:cNvSpPr>
          <p:nvPr/>
        </p:nvSpPr>
        <p:spPr>
          <a:xfrm>
            <a:off x="6096000" y="126549"/>
            <a:ext cx="9783648" cy="537070"/>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3400" dirty="0">
                <a:solidFill>
                  <a:srgbClr val="328BC2"/>
                </a:solidFill>
              </a:rPr>
              <a:t>Connecting With Engaged Allies</a:t>
            </a:r>
          </a:p>
        </p:txBody>
      </p:sp>
      <p:sp>
        <p:nvSpPr>
          <p:cNvPr id="19" name="TextBox 18">
            <a:extLst>
              <a:ext uri="{FF2B5EF4-FFF2-40B4-BE49-F238E27FC236}">
                <a16:creationId xmlns:a16="http://schemas.microsoft.com/office/drawing/2014/main" id="{3314616F-889F-0B4C-9B12-E80345B670D4}"/>
              </a:ext>
            </a:extLst>
          </p:cNvPr>
          <p:cNvSpPr txBox="1"/>
          <p:nvPr/>
        </p:nvSpPr>
        <p:spPr>
          <a:xfrm>
            <a:off x="5084328" y="1329162"/>
            <a:ext cx="7001429" cy="2610971"/>
          </a:xfrm>
          <a:prstGeom prst="rect">
            <a:avLst/>
          </a:prstGeom>
          <a:noFill/>
        </p:spPr>
        <p:txBody>
          <a:bodyPr wrap="square" rtlCol="0">
            <a:spAutoFit/>
          </a:bodyPr>
          <a:lstStyle/>
          <a:p>
            <a:r>
              <a:rPr lang="en-US" sz="1200" b="1" dirty="0">
                <a:latin typeface="Helvetica" pitchFamily="2" charset="0"/>
              </a:rPr>
              <a:t>YES: Focused on asking for specific, relevant advice</a:t>
            </a:r>
          </a:p>
          <a:p>
            <a:pPr marL="285750" indent="-285750">
              <a:spcBef>
                <a:spcPts val="400"/>
              </a:spcBef>
              <a:buFont typeface="Arial" panose="020B0604020202020204" pitchFamily="34" charset="0"/>
              <a:buChar char="•"/>
            </a:pPr>
            <a:r>
              <a:rPr lang="en-US" sz="1200" dirty="0">
                <a:latin typeface="Helvetica" pitchFamily="2" charset="0"/>
              </a:rPr>
              <a:t>Hello Marta. Thank you for taking the time to meet with me. I really appreciate your willingness to share your expertise. </a:t>
            </a:r>
          </a:p>
          <a:p>
            <a:pPr marL="285750" indent="-285750">
              <a:spcBef>
                <a:spcPts val="400"/>
              </a:spcBef>
              <a:buFont typeface="Arial" panose="020B0604020202020204" pitchFamily="34" charset="0"/>
              <a:buChar char="•"/>
            </a:pPr>
            <a:r>
              <a:rPr lang="en-US" sz="1200" dirty="0">
                <a:latin typeface="Helvetica" pitchFamily="2" charset="0"/>
              </a:rPr>
              <a:t>As you know, I’ve been at McKinsey about a week.  I love it, and I’ve got two questions for you.</a:t>
            </a:r>
          </a:p>
          <a:p>
            <a:pPr marL="285750" indent="-285750">
              <a:spcBef>
                <a:spcPts val="400"/>
              </a:spcBef>
              <a:buFont typeface="Arial" panose="020B0604020202020204" pitchFamily="34" charset="0"/>
              <a:buChar char="•"/>
            </a:pPr>
            <a:r>
              <a:rPr lang="en-US" sz="1200" dirty="0">
                <a:latin typeface="Helvetica" pitchFamily="2" charset="0"/>
              </a:rPr>
              <a:t>First of all – I understand the strategy meetings are important. I’m wondering what specific types of behaviors could new team members exhibit during strategy meetings that would impress you, as a Director? </a:t>
            </a:r>
          </a:p>
          <a:p>
            <a:pPr marL="742950" lvl="1" indent="-285750">
              <a:spcBef>
                <a:spcPts val="400"/>
              </a:spcBef>
              <a:buFont typeface="Arial" panose="020B0604020202020204" pitchFamily="34" charset="0"/>
              <a:buChar char="•"/>
            </a:pPr>
            <a:r>
              <a:rPr lang="en-US" sz="1200" dirty="0">
                <a:latin typeface="Helvetica" pitchFamily="2" charset="0"/>
              </a:rPr>
              <a:t>And second, how would you recommend new team members prepare for strategy meetings and/or pay attention to during the meetings?</a:t>
            </a:r>
          </a:p>
          <a:p>
            <a:pPr marL="285750" indent="-285750">
              <a:spcBef>
                <a:spcPts val="400"/>
              </a:spcBef>
              <a:buFont typeface="Arial" panose="020B0604020202020204" pitchFamily="34" charset="0"/>
              <a:buChar char="•"/>
            </a:pPr>
            <a:r>
              <a:rPr lang="en-US" sz="1200" dirty="0">
                <a:latin typeface="Helvetica" pitchFamily="2" charset="0"/>
              </a:rPr>
              <a:t>Just to share, the strategy meetings are one of the few times that I cross paths with my VP, Vicky, my Managing Director and the entire team, and I want to make a strong impression that I am driven to both learn and contribute during my internship</a:t>
            </a:r>
            <a:r>
              <a:rPr lang="en-US" sz="1500" dirty="0"/>
              <a:t>. </a:t>
            </a:r>
          </a:p>
        </p:txBody>
      </p:sp>
      <p:sp>
        <p:nvSpPr>
          <p:cNvPr id="31" name="TextBox 30">
            <a:extLst>
              <a:ext uri="{FF2B5EF4-FFF2-40B4-BE49-F238E27FC236}">
                <a16:creationId xmlns:a16="http://schemas.microsoft.com/office/drawing/2014/main" id="{11E4F970-D7E4-F94D-831C-CCFF659E584D}"/>
              </a:ext>
            </a:extLst>
          </p:cNvPr>
          <p:cNvSpPr txBox="1"/>
          <p:nvPr/>
        </p:nvSpPr>
        <p:spPr>
          <a:xfrm>
            <a:off x="5084328" y="4073528"/>
            <a:ext cx="6179879" cy="1015663"/>
          </a:xfrm>
          <a:prstGeom prst="rect">
            <a:avLst/>
          </a:prstGeom>
          <a:noFill/>
        </p:spPr>
        <p:txBody>
          <a:bodyPr wrap="square" rtlCol="0">
            <a:spAutoFit/>
          </a:bodyPr>
          <a:lstStyle/>
          <a:p>
            <a:r>
              <a:rPr lang="en-US" sz="1200" b="1" dirty="0">
                <a:latin typeface="Helvetica" pitchFamily="2" charset="0"/>
              </a:rPr>
              <a:t>NO: Chronological brain dump</a:t>
            </a:r>
          </a:p>
          <a:p>
            <a:pPr marL="285750" indent="-285750">
              <a:buFont typeface="Arial" panose="020B0604020202020204" pitchFamily="34" charset="0"/>
              <a:buChar char="•"/>
            </a:pPr>
            <a:r>
              <a:rPr lang="en-US" sz="1200" dirty="0">
                <a:latin typeface="Helvetica" pitchFamily="2" charset="0"/>
              </a:rPr>
              <a:t>Hello Marta. Thank you for taking the time to meet with me. </a:t>
            </a:r>
          </a:p>
          <a:p>
            <a:pPr marL="285750" indent="-285750">
              <a:buFont typeface="Arial" panose="020B0604020202020204" pitchFamily="34" charset="0"/>
              <a:buChar char="•"/>
            </a:pPr>
            <a:r>
              <a:rPr lang="en-US" sz="1200" dirty="0">
                <a:latin typeface="Helvetica" pitchFamily="2" charset="0"/>
              </a:rPr>
              <a:t>How am I doing? I’m doing well, thank you for asking. Although, I had this situation happened during my internship today….what happened? Well – I wrote the wrong type of document for an upcoming strategy meeting…</a:t>
            </a:r>
          </a:p>
        </p:txBody>
      </p:sp>
      <p:graphicFrame>
        <p:nvGraphicFramePr>
          <p:cNvPr id="36" name="Table 35">
            <a:extLst>
              <a:ext uri="{FF2B5EF4-FFF2-40B4-BE49-F238E27FC236}">
                <a16:creationId xmlns:a16="http://schemas.microsoft.com/office/drawing/2014/main" id="{8FD3A37C-6DD0-2049-985D-7F971DF4D6FA}"/>
              </a:ext>
            </a:extLst>
          </p:cNvPr>
          <p:cNvGraphicFramePr>
            <a:graphicFrameLocks noGrp="1"/>
          </p:cNvGraphicFramePr>
          <p:nvPr>
            <p:extLst>
              <p:ext uri="{D42A27DB-BD31-4B8C-83A1-F6EECF244321}">
                <p14:modId xmlns:p14="http://schemas.microsoft.com/office/powerpoint/2010/main" val="882297664"/>
              </p:ext>
            </p:extLst>
          </p:nvPr>
        </p:nvGraphicFramePr>
        <p:xfrm>
          <a:off x="152397" y="181851"/>
          <a:ext cx="5508597" cy="977753"/>
        </p:xfrm>
        <a:graphic>
          <a:graphicData uri="http://schemas.openxmlformats.org/drawingml/2006/table">
            <a:tbl>
              <a:tblPr firstRow="1" bandRow="1">
                <a:noFill/>
              </a:tblPr>
              <a:tblGrid>
                <a:gridCol w="5508597">
                  <a:extLst>
                    <a:ext uri="{9D8B030D-6E8A-4147-A177-3AD203B41FA5}">
                      <a16:colId xmlns:a16="http://schemas.microsoft.com/office/drawing/2014/main" val="1228855225"/>
                    </a:ext>
                  </a:extLst>
                </a:gridCol>
              </a:tblGrid>
              <a:tr h="605014">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accent5">
                        <a:lumMod val="40000"/>
                        <a:lumOff val="60000"/>
                      </a:schemeClr>
                    </a:solidFill>
                  </a:tcPr>
                </a:tc>
                <a:extLst>
                  <a:ext uri="{0D108BD9-81ED-4DB2-BD59-A6C34878D82A}">
                    <a16:rowId xmlns:a16="http://schemas.microsoft.com/office/drawing/2014/main" val="704615612"/>
                  </a:ext>
                </a:extLst>
              </a:tr>
              <a:tr h="372739">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tx1"/>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accent5">
                        <a:lumMod val="40000"/>
                        <a:lumOff val="60000"/>
                      </a:schemeClr>
                    </a:solidFill>
                  </a:tcPr>
                </a:tc>
                <a:extLst>
                  <a:ext uri="{0D108BD9-81ED-4DB2-BD59-A6C34878D82A}">
                    <a16:rowId xmlns:a16="http://schemas.microsoft.com/office/drawing/2014/main" val="1989255756"/>
                  </a:ext>
                </a:extLst>
              </a:tr>
            </a:tbl>
          </a:graphicData>
        </a:graphic>
      </p:graphicFrame>
      <p:sp>
        <p:nvSpPr>
          <p:cNvPr id="39" name="TextBox 38">
            <a:extLst>
              <a:ext uri="{FF2B5EF4-FFF2-40B4-BE49-F238E27FC236}">
                <a16:creationId xmlns:a16="http://schemas.microsoft.com/office/drawing/2014/main" id="{67E14319-6F98-9745-8B62-EE93DF5FBD1C}"/>
              </a:ext>
            </a:extLst>
          </p:cNvPr>
          <p:cNvSpPr txBox="1"/>
          <p:nvPr/>
        </p:nvSpPr>
        <p:spPr>
          <a:xfrm>
            <a:off x="152397" y="6330789"/>
            <a:ext cx="9209967" cy="292388"/>
          </a:xfrm>
          <a:prstGeom prst="rect">
            <a:avLst/>
          </a:prstGeom>
          <a:noFill/>
        </p:spPr>
        <p:txBody>
          <a:bodyPr wrap="square" rtlCol="0">
            <a:spAutoFit/>
          </a:bodyPr>
          <a:lstStyle/>
          <a:p>
            <a:r>
              <a:rPr lang="en-US" sz="1300" b="1" dirty="0">
                <a:latin typeface="Eurostile" panose="020B0504020202050204" pitchFamily="34" charset="77"/>
              </a:rPr>
              <a:t>Clarity and Efficiency.</a:t>
            </a:r>
            <a:r>
              <a:rPr lang="en-US" sz="1300" dirty="0">
                <a:latin typeface="Eurostile" panose="020B0504020202050204" pitchFamily="34" charset="77"/>
              </a:rPr>
              <a:t> The more issues/options you can define upfront, the more time left to establish new allies with small asks</a:t>
            </a:r>
          </a:p>
        </p:txBody>
      </p:sp>
      <p:sp>
        <p:nvSpPr>
          <p:cNvPr id="42" name="TextBox 41">
            <a:extLst>
              <a:ext uri="{FF2B5EF4-FFF2-40B4-BE49-F238E27FC236}">
                <a16:creationId xmlns:a16="http://schemas.microsoft.com/office/drawing/2014/main" id="{A735F15A-C5EB-8140-85C4-B7118967E3D7}"/>
              </a:ext>
            </a:extLst>
          </p:cNvPr>
          <p:cNvSpPr txBox="1"/>
          <p:nvPr/>
        </p:nvSpPr>
        <p:spPr>
          <a:xfrm>
            <a:off x="546848" y="3158961"/>
            <a:ext cx="1489362" cy="276999"/>
          </a:xfrm>
          <a:prstGeom prst="rect">
            <a:avLst/>
          </a:prstGeom>
          <a:noFill/>
        </p:spPr>
        <p:txBody>
          <a:bodyPr wrap="square" rtlCol="0">
            <a:spAutoFit/>
          </a:bodyPr>
          <a:lstStyle/>
          <a:p>
            <a:r>
              <a:rPr lang="en-US" sz="1200" b="1" dirty="0">
                <a:latin typeface="Eurostile" panose="020B0504020202050204" pitchFamily="34" charset="77"/>
              </a:rPr>
              <a:t>Irene Intern</a:t>
            </a:r>
          </a:p>
        </p:txBody>
      </p:sp>
      <p:grpSp>
        <p:nvGrpSpPr>
          <p:cNvPr id="44" name="Group 43">
            <a:extLst>
              <a:ext uri="{FF2B5EF4-FFF2-40B4-BE49-F238E27FC236}">
                <a16:creationId xmlns:a16="http://schemas.microsoft.com/office/drawing/2014/main" id="{96D9FD31-6D79-AC46-A558-7E927FA0D729}"/>
              </a:ext>
            </a:extLst>
          </p:cNvPr>
          <p:cNvGrpSpPr/>
          <p:nvPr/>
        </p:nvGrpSpPr>
        <p:grpSpPr>
          <a:xfrm>
            <a:off x="546848" y="4073528"/>
            <a:ext cx="2671438" cy="2172213"/>
            <a:chOff x="546848" y="4216963"/>
            <a:chExt cx="2671438" cy="2172213"/>
          </a:xfrm>
        </p:grpSpPr>
        <p:grpSp>
          <p:nvGrpSpPr>
            <p:cNvPr id="20" name="Group 19">
              <a:extLst>
                <a:ext uri="{FF2B5EF4-FFF2-40B4-BE49-F238E27FC236}">
                  <a16:creationId xmlns:a16="http://schemas.microsoft.com/office/drawing/2014/main" id="{664E53B5-88F1-7E45-9C33-15F08FA10196}"/>
                </a:ext>
              </a:extLst>
            </p:cNvPr>
            <p:cNvGrpSpPr/>
            <p:nvPr/>
          </p:nvGrpSpPr>
          <p:grpSpPr>
            <a:xfrm>
              <a:off x="611376" y="4216963"/>
              <a:ext cx="2497320" cy="1727395"/>
              <a:chOff x="7471224" y="1497639"/>
              <a:chExt cx="2497320" cy="1727395"/>
            </a:xfrm>
          </p:grpSpPr>
          <p:pic>
            <p:nvPicPr>
              <p:cNvPr id="4" name="Picture 3" descr="A person holding a book shelf&#10;&#10;Description automatically generated">
                <a:extLst>
                  <a:ext uri="{FF2B5EF4-FFF2-40B4-BE49-F238E27FC236}">
                    <a16:creationId xmlns:a16="http://schemas.microsoft.com/office/drawing/2014/main" id="{13BA1332-04A5-B247-95F4-955DDFE011A2}"/>
                  </a:ext>
                </a:extLst>
              </p:cNvPr>
              <p:cNvPicPr>
                <a:picLocks noChangeAspect="1"/>
              </p:cNvPicPr>
              <p:nvPr/>
            </p:nvPicPr>
            <p:blipFill>
              <a:blip r:embed="rId9"/>
              <a:stretch>
                <a:fillRect/>
              </a:stretch>
            </p:blipFill>
            <p:spPr>
              <a:xfrm>
                <a:off x="7471224" y="1497639"/>
                <a:ext cx="2497320" cy="1664317"/>
              </a:xfrm>
              <a:prstGeom prst="rect">
                <a:avLst/>
              </a:prstGeom>
            </p:spPr>
          </p:pic>
          <p:pic>
            <p:nvPicPr>
              <p:cNvPr id="24" name="Picture 23" descr="A person sitting in a library&#10;&#10;Description automatically generated">
                <a:extLst>
                  <a:ext uri="{FF2B5EF4-FFF2-40B4-BE49-F238E27FC236}">
                    <a16:creationId xmlns:a16="http://schemas.microsoft.com/office/drawing/2014/main" id="{5477277B-2770-EE4B-88E7-826C58FB5904}"/>
                  </a:ext>
                </a:extLst>
              </p:cNvPr>
              <p:cNvPicPr>
                <a:picLocks noChangeAspect="1"/>
              </p:cNvPicPr>
              <p:nvPr/>
            </p:nvPicPr>
            <p:blipFill rotWithShape="1">
              <a:blip r:embed="rId5"/>
              <a:srcRect t="91374"/>
              <a:stretch/>
            </p:blipFill>
            <p:spPr>
              <a:xfrm>
                <a:off x="7471224" y="3081464"/>
                <a:ext cx="2496475" cy="143570"/>
              </a:xfrm>
              <a:prstGeom prst="rect">
                <a:avLst/>
              </a:prstGeom>
            </p:spPr>
          </p:pic>
          <p:pic>
            <p:nvPicPr>
              <p:cNvPr id="30" name="Picture 29" descr="A person sitting in a library&#10;&#10;Description automatically generated">
                <a:extLst>
                  <a:ext uri="{FF2B5EF4-FFF2-40B4-BE49-F238E27FC236}">
                    <a16:creationId xmlns:a16="http://schemas.microsoft.com/office/drawing/2014/main" id="{7ABC13F3-F66F-6748-ADBC-4CAEEF252D1B}"/>
                  </a:ext>
                </a:extLst>
              </p:cNvPr>
              <p:cNvPicPr>
                <a:picLocks noChangeAspect="1"/>
              </p:cNvPicPr>
              <p:nvPr/>
            </p:nvPicPr>
            <p:blipFill rotWithShape="1">
              <a:blip r:embed="rId5"/>
              <a:srcRect t="531" b="90843"/>
              <a:stretch/>
            </p:blipFill>
            <p:spPr>
              <a:xfrm>
                <a:off x="7471224" y="1497639"/>
                <a:ext cx="2496475" cy="143570"/>
              </a:xfrm>
              <a:prstGeom prst="rect">
                <a:avLst/>
              </a:prstGeom>
            </p:spPr>
          </p:pic>
        </p:grpSp>
        <p:sp>
          <p:nvSpPr>
            <p:cNvPr id="43" name="TextBox 42">
              <a:extLst>
                <a:ext uri="{FF2B5EF4-FFF2-40B4-BE49-F238E27FC236}">
                  <a16:creationId xmlns:a16="http://schemas.microsoft.com/office/drawing/2014/main" id="{F187F776-76B1-7144-AB78-BABE035E8771}"/>
                </a:ext>
              </a:extLst>
            </p:cNvPr>
            <p:cNvSpPr txBox="1"/>
            <p:nvPr/>
          </p:nvSpPr>
          <p:spPr>
            <a:xfrm>
              <a:off x="546848" y="5927511"/>
              <a:ext cx="2671438" cy="461665"/>
            </a:xfrm>
            <a:prstGeom prst="rect">
              <a:avLst/>
            </a:prstGeom>
            <a:noFill/>
          </p:spPr>
          <p:txBody>
            <a:bodyPr wrap="square" rtlCol="0">
              <a:spAutoFit/>
            </a:bodyPr>
            <a:lstStyle/>
            <a:p>
              <a:r>
                <a:rPr lang="en-US" sz="1200" b="1" dirty="0">
                  <a:latin typeface="Eurostile" panose="020B0504020202050204" pitchFamily="34" charset="77"/>
                </a:rPr>
                <a:t>Marta, Managing Director at Boston Consulting Group. UCSF Alum. </a:t>
              </a:r>
            </a:p>
          </p:txBody>
        </p:sp>
      </p:grpSp>
      <p:pic>
        <p:nvPicPr>
          <p:cNvPr id="46" name="Graphic 45" descr="Worried face with no fill">
            <a:extLst>
              <a:ext uri="{FF2B5EF4-FFF2-40B4-BE49-F238E27FC236}">
                <a16:creationId xmlns:a16="http://schemas.microsoft.com/office/drawing/2014/main" id="{6308B8B3-EDB8-454D-A245-EA7AE213E66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65112" y="3969055"/>
            <a:ext cx="914400" cy="914400"/>
          </a:xfrm>
          <a:prstGeom prst="rect">
            <a:avLst/>
          </a:prstGeom>
        </p:spPr>
      </p:pic>
      <p:pic>
        <p:nvPicPr>
          <p:cNvPr id="50" name="Graphic 49" descr="Grinning face with no fill">
            <a:extLst>
              <a:ext uri="{FF2B5EF4-FFF2-40B4-BE49-F238E27FC236}">
                <a16:creationId xmlns:a16="http://schemas.microsoft.com/office/drawing/2014/main" id="{6EE47EBD-7ADC-494D-A7D1-D5D3C225F9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91085" y="1253284"/>
            <a:ext cx="914400" cy="914400"/>
          </a:xfrm>
          <a:prstGeom prst="rect">
            <a:avLst/>
          </a:prstGeom>
        </p:spPr>
      </p:pic>
      <p:pic>
        <p:nvPicPr>
          <p:cNvPr id="52" name="Graphic 51" descr="Whole pizza">
            <a:extLst>
              <a:ext uri="{FF2B5EF4-FFF2-40B4-BE49-F238E27FC236}">
                <a16:creationId xmlns:a16="http://schemas.microsoft.com/office/drawing/2014/main" id="{6785C86C-257B-D842-BB7C-08FE4497C68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71223" y="2245215"/>
            <a:ext cx="966346" cy="966346"/>
          </a:xfrm>
          <a:prstGeom prst="rect">
            <a:avLst/>
          </a:prstGeom>
        </p:spPr>
      </p:pic>
      <p:sp>
        <p:nvSpPr>
          <p:cNvPr id="53" name="Title 1">
            <a:extLst>
              <a:ext uri="{FF2B5EF4-FFF2-40B4-BE49-F238E27FC236}">
                <a16:creationId xmlns:a16="http://schemas.microsoft.com/office/drawing/2014/main" id="{BA6113B2-7A29-C24F-A074-2EB62B09D09D}"/>
              </a:ext>
            </a:extLst>
          </p:cNvPr>
          <p:cNvSpPr txBox="1">
            <a:spLocks/>
          </p:cNvSpPr>
          <p:nvPr/>
        </p:nvSpPr>
        <p:spPr>
          <a:xfrm>
            <a:off x="10644924" y="620496"/>
            <a:ext cx="9783648" cy="314702"/>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1700" i="1" dirty="0">
                <a:solidFill>
                  <a:srgbClr val="328BC2"/>
                </a:solidFill>
              </a:rPr>
              <a:t>Asking for help</a:t>
            </a:r>
          </a:p>
        </p:txBody>
      </p:sp>
    </p:spTree>
    <p:extLst>
      <p:ext uri="{BB962C8B-B14F-4D97-AF65-F5344CB8AC3E}">
        <p14:creationId xmlns:p14="http://schemas.microsoft.com/office/powerpoint/2010/main" val="33210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1">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814FD4-F6A1-E346-B298-E8915AED82BD}"/>
              </a:ext>
            </a:extLst>
          </p:cNvPr>
          <p:cNvPicPr>
            <a:picLocks noChangeAspect="1"/>
          </p:cNvPicPr>
          <p:nvPr/>
        </p:nvPicPr>
        <p:blipFill>
          <a:blip r:embed="rId3"/>
          <a:stretch>
            <a:fillRect/>
          </a:stretch>
        </p:blipFill>
        <p:spPr>
          <a:xfrm flipH="1">
            <a:off x="51012" y="-74323"/>
            <a:ext cx="4641824" cy="3094549"/>
          </a:xfrm>
          <a:prstGeom prst="rect">
            <a:avLst/>
          </a:prstGeom>
        </p:spPr>
      </p:pic>
      <p:grpSp>
        <p:nvGrpSpPr>
          <p:cNvPr id="5" name="Group 4">
            <a:extLst>
              <a:ext uri="{FF2B5EF4-FFF2-40B4-BE49-F238E27FC236}">
                <a16:creationId xmlns:a16="http://schemas.microsoft.com/office/drawing/2014/main" id="{4488D271-D90B-DC48-9958-9BFFE1CCAE42}"/>
              </a:ext>
            </a:extLst>
          </p:cNvPr>
          <p:cNvGrpSpPr/>
          <p:nvPr/>
        </p:nvGrpSpPr>
        <p:grpSpPr>
          <a:xfrm>
            <a:off x="-29261" y="2985166"/>
            <a:ext cx="7026410" cy="5129282"/>
            <a:chOff x="-21946" y="1459066"/>
            <a:chExt cx="5269807" cy="3846962"/>
          </a:xfrm>
        </p:grpSpPr>
        <p:grpSp>
          <p:nvGrpSpPr>
            <p:cNvPr id="2" name="Group 1">
              <a:extLst>
                <a:ext uri="{FF2B5EF4-FFF2-40B4-BE49-F238E27FC236}">
                  <a16:creationId xmlns:a16="http://schemas.microsoft.com/office/drawing/2014/main" id="{0DB993D3-1210-A34D-9CCC-A9BF7B67BB58}"/>
                </a:ext>
              </a:extLst>
            </p:cNvPr>
            <p:cNvGrpSpPr/>
            <p:nvPr/>
          </p:nvGrpSpPr>
          <p:grpSpPr>
            <a:xfrm>
              <a:off x="-2" y="1459066"/>
              <a:ext cx="5247863" cy="2429299"/>
              <a:chOff x="118767" y="618098"/>
              <a:chExt cx="7050290" cy="4141117"/>
            </a:xfrm>
          </p:grpSpPr>
          <p:sp>
            <p:nvSpPr>
              <p:cNvPr id="10" name="Rectangle 9">
                <a:extLst>
                  <a:ext uri="{FF2B5EF4-FFF2-40B4-BE49-F238E27FC236}">
                    <a16:creationId xmlns:a16="http://schemas.microsoft.com/office/drawing/2014/main" id="{F32F054B-9084-7C44-B723-3946FE00B1D2}"/>
                  </a:ext>
                </a:extLst>
              </p:cNvPr>
              <p:cNvSpPr/>
              <p:nvPr/>
            </p:nvSpPr>
            <p:spPr bwMode="auto">
              <a:xfrm>
                <a:off x="118767" y="1988839"/>
                <a:ext cx="5207601" cy="1390995"/>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sp>
            <p:nvSpPr>
              <p:cNvPr id="12" name="Rectangle 11">
                <a:extLst>
                  <a:ext uri="{FF2B5EF4-FFF2-40B4-BE49-F238E27FC236}">
                    <a16:creationId xmlns:a16="http://schemas.microsoft.com/office/drawing/2014/main" id="{689207B9-5E0F-1942-822D-F6EBF1621BD0}"/>
                  </a:ext>
                </a:extLst>
              </p:cNvPr>
              <p:cNvSpPr/>
              <p:nvPr/>
            </p:nvSpPr>
            <p:spPr bwMode="auto">
              <a:xfrm>
                <a:off x="118768" y="618098"/>
                <a:ext cx="3898724" cy="1366503"/>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26" name="Rectangle 25">
                <a:extLst>
                  <a:ext uri="{FF2B5EF4-FFF2-40B4-BE49-F238E27FC236}">
                    <a16:creationId xmlns:a16="http://schemas.microsoft.com/office/drawing/2014/main" id="{0C47A366-BA8F-224C-83A8-C6C850D47C40}"/>
                  </a:ext>
                </a:extLst>
              </p:cNvPr>
              <p:cNvSpPr/>
              <p:nvPr/>
            </p:nvSpPr>
            <p:spPr bwMode="auto">
              <a:xfrm>
                <a:off x="118767" y="3366784"/>
                <a:ext cx="7050290" cy="1392431"/>
              </a:xfrm>
              <a:prstGeom prst="rect">
                <a:avLst/>
              </a:prstGeom>
              <a:solidFill>
                <a:srgbClr val="FFEE5C"/>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grpSp>
        <p:sp>
          <p:nvSpPr>
            <p:cNvPr id="11" name="TextBox 10">
              <a:extLst>
                <a:ext uri="{FF2B5EF4-FFF2-40B4-BE49-F238E27FC236}">
                  <a16:creationId xmlns:a16="http://schemas.microsoft.com/office/drawing/2014/main" id="{68915CCF-621E-ED46-A933-7ADD04DA97E9}"/>
                </a:ext>
              </a:extLst>
            </p:cNvPr>
            <p:cNvSpPr txBox="1"/>
            <p:nvPr/>
          </p:nvSpPr>
          <p:spPr bwMode="auto">
            <a:xfrm>
              <a:off x="752190" y="2375676"/>
              <a:ext cx="2824804"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bg1"/>
                  </a:solidFill>
                  <a:latin typeface="Tw Cen MT" panose="020B0602020104020603" pitchFamily="34" charset="77"/>
                </a:rPr>
                <a:t>DENTIFY Options</a:t>
              </a:r>
              <a:endParaRPr lang="en-US" sz="1600" dirty="0">
                <a:solidFill>
                  <a:schemeClr val="bg1"/>
                </a:solidFill>
                <a:latin typeface="Tw Cen MT" panose="020B0602020104020603" pitchFamily="34" charset="77"/>
              </a:endParaRPr>
            </a:p>
            <a:p>
              <a:pPr>
                <a:spcAft>
                  <a:spcPts val="667"/>
                </a:spcAft>
              </a:pPr>
              <a:r>
                <a:rPr lang="en-US" sz="1600" dirty="0">
                  <a:solidFill>
                    <a:schemeClr val="bg1"/>
                  </a:solidFill>
                  <a:latin typeface="Tw Cen MT" panose="020B0602020104020603" pitchFamily="34" charset="77"/>
                </a:rPr>
                <a:t>What are possible solutions?</a:t>
              </a:r>
            </a:p>
          </p:txBody>
        </p:sp>
        <p:sp>
          <p:nvSpPr>
            <p:cNvPr id="13" name="TextBox 12">
              <a:extLst>
                <a:ext uri="{FF2B5EF4-FFF2-40B4-BE49-F238E27FC236}">
                  <a16:creationId xmlns:a16="http://schemas.microsoft.com/office/drawing/2014/main" id="{5F6EA72E-DA2C-FD40-80E9-8E03D9649358}"/>
                </a:ext>
              </a:extLst>
            </p:cNvPr>
            <p:cNvSpPr txBox="1"/>
            <p:nvPr/>
          </p:nvSpPr>
          <p:spPr bwMode="auto">
            <a:xfrm>
              <a:off x="752190" y="1604190"/>
              <a:ext cx="2404583" cy="550199"/>
            </a:xfrm>
            <a:prstGeom prst="rect">
              <a:avLst/>
            </a:prstGeom>
            <a:noFill/>
            <a:ln w="19050" algn="ctr">
              <a:noFill/>
              <a:miter lim="800000"/>
              <a:headEnd/>
              <a:tailEnd/>
            </a:ln>
          </p:spPr>
          <p:txBody>
            <a:bodyPr wrap="square" lIns="0" tIns="0" rIns="0" bIns="0" rtlCol="0">
              <a:spAutoFit/>
            </a:bodyPr>
            <a:lstStyle/>
            <a:p>
              <a:r>
                <a:rPr lang="en-US" sz="2500" b="1" dirty="0">
                  <a:solidFill>
                    <a:schemeClr val="bg1"/>
                  </a:solidFill>
                  <a:latin typeface="Tw Cen MT" panose="020B0602020104020603" pitchFamily="34" charset="77"/>
                </a:rPr>
                <a:t>EFINE the issues: </a:t>
              </a:r>
              <a:br>
                <a:rPr lang="en-US" sz="2500" b="1" dirty="0">
                  <a:solidFill>
                    <a:schemeClr val="bg1"/>
                  </a:solidFill>
                  <a:latin typeface="Tw Cen MT" panose="020B0602020104020603" pitchFamily="34" charset="77"/>
                </a:rPr>
              </a:br>
              <a:br>
                <a:rPr lang="en-US" sz="667" dirty="0">
                  <a:solidFill>
                    <a:schemeClr val="bg1"/>
                  </a:solidFill>
                  <a:latin typeface="Tw Cen MT" panose="020B0602020104020603" pitchFamily="34" charset="77"/>
                </a:rPr>
              </a:br>
              <a:r>
                <a:rPr lang="en-US" sz="1600" dirty="0">
                  <a:solidFill>
                    <a:schemeClr val="bg1"/>
                  </a:solidFill>
                  <a:latin typeface="Tw Cen MT" panose="020B0602020104020603" pitchFamily="34" charset="77"/>
                </a:rPr>
                <a:t>Cluster them by issue or person</a:t>
              </a:r>
            </a:p>
          </p:txBody>
        </p:sp>
        <p:sp>
          <p:nvSpPr>
            <p:cNvPr id="27" name="TextBox 26">
              <a:extLst>
                <a:ext uri="{FF2B5EF4-FFF2-40B4-BE49-F238E27FC236}">
                  <a16:creationId xmlns:a16="http://schemas.microsoft.com/office/drawing/2014/main" id="{08624C5C-3063-DE41-A541-2888BB42D69A}"/>
                </a:ext>
              </a:extLst>
            </p:cNvPr>
            <p:cNvSpPr txBox="1"/>
            <p:nvPr/>
          </p:nvSpPr>
          <p:spPr bwMode="auto">
            <a:xfrm>
              <a:off x="767265" y="3273719"/>
              <a:ext cx="4289203"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tx1">
                      <a:lumMod val="85000"/>
                      <a:lumOff val="15000"/>
                    </a:schemeClr>
                  </a:solidFill>
                  <a:latin typeface="Tw Cen MT" panose="020B0602020104020603" pitchFamily="34" charset="77"/>
                </a:rPr>
                <a:t>AKE a Recommendation/MAKE a Move</a:t>
              </a:r>
            </a:p>
            <a:p>
              <a:r>
                <a:rPr lang="en-US" sz="1600" dirty="0">
                  <a:solidFill>
                    <a:schemeClr val="tx1">
                      <a:lumMod val="85000"/>
                      <a:lumOff val="15000"/>
                    </a:schemeClr>
                  </a:solidFill>
                  <a:latin typeface="Tw Cen MT" panose="020B0602020104020603" pitchFamily="34" charset="77"/>
                </a:rPr>
                <a:t>What is your definition of a good outcome?  What is unacceptable?</a:t>
              </a:r>
            </a:p>
          </p:txBody>
        </p:sp>
        <p:sp>
          <p:nvSpPr>
            <p:cNvPr id="7" name="Rectangle 6">
              <a:extLst>
                <a:ext uri="{FF2B5EF4-FFF2-40B4-BE49-F238E27FC236}">
                  <a16:creationId xmlns:a16="http://schemas.microsoft.com/office/drawing/2014/main" id="{1B237D31-1CDD-B146-BFF2-F0079BF13226}"/>
                </a:ext>
              </a:extLst>
            </p:cNvPr>
            <p:cNvSpPr/>
            <p:nvPr/>
          </p:nvSpPr>
          <p:spPr bwMode="auto">
            <a:xfrm>
              <a:off x="87384" y="1497312"/>
              <a:ext cx="520924" cy="770221"/>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D</a:t>
              </a:r>
            </a:p>
          </p:txBody>
        </p:sp>
        <p:sp>
          <p:nvSpPr>
            <p:cNvPr id="28" name="Rectangle 27">
              <a:extLst>
                <a:ext uri="{FF2B5EF4-FFF2-40B4-BE49-F238E27FC236}">
                  <a16:creationId xmlns:a16="http://schemas.microsoft.com/office/drawing/2014/main" id="{D94035EF-9B41-6B44-8440-E68CDBE977F4}"/>
                </a:ext>
              </a:extLst>
            </p:cNvPr>
            <p:cNvSpPr/>
            <p:nvPr/>
          </p:nvSpPr>
          <p:spPr bwMode="auto">
            <a:xfrm>
              <a:off x="38259" y="2360906"/>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I</a:t>
              </a:r>
            </a:p>
          </p:txBody>
        </p:sp>
        <p:sp>
          <p:nvSpPr>
            <p:cNvPr id="29" name="Rectangle 28">
              <a:extLst>
                <a:ext uri="{FF2B5EF4-FFF2-40B4-BE49-F238E27FC236}">
                  <a16:creationId xmlns:a16="http://schemas.microsoft.com/office/drawing/2014/main" id="{3C5FFF63-F066-414A-A4E4-6781C4BD4645}"/>
                </a:ext>
              </a:extLst>
            </p:cNvPr>
            <p:cNvSpPr/>
            <p:nvPr/>
          </p:nvSpPr>
          <p:spPr bwMode="auto">
            <a:xfrm>
              <a:off x="-21946" y="1521214"/>
              <a:ext cx="520924" cy="778098"/>
            </a:xfrm>
            <a:prstGeom prst="rect">
              <a:avLst/>
            </a:prstGeom>
            <a:noFill/>
            <a:ln w="38100" algn="ctr">
              <a:noFill/>
              <a:miter lim="800000"/>
              <a:headEnd/>
              <a:tailEnd/>
            </a:ln>
          </p:spPr>
          <p:txBody>
            <a:bodyPr wrap="none" rtlCol="0" anchor="ctr"/>
            <a:lstStyle/>
            <a:p>
              <a:pPr algn="ctr">
                <a:lnSpc>
                  <a:spcPct val="90000"/>
                </a:lnSpc>
              </a:pPr>
              <a:endParaRPr lang="en-US" sz="8000" b="1" dirty="0">
                <a:solidFill>
                  <a:schemeClr val="bg1"/>
                </a:solidFill>
                <a:latin typeface="+mj-lt"/>
              </a:endParaRPr>
            </a:p>
          </p:txBody>
        </p:sp>
        <p:sp>
          <p:nvSpPr>
            <p:cNvPr id="33" name="Rectangle 32">
              <a:extLst>
                <a:ext uri="{FF2B5EF4-FFF2-40B4-BE49-F238E27FC236}">
                  <a16:creationId xmlns:a16="http://schemas.microsoft.com/office/drawing/2014/main" id="{F6662BA0-E2D5-664C-A238-4DE39F2EF834}"/>
                </a:ext>
              </a:extLst>
            </p:cNvPr>
            <p:cNvSpPr/>
            <p:nvPr/>
          </p:nvSpPr>
          <p:spPr bwMode="auto">
            <a:xfrm>
              <a:off x="108085" y="3161201"/>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M</a:t>
              </a:r>
            </a:p>
          </p:txBody>
        </p:sp>
        <p:sp>
          <p:nvSpPr>
            <p:cNvPr id="8" name="TextBox 7">
              <a:extLst>
                <a:ext uri="{FF2B5EF4-FFF2-40B4-BE49-F238E27FC236}">
                  <a16:creationId xmlns:a16="http://schemas.microsoft.com/office/drawing/2014/main" id="{D335BA31-E840-A94F-9737-37548C5F8DC2}"/>
                </a:ext>
              </a:extLst>
            </p:cNvPr>
            <p:cNvSpPr txBox="1"/>
            <p:nvPr/>
          </p:nvSpPr>
          <p:spPr bwMode="auto">
            <a:xfrm>
              <a:off x="255722" y="4998203"/>
              <a:ext cx="49" cy="307825"/>
            </a:xfrm>
            <a:prstGeom prst="rect">
              <a:avLst/>
            </a:prstGeom>
            <a:noFill/>
            <a:ln w="19050" algn="ctr">
              <a:noFill/>
              <a:miter lim="800000"/>
              <a:headEnd/>
              <a:tailEnd/>
            </a:ln>
          </p:spPr>
          <p:txBody>
            <a:bodyPr wrap="none" lIns="0" tIns="0" rIns="0" bIns="0" rtlCol="0">
              <a:spAutoFit/>
            </a:bodyPr>
            <a:lstStyle/>
            <a:p>
              <a:endParaRPr lang="en-US" sz="2667" dirty="0"/>
            </a:p>
          </p:txBody>
        </p:sp>
      </p:grpSp>
      <p:sp>
        <p:nvSpPr>
          <p:cNvPr id="17" name="Title 1">
            <a:extLst>
              <a:ext uri="{FF2B5EF4-FFF2-40B4-BE49-F238E27FC236}">
                <a16:creationId xmlns:a16="http://schemas.microsoft.com/office/drawing/2014/main" id="{1DE9B886-BAD4-5A45-ADD2-2E98075FADED}"/>
              </a:ext>
            </a:extLst>
          </p:cNvPr>
          <p:cNvSpPr txBox="1">
            <a:spLocks/>
          </p:cNvSpPr>
          <p:nvPr/>
        </p:nvSpPr>
        <p:spPr>
          <a:xfrm>
            <a:off x="6741958" y="204936"/>
            <a:ext cx="9783648" cy="563231"/>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3600" dirty="0">
                <a:solidFill>
                  <a:srgbClr val="328BC2"/>
                </a:solidFill>
              </a:rPr>
              <a:t>Using DIM: A Bright Idea!</a:t>
            </a:r>
          </a:p>
        </p:txBody>
      </p:sp>
    </p:spTree>
    <p:extLst>
      <p:ext uri="{BB962C8B-B14F-4D97-AF65-F5344CB8AC3E}">
        <p14:creationId xmlns:p14="http://schemas.microsoft.com/office/powerpoint/2010/main" val="804269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3276785209"/>
              </p:ext>
            </p:extLst>
          </p:nvPr>
        </p:nvGraphicFramePr>
        <p:xfrm>
          <a:off x="257070" y="670110"/>
          <a:ext cx="11604730" cy="5572726"/>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b="1" u="none" strike="noStrike" cap="none" dirty="0">
                          <a:solidFill>
                            <a:schemeClr val="tx1"/>
                          </a:solidFill>
                          <a:latin typeface="Helvetica" pitchFamily="2" charset="0"/>
                          <a:ea typeface="Twentieth Century"/>
                          <a:cs typeface="Twentieth Century"/>
                          <a:sym typeface="Twentieth Century"/>
                        </a:rPr>
                        <a:t>Step 3: Make a Recommendation/Make a Move</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tx1"/>
                          </a:solidFill>
                          <a:latin typeface="Helvetica" pitchFamily="2" charset="0"/>
                          <a:ea typeface="Twentieth Century"/>
                          <a:cs typeface="Twentieth Century"/>
                          <a:sym typeface="Twentieth Century"/>
                        </a:rPr>
                        <a:t>What Will You Do?</a:t>
                      </a:r>
                    </a:p>
                  </a:txBody>
                  <a:tcPr marL="121933" marR="121933" marT="60967" marB="60967">
                    <a:solidFill>
                      <a:srgbClr val="FFEE5C"/>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1</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Mine</a:t>
                      </a:r>
                    </a:p>
                  </a:txBody>
                  <a:tcPr marL="121933" marR="121933" marT="60967" marB="60967">
                    <a:solidFill>
                      <a:schemeClr val="bg1"/>
                    </a:solidFill>
                  </a:tcPr>
                </a:tc>
                <a:tc rowSpan="2">
                  <a:txBody>
                    <a:bodyPr/>
                    <a:lstStyle/>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b="1" u="none" strike="noStrike" cap="none" dirty="0">
                          <a:solidFill>
                            <a:schemeClr val="tx1"/>
                          </a:solidFill>
                          <a:latin typeface="Helvetica" pitchFamily="2" charset="0"/>
                          <a:ea typeface="Twentieth Century"/>
                          <a:cs typeface="Twentieth Century"/>
                          <a:sym typeface="Twentieth Century"/>
                        </a:rPr>
                        <a:t>I can go to Mark and clarify that an options paper is needed and ask for samples</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sngStrike" cap="none" dirty="0">
                          <a:solidFill>
                            <a:schemeClr val="bg1">
                              <a:lumMod val="85000"/>
                            </a:schemeClr>
                          </a:solidFill>
                          <a:latin typeface="Helvetica" pitchFamily="2" charset="0"/>
                          <a:ea typeface="Twentieth Century"/>
                          <a:cs typeface="Twentieth Century"/>
                          <a:sym typeface="Twentieth Century"/>
                        </a:rPr>
                        <a:t>I can ask someone else for help</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sngStrike" cap="none" dirty="0">
                          <a:solidFill>
                            <a:schemeClr val="bg1">
                              <a:lumMod val="85000"/>
                            </a:schemeClr>
                          </a:solidFill>
                          <a:latin typeface="Helvetica" pitchFamily="2" charset="0"/>
                          <a:ea typeface="Twentieth Century"/>
                          <a:cs typeface="Twentieth Century"/>
                          <a:sym typeface="Twentieth Century"/>
                        </a:rPr>
                        <a:t>I can google it! ”consulting, options paper”</a:t>
                      </a:r>
                    </a:p>
                  </a:txBody>
                  <a:tcPr marL="121933" marR="121933" marT="60967" marB="60967">
                    <a:solidFill>
                      <a:schemeClr val="bg1"/>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2</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Mine</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3</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Mine</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lumMod val="85000"/>
                            </a:schemeClr>
                          </a:solidFill>
                          <a:latin typeface="Helvetica" pitchFamily="2" charset="0"/>
                          <a:ea typeface="Twentieth Century"/>
                          <a:cs typeface="Twentieth Century"/>
                          <a:sym typeface="Twentieth Century"/>
                        </a:rPr>
                        <a:t>I can tell Vicky that Mark gave me the wrong samples</a:t>
                      </a:r>
                    </a:p>
                    <a:p>
                      <a:pPr marL="238125" marR="0" lvl="0" indent="-227013" algn="l" rtl="0">
                        <a:lnSpc>
                          <a:spcPct val="100000"/>
                        </a:lnSpc>
                        <a:spcBef>
                          <a:spcPts val="0"/>
                        </a:spcBef>
                        <a:spcAft>
                          <a:spcPts val="0"/>
                        </a:spcAft>
                        <a:buClr>
                          <a:schemeClr val="tx1"/>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I can tell Vicky I’ll fix it, update Mark about everything and see if he takes responsibility for the misunderstanding</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lumMod val="85000"/>
                            </a:schemeClr>
                          </a:solidFill>
                          <a:latin typeface="Helvetica" pitchFamily="2" charset="0"/>
                          <a:ea typeface="Twentieth Century"/>
                          <a:cs typeface="Twentieth Century"/>
                          <a:sym typeface="Twentieth Century"/>
                        </a:rPr>
                        <a:t>Just tell Mark we need an options paper</a:t>
                      </a:r>
                    </a:p>
                  </a:txBody>
                  <a:tcPr marL="121933" marR="121933" marT="60967" marB="60967">
                    <a:solidFill>
                      <a:schemeClr val="bg1"/>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4</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Mine</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rowSpan="2">
                  <a:txBody>
                    <a:bodyPr/>
                    <a:lstStyle/>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I can talk to a friend/ally – Marta - to feel better</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I can talk to Linda and ask for advice</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lumMod val="85000"/>
                            </a:schemeClr>
                          </a:solidFill>
                          <a:latin typeface="Helvetica" pitchFamily="2" charset="0"/>
                          <a:ea typeface="Twentieth Century"/>
                          <a:cs typeface="Twentieth Century"/>
                          <a:sym typeface="Twentieth Century"/>
                        </a:rPr>
                        <a:t>I can say “Mistakes happen. Did I learn?”</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lumMod val="85000"/>
                            </a:schemeClr>
                          </a:solidFill>
                          <a:latin typeface="Helvetica" pitchFamily="2" charset="0"/>
                          <a:ea typeface="Twentieth Century"/>
                          <a:cs typeface="Twentieth Century"/>
                          <a:sym typeface="Twentieth Century"/>
                        </a:rPr>
                        <a:t>I can write a fantastic options paper under a tight deadline</a:t>
                      </a:r>
                    </a:p>
                  </a:txBody>
                  <a:tcPr marL="121933" marR="121933" marT="60967" marB="60967">
                    <a:solidFill>
                      <a:schemeClr val="bg1"/>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5</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Mine</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6</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Manager Mark did not train me properly; he may not know the difference, but I’m concerned he may not be looking out for me</a:t>
                      </a: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Manager Mark</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rowSpan="2">
                  <a:txBody>
                    <a:bodyPr/>
                    <a:lstStyle/>
                    <a:p>
                      <a:pPr marL="125413" marR="0" lvl="0" indent="-114300"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lumMod val="85000"/>
                            </a:schemeClr>
                          </a:solidFill>
                          <a:latin typeface="Helvetica" pitchFamily="2" charset="0"/>
                          <a:ea typeface="Twentieth Century"/>
                          <a:cs typeface="Twentieth Century"/>
                          <a:sym typeface="Twentieth Century"/>
                        </a:rPr>
                        <a:t>Use this to assess: Is Mark an ally? </a:t>
                      </a:r>
                    </a:p>
                    <a:p>
                      <a:pPr marL="125413" marR="0" lvl="0" indent="-114300"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lumMod val="85000"/>
                            </a:schemeClr>
                          </a:solidFill>
                          <a:latin typeface="Helvetica" pitchFamily="2" charset="0"/>
                          <a:ea typeface="Twentieth Century"/>
                          <a:cs typeface="Twentieth Century"/>
                          <a:sym typeface="Twentieth Century"/>
                        </a:rPr>
                        <a:t>Talk to Mark: Assess what happened? How can we fix </a:t>
                      </a:r>
                      <a:r>
                        <a:rPr lang="en-US" sz="1200" u="none" strike="noStrike" cap="none" dirty="0">
                          <a:solidFill>
                            <a:schemeClr val="bg1"/>
                          </a:solidFill>
                          <a:latin typeface="Helvetica" pitchFamily="2" charset="0"/>
                          <a:ea typeface="Twentieth Century"/>
                          <a:cs typeface="Twentieth Century"/>
                          <a:sym typeface="Twentieth Century"/>
                        </a:rPr>
                        <a:t>this? </a:t>
                      </a:r>
                    </a:p>
                    <a:p>
                      <a:pPr marL="125413" marR="0" lvl="0" indent="-114300" algn="l" rtl="0">
                        <a:lnSpc>
                          <a:spcPct val="100000"/>
                        </a:lnSpc>
                        <a:spcBef>
                          <a:spcPts val="0"/>
                        </a:spcBef>
                        <a:spcAft>
                          <a:spcPts val="0"/>
                        </a:spcAft>
                        <a:buClr>
                          <a:schemeClr val="tx1"/>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See if Mark is open to addressing 1) the paper, 2) our communication and 3) relationship building with Vicky? </a:t>
                      </a:r>
                    </a:p>
                  </a:txBody>
                  <a:tcPr marL="121933" marR="121933" marT="60967" marB="60967">
                    <a:solidFill>
                      <a:schemeClr val="bg1"/>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7</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Manager Mark is not on the same page with VP Vicky about what my work product should be </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Manager Mark</a:t>
                      </a:r>
                    </a:p>
                  </a:txBody>
                  <a:tcPr marL="121933" marR="121933" marT="60967" marB="60967">
                    <a:solidFill>
                      <a:schemeClr val="bg1"/>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8</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VP Vicky</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125413" marR="0" lvl="0" indent="-125413" algn="l" rtl="0">
                        <a:lnSpc>
                          <a:spcPct val="100000"/>
                        </a:lnSpc>
                        <a:spcBef>
                          <a:spcPts val="0"/>
                        </a:spcBef>
                        <a:spcAft>
                          <a:spcPts val="0"/>
                        </a:spcAft>
                        <a:buClr>
                          <a:schemeClr val="tx1"/>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Next time, I can ask more questions and cross reference with both of them before I start working</a:t>
                      </a:r>
                      <a:endParaRPr sz="1200" b="1"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9</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The report is not written; and it’s due in 3 day </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Issue</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174625" marR="0" lvl="0" indent="-163513" algn="l" rtl="0">
                        <a:lnSpc>
                          <a:spcPct val="100000"/>
                        </a:lnSpc>
                        <a:spcBef>
                          <a:spcPts val="0"/>
                        </a:spcBef>
                        <a:spcAft>
                          <a:spcPts val="0"/>
                        </a:spcAft>
                        <a:buClr>
                          <a:schemeClr val="tx1"/>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I can ask for Mark’s help in crafting the options paper</a:t>
                      </a:r>
                    </a:p>
                    <a:p>
                      <a:pPr marL="174625" marR="0" lvl="0" indent="-163513" algn="l" rtl="0">
                        <a:lnSpc>
                          <a:spcPct val="100000"/>
                        </a:lnSpc>
                        <a:spcBef>
                          <a:spcPts val="0"/>
                        </a:spcBef>
                        <a:spcAft>
                          <a:spcPts val="0"/>
                        </a:spcAft>
                        <a:buClr>
                          <a:schemeClr val="bg1">
                            <a:lumMod val="95000"/>
                          </a:schemeClr>
                        </a:buClr>
                        <a:buSzPts val="950"/>
                        <a:buFont typeface="+mj-lt"/>
                        <a:buAutoNum type="arabicPeriod"/>
                        <a:tabLst/>
                      </a:pPr>
                      <a:r>
                        <a:rPr lang="en-US" sz="1200" u="none" strike="sngStrike" cap="none" dirty="0">
                          <a:solidFill>
                            <a:schemeClr val="bg1">
                              <a:lumMod val="85000"/>
                            </a:schemeClr>
                          </a:solidFill>
                          <a:latin typeface="Helvetica" pitchFamily="2" charset="0"/>
                          <a:ea typeface="Twentieth Century"/>
                          <a:cs typeface="Twentieth Century"/>
                          <a:sym typeface="Twentieth Century"/>
                        </a:rPr>
                        <a:t>I can ask someone else for help</a:t>
                      </a:r>
                    </a:p>
                    <a:p>
                      <a:pPr marL="174625" marR="0" lvl="0" indent="-163513" algn="l" defTabSz="914400" rtl="0" eaLnBrk="1" fontAlgn="auto" latinLnBrk="0" hangingPunct="1">
                        <a:lnSpc>
                          <a:spcPct val="100000"/>
                        </a:lnSpc>
                        <a:spcBef>
                          <a:spcPts val="0"/>
                        </a:spcBef>
                        <a:spcAft>
                          <a:spcPts val="0"/>
                        </a:spcAft>
                        <a:buClr>
                          <a:schemeClr val="bg1">
                            <a:lumMod val="95000"/>
                          </a:schemeClr>
                        </a:buClr>
                        <a:buSzPts val="950"/>
                        <a:buFont typeface="+mj-lt"/>
                        <a:buAutoNum type="arabicPeriod"/>
                        <a:tabLst/>
                        <a:defRPr/>
                      </a:pPr>
                      <a:r>
                        <a:rPr lang="en-US" sz="1200" u="none" strike="sngStrike" cap="none" dirty="0">
                          <a:solidFill>
                            <a:schemeClr val="bg1">
                              <a:lumMod val="85000"/>
                            </a:schemeClr>
                          </a:solidFill>
                          <a:latin typeface="Helvetica" pitchFamily="2" charset="0"/>
                          <a:ea typeface="Twentieth Century"/>
                          <a:cs typeface="Twentieth Century"/>
                          <a:sym typeface="Twentieth Century"/>
                        </a:rPr>
                        <a:t>I can ask if it’s possible to push back task X for more </a:t>
                      </a:r>
                      <a:r>
                        <a:rPr lang="en-US" sz="1200" u="none" strike="sngStrike" cap="none" dirty="0" err="1">
                          <a:solidFill>
                            <a:schemeClr val="bg1">
                              <a:lumMod val="85000"/>
                            </a:schemeClr>
                          </a:solidFill>
                          <a:latin typeface="Helvetica" pitchFamily="2" charset="0"/>
                          <a:ea typeface="Twentieth Century"/>
                          <a:cs typeface="Twentieth Century"/>
                          <a:sym typeface="Twentieth Century"/>
                        </a:rPr>
                        <a:t>tim</a:t>
                      </a:r>
                      <a:endParaRPr lang="en-US" sz="1200" u="none" strike="sng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695534283"/>
                  </a:ext>
                </a:extLst>
              </a:tr>
            </a:tbl>
          </a:graphicData>
        </a:graphic>
      </p:graphicFrame>
      <p:sp>
        <p:nvSpPr>
          <p:cNvPr id="8" name="Rectangle 7">
            <a:extLst>
              <a:ext uri="{FF2B5EF4-FFF2-40B4-BE49-F238E27FC236}">
                <a16:creationId xmlns:a16="http://schemas.microsoft.com/office/drawing/2014/main" id="{01559E4F-7F3D-D649-8FEC-DAC48E6CFB87}"/>
              </a:ext>
            </a:extLst>
          </p:cNvPr>
          <p:cNvSpPr/>
          <p:nvPr/>
        </p:nvSpPr>
        <p:spPr bwMode="auto">
          <a:xfrm>
            <a:off x="51012" y="4187619"/>
            <a:ext cx="694565" cy="1037464"/>
          </a:xfrm>
          <a:prstGeom prst="rect">
            <a:avLst/>
          </a:prstGeom>
          <a:noFill/>
          <a:ln w="38100" algn="ctr">
            <a:noFill/>
            <a:miter lim="800000"/>
            <a:headEnd/>
            <a:tailEnd/>
          </a:ln>
        </p:spPr>
        <p:txBody>
          <a:bodyPr wrap="none" rtlCol="0" anchor="ctr"/>
          <a:lstStyle/>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p:txBody>
      </p:sp>
      <p:sp>
        <p:nvSpPr>
          <p:cNvPr id="11" name="Rectangle 10">
            <a:extLst>
              <a:ext uri="{FF2B5EF4-FFF2-40B4-BE49-F238E27FC236}">
                <a16:creationId xmlns:a16="http://schemas.microsoft.com/office/drawing/2014/main" id="{171C06F9-2E65-EA4F-A084-75F98A319BFE}"/>
              </a:ext>
            </a:extLst>
          </p:cNvPr>
          <p:cNvSpPr/>
          <p:nvPr/>
        </p:nvSpPr>
        <p:spPr bwMode="auto">
          <a:xfrm>
            <a:off x="-2" y="5135111"/>
            <a:ext cx="6997151" cy="1089120"/>
          </a:xfrm>
          <a:prstGeom prst="rect">
            <a:avLst/>
          </a:prstGeom>
          <a:solidFill>
            <a:srgbClr val="FFEE5C"/>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sp>
        <p:nvSpPr>
          <p:cNvPr id="13" name="TextBox 12">
            <a:extLst>
              <a:ext uri="{FF2B5EF4-FFF2-40B4-BE49-F238E27FC236}">
                <a16:creationId xmlns:a16="http://schemas.microsoft.com/office/drawing/2014/main" id="{2D9541A5-CABD-AA4B-9095-6B8D2900663F}"/>
              </a:ext>
            </a:extLst>
          </p:cNvPr>
          <p:cNvSpPr txBox="1"/>
          <p:nvPr/>
        </p:nvSpPr>
        <p:spPr bwMode="auto">
          <a:xfrm>
            <a:off x="1023020" y="5404703"/>
            <a:ext cx="5718938" cy="720711"/>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tx1">
                    <a:lumMod val="85000"/>
                    <a:lumOff val="15000"/>
                  </a:schemeClr>
                </a:solidFill>
                <a:latin typeface="Tw Cen MT" panose="020B0602020104020603" pitchFamily="34" charset="77"/>
              </a:rPr>
              <a:t>AKE a Recommendation/MAKE a Move</a:t>
            </a:r>
          </a:p>
          <a:p>
            <a:r>
              <a:rPr lang="en-US" sz="1600" dirty="0">
                <a:solidFill>
                  <a:schemeClr val="tx1">
                    <a:lumMod val="85000"/>
                    <a:lumOff val="15000"/>
                  </a:schemeClr>
                </a:solidFill>
                <a:latin typeface="Tw Cen MT" panose="020B0602020104020603" pitchFamily="34" charset="77"/>
              </a:rPr>
              <a:t>What is your definition of a good outcome?  What is unacceptable?</a:t>
            </a:r>
          </a:p>
        </p:txBody>
      </p:sp>
      <p:sp>
        <p:nvSpPr>
          <p:cNvPr id="14" name="Rectangle 13">
            <a:extLst>
              <a:ext uri="{FF2B5EF4-FFF2-40B4-BE49-F238E27FC236}">
                <a16:creationId xmlns:a16="http://schemas.microsoft.com/office/drawing/2014/main" id="{6C72EB00-5135-DC42-8306-D21E6954FDA0}"/>
              </a:ext>
            </a:extLst>
          </p:cNvPr>
          <p:cNvSpPr/>
          <p:nvPr/>
        </p:nvSpPr>
        <p:spPr bwMode="auto">
          <a:xfrm>
            <a:off x="144114" y="5254679"/>
            <a:ext cx="694565" cy="1037464"/>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M</a:t>
            </a:r>
          </a:p>
        </p:txBody>
      </p:sp>
      <p:sp>
        <p:nvSpPr>
          <p:cNvPr id="5" name="Title 1">
            <a:extLst>
              <a:ext uri="{FF2B5EF4-FFF2-40B4-BE49-F238E27FC236}">
                <a16:creationId xmlns:a16="http://schemas.microsoft.com/office/drawing/2014/main" id="{0D3CB4D6-DDB5-4740-80C1-08F7978BD907}"/>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chemeClr val="bg1"/>
                </a:solidFill>
                <a:latin typeface="Helvetica Light" panose="020B0403020202020204" pitchFamily="34" charset="0"/>
              </a:rPr>
              <a:t>What is Intern Irene’s Plan?</a:t>
            </a:r>
          </a:p>
        </p:txBody>
      </p:sp>
    </p:spTree>
    <p:extLst>
      <p:ext uri="{BB962C8B-B14F-4D97-AF65-F5344CB8AC3E}">
        <p14:creationId xmlns:p14="http://schemas.microsoft.com/office/powerpoint/2010/main" val="3415048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1559E4F-7F3D-D649-8FEC-DAC48E6CFB87}"/>
              </a:ext>
            </a:extLst>
          </p:cNvPr>
          <p:cNvSpPr/>
          <p:nvPr/>
        </p:nvSpPr>
        <p:spPr bwMode="auto">
          <a:xfrm>
            <a:off x="51012" y="4187619"/>
            <a:ext cx="694565" cy="1037464"/>
          </a:xfrm>
          <a:prstGeom prst="rect">
            <a:avLst/>
          </a:prstGeom>
          <a:noFill/>
          <a:ln w="38100" algn="ctr">
            <a:noFill/>
            <a:miter lim="800000"/>
            <a:headEnd/>
            <a:tailEnd/>
          </a:ln>
        </p:spPr>
        <p:txBody>
          <a:bodyPr wrap="none" rtlCol="0" anchor="ctr"/>
          <a:lstStyle/>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p:txBody>
      </p:sp>
      <p:sp>
        <p:nvSpPr>
          <p:cNvPr id="11" name="Rectangle 10">
            <a:extLst>
              <a:ext uri="{FF2B5EF4-FFF2-40B4-BE49-F238E27FC236}">
                <a16:creationId xmlns:a16="http://schemas.microsoft.com/office/drawing/2014/main" id="{171C06F9-2E65-EA4F-A084-75F98A319BFE}"/>
              </a:ext>
            </a:extLst>
          </p:cNvPr>
          <p:cNvSpPr/>
          <p:nvPr/>
        </p:nvSpPr>
        <p:spPr bwMode="auto">
          <a:xfrm>
            <a:off x="-2" y="5135111"/>
            <a:ext cx="6997151" cy="1089120"/>
          </a:xfrm>
          <a:prstGeom prst="rect">
            <a:avLst/>
          </a:prstGeom>
          <a:solidFill>
            <a:srgbClr val="FFEE5C"/>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sp>
        <p:nvSpPr>
          <p:cNvPr id="13" name="TextBox 12">
            <a:extLst>
              <a:ext uri="{FF2B5EF4-FFF2-40B4-BE49-F238E27FC236}">
                <a16:creationId xmlns:a16="http://schemas.microsoft.com/office/drawing/2014/main" id="{2D9541A5-CABD-AA4B-9095-6B8D2900663F}"/>
              </a:ext>
            </a:extLst>
          </p:cNvPr>
          <p:cNvSpPr txBox="1"/>
          <p:nvPr/>
        </p:nvSpPr>
        <p:spPr bwMode="auto">
          <a:xfrm>
            <a:off x="1023020" y="5404703"/>
            <a:ext cx="5718938" cy="720711"/>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tx1">
                    <a:lumMod val="85000"/>
                    <a:lumOff val="15000"/>
                  </a:schemeClr>
                </a:solidFill>
                <a:latin typeface="Tw Cen MT" panose="020B0602020104020603" pitchFamily="34" charset="77"/>
              </a:rPr>
              <a:t>AKE a Recommendation/MAKE a Move</a:t>
            </a:r>
          </a:p>
          <a:p>
            <a:r>
              <a:rPr lang="en-US" sz="1600" dirty="0">
                <a:solidFill>
                  <a:schemeClr val="tx1">
                    <a:lumMod val="85000"/>
                    <a:lumOff val="15000"/>
                  </a:schemeClr>
                </a:solidFill>
                <a:latin typeface="Tw Cen MT" panose="020B0602020104020603" pitchFamily="34" charset="77"/>
              </a:rPr>
              <a:t>What is your definition of a good outcome?  What is unacceptable?</a:t>
            </a:r>
          </a:p>
        </p:txBody>
      </p:sp>
      <p:sp>
        <p:nvSpPr>
          <p:cNvPr id="14" name="Rectangle 13">
            <a:extLst>
              <a:ext uri="{FF2B5EF4-FFF2-40B4-BE49-F238E27FC236}">
                <a16:creationId xmlns:a16="http://schemas.microsoft.com/office/drawing/2014/main" id="{6C72EB00-5135-DC42-8306-D21E6954FDA0}"/>
              </a:ext>
            </a:extLst>
          </p:cNvPr>
          <p:cNvSpPr/>
          <p:nvPr/>
        </p:nvSpPr>
        <p:spPr bwMode="auto">
          <a:xfrm>
            <a:off x="144114" y="5254679"/>
            <a:ext cx="694565" cy="1037464"/>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M</a:t>
            </a:r>
          </a:p>
        </p:txBody>
      </p:sp>
      <p:pic>
        <p:nvPicPr>
          <p:cNvPr id="15" name="Picture 14">
            <a:extLst>
              <a:ext uri="{FF2B5EF4-FFF2-40B4-BE49-F238E27FC236}">
                <a16:creationId xmlns:a16="http://schemas.microsoft.com/office/drawing/2014/main" id="{73FE0D8C-BB07-6042-A769-13D94638D061}"/>
              </a:ext>
            </a:extLst>
          </p:cNvPr>
          <p:cNvPicPr>
            <a:picLocks noChangeAspect="1"/>
          </p:cNvPicPr>
          <p:nvPr/>
        </p:nvPicPr>
        <p:blipFill>
          <a:blip r:embed="rId3"/>
          <a:stretch>
            <a:fillRect/>
          </a:stretch>
        </p:blipFill>
        <p:spPr>
          <a:xfrm flipH="1">
            <a:off x="51012" y="-74323"/>
            <a:ext cx="4641824" cy="3094549"/>
          </a:xfrm>
          <a:prstGeom prst="rect">
            <a:avLst/>
          </a:prstGeom>
        </p:spPr>
      </p:pic>
      <p:grpSp>
        <p:nvGrpSpPr>
          <p:cNvPr id="17" name="Group 16">
            <a:extLst>
              <a:ext uri="{FF2B5EF4-FFF2-40B4-BE49-F238E27FC236}">
                <a16:creationId xmlns:a16="http://schemas.microsoft.com/office/drawing/2014/main" id="{CAD82EF3-87DF-A946-BAD0-03330FCF767D}"/>
              </a:ext>
            </a:extLst>
          </p:cNvPr>
          <p:cNvGrpSpPr/>
          <p:nvPr/>
        </p:nvGrpSpPr>
        <p:grpSpPr>
          <a:xfrm>
            <a:off x="-29261" y="2985166"/>
            <a:ext cx="7026410" cy="5129282"/>
            <a:chOff x="-21946" y="1459066"/>
            <a:chExt cx="5269807" cy="3846962"/>
          </a:xfrm>
        </p:grpSpPr>
        <p:grpSp>
          <p:nvGrpSpPr>
            <p:cNvPr id="18" name="Group 17">
              <a:extLst>
                <a:ext uri="{FF2B5EF4-FFF2-40B4-BE49-F238E27FC236}">
                  <a16:creationId xmlns:a16="http://schemas.microsoft.com/office/drawing/2014/main" id="{25D228E2-BD84-8B4D-81B2-6D772C8EF816}"/>
                </a:ext>
              </a:extLst>
            </p:cNvPr>
            <p:cNvGrpSpPr/>
            <p:nvPr/>
          </p:nvGrpSpPr>
          <p:grpSpPr>
            <a:xfrm>
              <a:off x="-2" y="1459066"/>
              <a:ext cx="5247863" cy="2429299"/>
              <a:chOff x="118767" y="618098"/>
              <a:chExt cx="7050290" cy="4141117"/>
            </a:xfrm>
          </p:grpSpPr>
          <p:sp>
            <p:nvSpPr>
              <p:cNvPr id="28" name="Rectangle 27">
                <a:extLst>
                  <a:ext uri="{FF2B5EF4-FFF2-40B4-BE49-F238E27FC236}">
                    <a16:creationId xmlns:a16="http://schemas.microsoft.com/office/drawing/2014/main" id="{7856058F-1F4C-9E4D-9501-788EA416FABC}"/>
                  </a:ext>
                </a:extLst>
              </p:cNvPr>
              <p:cNvSpPr/>
              <p:nvPr/>
            </p:nvSpPr>
            <p:spPr bwMode="auto">
              <a:xfrm>
                <a:off x="118767" y="1988839"/>
                <a:ext cx="5207601" cy="1390995"/>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sp>
            <p:nvSpPr>
              <p:cNvPr id="29" name="Rectangle 28">
                <a:extLst>
                  <a:ext uri="{FF2B5EF4-FFF2-40B4-BE49-F238E27FC236}">
                    <a16:creationId xmlns:a16="http://schemas.microsoft.com/office/drawing/2014/main" id="{CBC579E6-677B-3F4F-AAB1-4DD6531AF9D4}"/>
                  </a:ext>
                </a:extLst>
              </p:cNvPr>
              <p:cNvSpPr/>
              <p:nvPr/>
            </p:nvSpPr>
            <p:spPr bwMode="auto">
              <a:xfrm>
                <a:off x="118768" y="618098"/>
                <a:ext cx="3898724" cy="1366503"/>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30" name="Rectangle 29">
                <a:extLst>
                  <a:ext uri="{FF2B5EF4-FFF2-40B4-BE49-F238E27FC236}">
                    <a16:creationId xmlns:a16="http://schemas.microsoft.com/office/drawing/2014/main" id="{0733E5EF-94ED-A943-A01C-BEC4C3484547}"/>
                  </a:ext>
                </a:extLst>
              </p:cNvPr>
              <p:cNvSpPr/>
              <p:nvPr/>
            </p:nvSpPr>
            <p:spPr bwMode="auto">
              <a:xfrm>
                <a:off x="118767" y="3366784"/>
                <a:ext cx="7050290" cy="1392431"/>
              </a:xfrm>
              <a:prstGeom prst="rect">
                <a:avLst/>
              </a:prstGeom>
              <a:solidFill>
                <a:srgbClr val="FFEE5C"/>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grpSp>
        <p:sp>
          <p:nvSpPr>
            <p:cNvPr id="20" name="TextBox 19">
              <a:extLst>
                <a:ext uri="{FF2B5EF4-FFF2-40B4-BE49-F238E27FC236}">
                  <a16:creationId xmlns:a16="http://schemas.microsoft.com/office/drawing/2014/main" id="{7E4B2E98-BF0D-234E-83DA-AE9FBA3DBCEC}"/>
                </a:ext>
              </a:extLst>
            </p:cNvPr>
            <p:cNvSpPr txBox="1"/>
            <p:nvPr/>
          </p:nvSpPr>
          <p:spPr bwMode="auto">
            <a:xfrm>
              <a:off x="752190" y="2375676"/>
              <a:ext cx="2824804"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bg1"/>
                  </a:solidFill>
                  <a:latin typeface="Tw Cen MT" panose="020B0602020104020603" pitchFamily="34" charset="77"/>
                </a:rPr>
                <a:t>DENTIFY Options</a:t>
              </a:r>
              <a:endParaRPr lang="en-US" sz="1600" dirty="0">
                <a:solidFill>
                  <a:schemeClr val="bg1"/>
                </a:solidFill>
                <a:latin typeface="Tw Cen MT" panose="020B0602020104020603" pitchFamily="34" charset="77"/>
              </a:endParaRPr>
            </a:p>
            <a:p>
              <a:pPr>
                <a:spcAft>
                  <a:spcPts val="667"/>
                </a:spcAft>
              </a:pPr>
              <a:r>
                <a:rPr lang="en-US" sz="1600" dirty="0">
                  <a:solidFill>
                    <a:schemeClr val="bg1"/>
                  </a:solidFill>
                  <a:latin typeface="Tw Cen MT" panose="020B0602020104020603" pitchFamily="34" charset="77"/>
                </a:rPr>
                <a:t>What are possible solutions?</a:t>
              </a:r>
            </a:p>
          </p:txBody>
        </p:sp>
        <p:sp>
          <p:nvSpPr>
            <p:cNvPr id="21" name="TextBox 20">
              <a:extLst>
                <a:ext uri="{FF2B5EF4-FFF2-40B4-BE49-F238E27FC236}">
                  <a16:creationId xmlns:a16="http://schemas.microsoft.com/office/drawing/2014/main" id="{125BCB6D-B3D3-FC4E-BDB4-62B72A0C5A6D}"/>
                </a:ext>
              </a:extLst>
            </p:cNvPr>
            <p:cNvSpPr txBox="1"/>
            <p:nvPr/>
          </p:nvSpPr>
          <p:spPr bwMode="auto">
            <a:xfrm>
              <a:off x="752190" y="1604190"/>
              <a:ext cx="2404583" cy="550199"/>
            </a:xfrm>
            <a:prstGeom prst="rect">
              <a:avLst/>
            </a:prstGeom>
            <a:noFill/>
            <a:ln w="19050" algn="ctr">
              <a:noFill/>
              <a:miter lim="800000"/>
              <a:headEnd/>
              <a:tailEnd/>
            </a:ln>
          </p:spPr>
          <p:txBody>
            <a:bodyPr wrap="square" lIns="0" tIns="0" rIns="0" bIns="0" rtlCol="0">
              <a:spAutoFit/>
            </a:bodyPr>
            <a:lstStyle/>
            <a:p>
              <a:r>
                <a:rPr lang="en-US" sz="2500" b="1" dirty="0">
                  <a:solidFill>
                    <a:schemeClr val="bg1"/>
                  </a:solidFill>
                  <a:latin typeface="Tw Cen MT" panose="020B0602020104020603" pitchFamily="34" charset="77"/>
                </a:rPr>
                <a:t>EFINE the issues: </a:t>
              </a:r>
              <a:br>
                <a:rPr lang="en-US" sz="2500" b="1" dirty="0">
                  <a:solidFill>
                    <a:schemeClr val="bg1"/>
                  </a:solidFill>
                  <a:latin typeface="Tw Cen MT" panose="020B0602020104020603" pitchFamily="34" charset="77"/>
                </a:rPr>
              </a:br>
              <a:br>
                <a:rPr lang="en-US" sz="667" dirty="0">
                  <a:solidFill>
                    <a:schemeClr val="bg1"/>
                  </a:solidFill>
                  <a:latin typeface="Tw Cen MT" panose="020B0602020104020603" pitchFamily="34" charset="77"/>
                </a:rPr>
              </a:br>
              <a:r>
                <a:rPr lang="en-US" sz="1600" dirty="0">
                  <a:solidFill>
                    <a:schemeClr val="bg1"/>
                  </a:solidFill>
                  <a:latin typeface="Tw Cen MT" panose="020B0602020104020603" pitchFamily="34" charset="77"/>
                </a:rPr>
                <a:t>Cluster them by issue or person</a:t>
              </a:r>
            </a:p>
          </p:txBody>
        </p:sp>
        <p:sp>
          <p:nvSpPr>
            <p:cNvPr id="22" name="TextBox 21">
              <a:extLst>
                <a:ext uri="{FF2B5EF4-FFF2-40B4-BE49-F238E27FC236}">
                  <a16:creationId xmlns:a16="http://schemas.microsoft.com/office/drawing/2014/main" id="{582A8BC2-1435-5F45-80DD-01B3D8BE1B5A}"/>
                </a:ext>
              </a:extLst>
            </p:cNvPr>
            <p:cNvSpPr txBox="1"/>
            <p:nvPr/>
          </p:nvSpPr>
          <p:spPr bwMode="auto">
            <a:xfrm>
              <a:off x="767265" y="3273719"/>
              <a:ext cx="4289203"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tx1">
                      <a:lumMod val="85000"/>
                      <a:lumOff val="15000"/>
                    </a:schemeClr>
                  </a:solidFill>
                  <a:latin typeface="Tw Cen MT" panose="020B0602020104020603" pitchFamily="34" charset="77"/>
                </a:rPr>
                <a:t>AKE a Recommendation/MAKE a Move</a:t>
              </a:r>
            </a:p>
            <a:p>
              <a:r>
                <a:rPr lang="en-US" sz="1600" dirty="0">
                  <a:solidFill>
                    <a:schemeClr val="tx1">
                      <a:lumMod val="85000"/>
                      <a:lumOff val="15000"/>
                    </a:schemeClr>
                  </a:solidFill>
                  <a:latin typeface="Tw Cen MT" panose="020B0602020104020603" pitchFamily="34" charset="77"/>
                </a:rPr>
                <a:t>What is your definition of a good outcome?  What is unacceptable?</a:t>
              </a:r>
            </a:p>
          </p:txBody>
        </p:sp>
        <p:sp>
          <p:nvSpPr>
            <p:cNvPr id="23" name="Rectangle 22">
              <a:extLst>
                <a:ext uri="{FF2B5EF4-FFF2-40B4-BE49-F238E27FC236}">
                  <a16:creationId xmlns:a16="http://schemas.microsoft.com/office/drawing/2014/main" id="{D00D56BC-C68A-3648-815B-AB671ACF75B0}"/>
                </a:ext>
              </a:extLst>
            </p:cNvPr>
            <p:cNvSpPr/>
            <p:nvPr/>
          </p:nvSpPr>
          <p:spPr bwMode="auto">
            <a:xfrm>
              <a:off x="87384" y="1497312"/>
              <a:ext cx="520924" cy="770221"/>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D</a:t>
              </a:r>
            </a:p>
          </p:txBody>
        </p:sp>
        <p:sp>
          <p:nvSpPr>
            <p:cNvPr id="24" name="Rectangle 23">
              <a:extLst>
                <a:ext uri="{FF2B5EF4-FFF2-40B4-BE49-F238E27FC236}">
                  <a16:creationId xmlns:a16="http://schemas.microsoft.com/office/drawing/2014/main" id="{25F5323F-270C-3043-BDDB-2F812DCA35D3}"/>
                </a:ext>
              </a:extLst>
            </p:cNvPr>
            <p:cNvSpPr/>
            <p:nvPr/>
          </p:nvSpPr>
          <p:spPr bwMode="auto">
            <a:xfrm>
              <a:off x="38259" y="2360906"/>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I</a:t>
              </a:r>
            </a:p>
          </p:txBody>
        </p:sp>
        <p:sp>
          <p:nvSpPr>
            <p:cNvPr id="25" name="Rectangle 24">
              <a:extLst>
                <a:ext uri="{FF2B5EF4-FFF2-40B4-BE49-F238E27FC236}">
                  <a16:creationId xmlns:a16="http://schemas.microsoft.com/office/drawing/2014/main" id="{9183749B-B3E6-4548-B4FC-511F4877F84F}"/>
                </a:ext>
              </a:extLst>
            </p:cNvPr>
            <p:cNvSpPr/>
            <p:nvPr/>
          </p:nvSpPr>
          <p:spPr bwMode="auto">
            <a:xfrm>
              <a:off x="-21946" y="1521214"/>
              <a:ext cx="520924" cy="778098"/>
            </a:xfrm>
            <a:prstGeom prst="rect">
              <a:avLst/>
            </a:prstGeom>
            <a:noFill/>
            <a:ln w="38100" algn="ctr">
              <a:noFill/>
              <a:miter lim="800000"/>
              <a:headEnd/>
              <a:tailEnd/>
            </a:ln>
          </p:spPr>
          <p:txBody>
            <a:bodyPr wrap="none" rtlCol="0" anchor="ctr"/>
            <a:lstStyle/>
            <a:p>
              <a:pPr algn="ctr">
                <a:lnSpc>
                  <a:spcPct val="90000"/>
                </a:lnSpc>
              </a:pPr>
              <a:endParaRPr lang="en-US" sz="8000" b="1" dirty="0">
                <a:solidFill>
                  <a:schemeClr val="bg1"/>
                </a:solidFill>
                <a:latin typeface="+mj-lt"/>
              </a:endParaRPr>
            </a:p>
          </p:txBody>
        </p:sp>
        <p:sp>
          <p:nvSpPr>
            <p:cNvPr id="26" name="Rectangle 25">
              <a:extLst>
                <a:ext uri="{FF2B5EF4-FFF2-40B4-BE49-F238E27FC236}">
                  <a16:creationId xmlns:a16="http://schemas.microsoft.com/office/drawing/2014/main" id="{0B5FB63C-6E10-5240-BBE6-219F8BD16A17}"/>
                </a:ext>
              </a:extLst>
            </p:cNvPr>
            <p:cNvSpPr/>
            <p:nvPr/>
          </p:nvSpPr>
          <p:spPr bwMode="auto">
            <a:xfrm>
              <a:off x="108085" y="3161201"/>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M</a:t>
              </a:r>
            </a:p>
          </p:txBody>
        </p:sp>
        <p:sp>
          <p:nvSpPr>
            <p:cNvPr id="27" name="TextBox 26">
              <a:extLst>
                <a:ext uri="{FF2B5EF4-FFF2-40B4-BE49-F238E27FC236}">
                  <a16:creationId xmlns:a16="http://schemas.microsoft.com/office/drawing/2014/main" id="{47012804-11C4-9549-B938-0D37CA01BD5D}"/>
                </a:ext>
              </a:extLst>
            </p:cNvPr>
            <p:cNvSpPr txBox="1"/>
            <p:nvPr/>
          </p:nvSpPr>
          <p:spPr bwMode="auto">
            <a:xfrm>
              <a:off x="255722" y="4998203"/>
              <a:ext cx="49" cy="307825"/>
            </a:xfrm>
            <a:prstGeom prst="rect">
              <a:avLst/>
            </a:prstGeom>
            <a:noFill/>
            <a:ln w="19050" algn="ctr">
              <a:noFill/>
              <a:miter lim="800000"/>
              <a:headEnd/>
              <a:tailEnd/>
            </a:ln>
          </p:spPr>
          <p:txBody>
            <a:bodyPr wrap="none" lIns="0" tIns="0" rIns="0" bIns="0" rtlCol="0">
              <a:spAutoFit/>
            </a:bodyPr>
            <a:lstStyle/>
            <a:p>
              <a:endParaRPr lang="en-US" sz="2667" dirty="0"/>
            </a:p>
          </p:txBody>
        </p:sp>
      </p:grpSp>
      <p:sp>
        <p:nvSpPr>
          <p:cNvPr id="5" name="Title 1">
            <a:extLst>
              <a:ext uri="{FF2B5EF4-FFF2-40B4-BE49-F238E27FC236}">
                <a16:creationId xmlns:a16="http://schemas.microsoft.com/office/drawing/2014/main" id="{0D3CB4D6-DDB5-4740-80C1-08F7978BD907}"/>
              </a:ext>
            </a:extLst>
          </p:cNvPr>
          <p:cNvSpPr txBox="1">
            <a:spLocks/>
          </p:cNvSpPr>
          <p:nvPr/>
        </p:nvSpPr>
        <p:spPr>
          <a:xfrm>
            <a:off x="3405633" y="235943"/>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Remember</a:t>
            </a:r>
          </a:p>
        </p:txBody>
      </p:sp>
      <p:pic>
        <p:nvPicPr>
          <p:cNvPr id="31" name="Picture 30" descr="A picture containing building, person, ball, holding&#10;&#10;Description automatically generated">
            <a:extLst>
              <a:ext uri="{FF2B5EF4-FFF2-40B4-BE49-F238E27FC236}">
                <a16:creationId xmlns:a16="http://schemas.microsoft.com/office/drawing/2014/main" id="{B22E5719-038E-A64D-A3C8-91883CA86B5E}"/>
              </a:ext>
            </a:extLst>
          </p:cNvPr>
          <p:cNvPicPr>
            <a:picLocks noChangeAspect="1"/>
          </p:cNvPicPr>
          <p:nvPr/>
        </p:nvPicPr>
        <p:blipFill>
          <a:blip r:embed="rId4"/>
          <a:stretch>
            <a:fillRect/>
          </a:stretch>
        </p:blipFill>
        <p:spPr>
          <a:xfrm>
            <a:off x="7211482" y="1"/>
            <a:ext cx="4978400" cy="4480560"/>
          </a:xfrm>
          <a:prstGeom prst="rect">
            <a:avLst/>
          </a:prstGeom>
        </p:spPr>
      </p:pic>
      <p:sp>
        <p:nvSpPr>
          <p:cNvPr id="32" name="Rectangle 31">
            <a:extLst>
              <a:ext uri="{FF2B5EF4-FFF2-40B4-BE49-F238E27FC236}">
                <a16:creationId xmlns:a16="http://schemas.microsoft.com/office/drawing/2014/main" id="{BF3D1043-973A-BD46-AD8F-4B45487A54CB}"/>
              </a:ext>
            </a:extLst>
          </p:cNvPr>
          <p:cNvSpPr/>
          <p:nvPr/>
        </p:nvSpPr>
        <p:spPr bwMode="auto">
          <a:xfrm>
            <a:off x="7204698" y="4480561"/>
            <a:ext cx="5168351" cy="1743670"/>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sp>
        <p:nvSpPr>
          <p:cNvPr id="3" name="TextBox 2">
            <a:extLst>
              <a:ext uri="{FF2B5EF4-FFF2-40B4-BE49-F238E27FC236}">
                <a16:creationId xmlns:a16="http://schemas.microsoft.com/office/drawing/2014/main" id="{2235BE16-0B32-3549-89A1-78DEEE062337}"/>
              </a:ext>
            </a:extLst>
          </p:cNvPr>
          <p:cNvSpPr txBox="1"/>
          <p:nvPr/>
        </p:nvSpPr>
        <p:spPr>
          <a:xfrm>
            <a:off x="7670680" y="4882671"/>
            <a:ext cx="4229220" cy="923330"/>
          </a:xfrm>
          <a:prstGeom prst="rect">
            <a:avLst/>
          </a:prstGeom>
          <a:noFill/>
        </p:spPr>
        <p:txBody>
          <a:bodyPr wrap="square" rtlCol="0">
            <a:spAutoFit/>
          </a:bodyPr>
          <a:lstStyle/>
          <a:p>
            <a:pPr algn="ctr"/>
            <a:r>
              <a:rPr lang="en-US" b="1" dirty="0">
                <a:solidFill>
                  <a:schemeClr val="bg1"/>
                </a:solidFill>
                <a:latin typeface="Eurostile" panose="020B0504020202050204" pitchFamily="34" charset="77"/>
              </a:rPr>
              <a:t>If you’re going through hell, keep going.  </a:t>
            </a:r>
          </a:p>
          <a:p>
            <a:pPr algn="ctr"/>
            <a:endParaRPr lang="en-US" b="1" i="1" dirty="0">
              <a:solidFill>
                <a:schemeClr val="bg1"/>
              </a:solidFill>
              <a:latin typeface="Eurostile" panose="020B0504020202050204" pitchFamily="34" charset="77"/>
            </a:endParaRPr>
          </a:p>
          <a:p>
            <a:pPr algn="ctr"/>
            <a:r>
              <a:rPr lang="en-US" b="1" i="1" dirty="0">
                <a:solidFill>
                  <a:schemeClr val="bg1"/>
                </a:solidFill>
                <a:latin typeface="Eurostile" panose="020B0504020202050204" pitchFamily="34" charset="77"/>
              </a:rPr>
              <a:t>Winston Churchill</a:t>
            </a:r>
          </a:p>
        </p:txBody>
      </p:sp>
    </p:spTree>
    <p:extLst>
      <p:ext uri="{BB962C8B-B14F-4D97-AF65-F5344CB8AC3E}">
        <p14:creationId xmlns:p14="http://schemas.microsoft.com/office/powerpoint/2010/main" val="388825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A picture containing building, person, ball, holding&#10;&#10;Description automatically generated">
            <a:extLst>
              <a:ext uri="{FF2B5EF4-FFF2-40B4-BE49-F238E27FC236}">
                <a16:creationId xmlns:a16="http://schemas.microsoft.com/office/drawing/2014/main" id="{88335C4C-5A9E-A246-9EE1-221D02B03D33}"/>
              </a:ext>
            </a:extLst>
          </p:cNvPr>
          <p:cNvPicPr>
            <a:picLocks noChangeAspect="1"/>
          </p:cNvPicPr>
          <p:nvPr/>
        </p:nvPicPr>
        <p:blipFill>
          <a:blip r:embed="rId3">
            <a:alphaModFix amt="5000"/>
          </a:blip>
          <a:stretch>
            <a:fillRect/>
          </a:stretch>
        </p:blipFill>
        <p:spPr>
          <a:xfrm>
            <a:off x="-462946" y="-4614"/>
            <a:ext cx="6905589" cy="6215030"/>
          </a:xfrm>
          <a:prstGeom prst="rect">
            <a:avLst/>
          </a:prstGeom>
        </p:spPr>
      </p:pic>
      <p:sp>
        <p:nvSpPr>
          <p:cNvPr id="17" name="Title 1">
            <a:extLst>
              <a:ext uri="{FF2B5EF4-FFF2-40B4-BE49-F238E27FC236}">
                <a16:creationId xmlns:a16="http://schemas.microsoft.com/office/drawing/2014/main" id="{1DE9B886-BAD4-5A45-ADD2-2E98075FADED}"/>
              </a:ext>
            </a:extLst>
          </p:cNvPr>
          <p:cNvSpPr txBox="1">
            <a:spLocks/>
          </p:cNvSpPr>
          <p:nvPr/>
        </p:nvSpPr>
        <p:spPr>
          <a:xfrm>
            <a:off x="7194474" y="204936"/>
            <a:ext cx="9783648" cy="563231"/>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3600" dirty="0">
                <a:solidFill>
                  <a:srgbClr val="328BC2"/>
                </a:solidFill>
              </a:rPr>
              <a:t>Actively Manage Politics</a:t>
            </a:r>
          </a:p>
        </p:txBody>
      </p:sp>
      <p:grpSp>
        <p:nvGrpSpPr>
          <p:cNvPr id="52" name="Group 51">
            <a:extLst>
              <a:ext uri="{FF2B5EF4-FFF2-40B4-BE49-F238E27FC236}">
                <a16:creationId xmlns:a16="http://schemas.microsoft.com/office/drawing/2014/main" id="{7DA8E872-32C8-6C4E-97F1-2CE89C5E327C}"/>
              </a:ext>
            </a:extLst>
          </p:cNvPr>
          <p:cNvGrpSpPr/>
          <p:nvPr/>
        </p:nvGrpSpPr>
        <p:grpSpPr>
          <a:xfrm>
            <a:off x="3403289" y="3837775"/>
            <a:ext cx="2604304" cy="2322946"/>
            <a:chOff x="3403289" y="3837775"/>
            <a:chExt cx="2604304" cy="2322946"/>
          </a:xfrm>
        </p:grpSpPr>
        <p:pic>
          <p:nvPicPr>
            <p:cNvPr id="19" name="Picture 18" descr="A group of people sitting at a table&#10;&#10;Description automatically generated">
              <a:extLst>
                <a:ext uri="{FF2B5EF4-FFF2-40B4-BE49-F238E27FC236}">
                  <a16:creationId xmlns:a16="http://schemas.microsoft.com/office/drawing/2014/main" id="{F9B8CF24-1AC2-B34A-9A3A-6BD14ABA23F8}"/>
                </a:ext>
              </a:extLst>
            </p:cNvPr>
            <p:cNvPicPr>
              <a:picLocks noChangeAspect="1"/>
            </p:cNvPicPr>
            <p:nvPr/>
          </p:nvPicPr>
          <p:blipFill rotWithShape="1">
            <a:blip r:embed="rId4"/>
            <a:srcRect l="10895" t="1050" r="3369" b="-1050"/>
            <a:stretch/>
          </p:blipFill>
          <p:spPr>
            <a:xfrm>
              <a:off x="3403289" y="4424519"/>
              <a:ext cx="2604303" cy="1736202"/>
            </a:xfrm>
            <a:prstGeom prst="rect">
              <a:avLst/>
            </a:prstGeom>
            <a:ln>
              <a:solidFill>
                <a:srgbClr val="002060"/>
              </a:solidFill>
            </a:ln>
          </p:spPr>
        </p:pic>
        <p:sp>
          <p:nvSpPr>
            <p:cNvPr id="30" name="Rectangle 29">
              <a:extLst>
                <a:ext uri="{FF2B5EF4-FFF2-40B4-BE49-F238E27FC236}">
                  <a16:creationId xmlns:a16="http://schemas.microsoft.com/office/drawing/2014/main" id="{1F68CBE0-9CCC-A142-9CA0-786F7043E268}"/>
                </a:ext>
              </a:extLst>
            </p:cNvPr>
            <p:cNvSpPr/>
            <p:nvPr/>
          </p:nvSpPr>
          <p:spPr>
            <a:xfrm>
              <a:off x="3403289" y="3837775"/>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dirty="0">
                  <a:latin typeface="Helvetica" pitchFamily="2" charset="0"/>
                </a:rPr>
                <a:t>Clarify Expectations</a:t>
              </a:r>
            </a:p>
          </p:txBody>
        </p:sp>
      </p:grpSp>
      <p:grpSp>
        <p:nvGrpSpPr>
          <p:cNvPr id="49" name="Group 48">
            <a:extLst>
              <a:ext uri="{FF2B5EF4-FFF2-40B4-BE49-F238E27FC236}">
                <a16:creationId xmlns:a16="http://schemas.microsoft.com/office/drawing/2014/main" id="{7273AE26-FCCB-F941-B8A9-A4760462D4CD}"/>
              </a:ext>
            </a:extLst>
          </p:cNvPr>
          <p:cNvGrpSpPr/>
          <p:nvPr/>
        </p:nvGrpSpPr>
        <p:grpSpPr>
          <a:xfrm>
            <a:off x="6442643" y="1155880"/>
            <a:ext cx="2604304" cy="2315649"/>
            <a:chOff x="6442643" y="1155880"/>
            <a:chExt cx="2604304" cy="2315649"/>
          </a:xfrm>
        </p:grpSpPr>
        <p:pic>
          <p:nvPicPr>
            <p:cNvPr id="16" name="Picture 15" descr="A group of people standing in a room&#10;&#10;Description automatically generated">
              <a:extLst>
                <a:ext uri="{FF2B5EF4-FFF2-40B4-BE49-F238E27FC236}">
                  <a16:creationId xmlns:a16="http://schemas.microsoft.com/office/drawing/2014/main" id="{4CB95C81-4DCA-4349-A2EC-DC9085EAF8DC}"/>
                </a:ext>
              </a:extLst>
            </p:cNvPr>
            <p:cNvPicPr>
              <a:picLocks noChangeAspect="1"/>
            </p:cNvPicPr>
            <p:nvPr/>
          </p:nvPicPr>
          <p:blipFill>
            <a:blip r:embed="rId5"/>
            <a:stretch>
              <a:fillRect/>
            </a:stretch>
          </p:blipFill>
          <p:spPr>
            <a:xfrm>
              <a:off x="6442644" y="1735327"/>
              <a:ext cx="2604303" cy="1736202"/>
            </a:xfrm>
            <a:prstGeom prst="rect">
              <a:avLst/>
            </a:prstGeom>
            <a:solidFill>
              <a:srgbClr val="002060"/>
            </a:solidFill>
            <a:ln>
              <a:solidFill>
                <a:srgbClr val="002060"/>
              </a:solidFill>
            </a:ln>
          </p:spPr>
        </p:pic>
        <p:sp>
          <p:nvSpPr>
            <p:cNvPr id="32" name="Rectangle 31">
              <a:extLst>
                <a:ext uri="{FF2B5EF4-FFF2-40B4-BE49-F238E27FC236}">
                  <a16:creationId xmlns:a16="http://schemas.microsoft.com/office/drawing/2014/main" id="{C01C0CBC-2EA9-D24E-A37F-65EF035C520C}"/>
                </a:ext>
              </a:extLst>
            </p:cNvPr>
            <p:cNvSpPr/>
            <p:nvPr/>
          </p:nvSpPr>
          <p:spPr>
            <a:xfrm>
              <a:off x="6442643" y="1155880"/>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dirty="0">
                  <a:latin typeface="Helvetica" pitchFamily="2" charset="0"/>
                </a:rPr>
                <a:t>Identify Engaged Allies</a:t>
              </a:r>
            </a:p>
          </p:txBody>
        </p:sp>
      </p:grpSp>
      <p:grpSp>
        <p:nvGrpSpPr>
          <p:cNvPr id="50" name="Group 49">
            <a:extLst>
              <a:ext uri="{FF2B5EF4-FFF2-40B4-BE49-F238E27FC236}">
                <a16:creationId xmlns:a16="http://schemas.microsoft.com/office/drawing/2014/main" id="{6FB57202-B4C0-0B4B-AD4E-6083861F2A7F}"/>
              </a:ext>
            </a:extLst>
          </p:cNvPr>
          <p:cNvGrpSpPr/>
          <p:nvPr/>
        </p:nvGrpSpPr>
        <p:grpSpPr>
          <a:xfrm>
            <a:off x="9481995" y="1155881"/>
            <a:ext cx="2604304" cy="2315648"/>
            <a:chOff x="9481995" y="1155881"/>
            <a:chExt cx="2604304" cy="2315648"/>
          </a:xfrm>
        </p:grpSpPr>
        <p:pic>
          <p:nvPicPr>
            <p:cNvPr id="14" name="Picture 13" descr="A group of people sitting at a table&#10;&#10;Description automatically generated">
              <a:extLst>
                <a:ext uri="{FF2B5EF4-FFF2-40B4-BE49-F238E27FC236}">
                  <a16:creationId xmlns:a16="http://schemas.microsoft.com/office/drawing/2014/main" id="{2AB93B7A-7FD1-494E-A7CB-7D0E7CC236A5}"/>
                </a:ext>
              </a:extLst>
            </p:cNvPr>
            <p:cNvPicPr>
              <a:picLocks noChangeAspect="1"/>
            </p:cNvPicPr>
            <p:nvPr/>
          </p:nvPicPr>
          <p:blipFill>
            <a:blip r:embed="rId6"/>
            <a:stretch>
              <a:fillRect/>
            </a:stretch>
          </p:blipFill>
          <p:spPr>
            <a:xfrm>
              <a:off x="9481998" y="1735328"/>
              <a:ext cx="2604301" cy="1736201"/>
            </a:xfrm>
            <a:prstGeom prst="rect">
              <a:avLst/>
            </a:prstGeom>
            <a:solidFill>
              <a:srgbClr val="002060"/>
            </a:solidFill>
            <a:ln>
              <a:solidFill>
                <a:srgbClr val="002060"/>
              </a:solidFill>
            </a:ln>
          </p:spPr>
        </p:pic>
        <p:sp>
          <p:nvSpPr>
            <p:cNvPr id="35" name="Rectangle 34">
              <a:extLst>
                <a:ext uri="{FF2B5EF4-FFF2-40B4-BE49-F238E27FC236}">
                  <a16:creationId xmlns:a16="http://schemas.microsoft.com/office/drawing/2014/main" id="{DE916431-3EF4-A74A-BFBA-F52136112C4C}"/>
                </a:ext>
              </a:extLst>
            </p:cNvPr>
            <p:cNvSpPr/>
            <p:nvPr/>
          </p:nvSpPr>
          <p:spPr>
            <a:xfrm>
              <a:off x="9481995" y="1155881"/>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dirty="0">
                  <a:latin typeface="Helvetica" pitchFamily="2" charset="0"/>
                </a:rPr>
                <a:t>Acknowledge and Support People</a:t>
              </a:r>
            </a:p>
          </p:txBody>
        </p:sp>
      </p:grpSp>
      <p:grpSp>
        <p:nvGrpSpPr>
          <p:cNvPr id="48" name="Group 47">
            <a:extLst>
              <a:ext uri="{FF2B5EF4-FFF2-40B4-BE49-F238E27FC236}">
                <a16:creationId xmlns:a16="http://schemas.microsoft.com/office/drawing/2014/main" id="{D1F231E6-54B1-5747-AE59-EA7A120272DF}"/>
              </a:ext>
            </a:extLst>
          </p:cNvPr>
          <p:cNvGrpSpPr/>
          <p:nvPr/>
        </p:nvGrpSpPr>
        <p:grpSpPr>
          <a:xfrm>
            <a:off x="3403289" y="1155880"/>
            <a:ext cx="2604304" cy="2315649"/>
            <a:chOff x="3403289" y="1155880"/>
            <a:chExt cx="2604304" cy="2315649"/>
          </a:xfrm>
        </p:grpSpPr>
        <p:sp>
          <p:nvSpPr>
            <p:cNvPr id="34" name="Rectangle 33">
              <a:extLst>
                <a:ext uri="{FF2B5EF4-FFF2-40B4-BE49-F238E27FC236}">
                  <a16:creationId xmlns:a16="http://schemas.microsoft.com/office/drawing/2014/main" id="{5946B086-5BE3-0242-84AE-F9D998E2A199}"/>
                </a:ext>
              </a:extLst>
            </p:cNvPr>
            <p:cNvSpPr/>
            <p:nvPr/>
          </p:nvSpPr>
          <p:spPr>
            <a:xfrm>
              <a:off x="3403289" y="1155880"/>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dirty="0">
                  <a:latin typeface="Helvetica" pitchFamily="2" charset="0"/>
                </a:rPr>
                <a:t>Assess Your Boss, Team</a:t>
              </a:r>
            </a:p>
          </p:txBody>
        </p:sp>
        <p:pic>
          <p:nvPicPr>
            <p:cNvPr id="38" name="Picture 37" descr="A person using a computer&#10;&#10;Description automatically generated">
              <a:extLst>
                <a:ext uri="{FF2B5EF4-FFF2-40B4-BE49-F238E27FC236}">
                  <a16:creationId xmlns:a16="http://schemas.microsoft.com/office/drawing/2014/main" id="{53A2E390-113D-7F4E-9975-8DE251D825B2}"/>
                </a:ext>
              </a:extLst>
            </p:cNvPr>
            <p:cNvPicPr>
              <a:picLocks noChangeAspect="1"/>
            </p:cNvPicPr>
            <p:nvPr/>
          </p:nvPicPr>
          <p:blipFill>
            <a:blip r:embed="rId7"/>
            <a:stretch>
              <a:fillRect/>
            </a:stretch>
          </p:blipFill>
          <p:spPr>
            <a:xfrm>
              <a:off x="3403289" y="1735327"/>
              <a:ext cx="2604304" cy="1736202"/>
            </a:xfrm>
            <a:prstGeom prst="rect">
              <a:avLst/>
            </a:prstGeom>
            <a:ln>
              <a:solidFill>
                <a:srgbClr val="002060"/>
              </a:solidFill>
            </a:ln>
          </p:spPr>
        </p:pic>
      </p:grpSp>
      <p:grpSp>
        <p:nvGrpSpPr>
          <p:cNvPr id="51" name="Group 50">
            <a:extLst>
              <a:ext uri="{FF2B5EF4-FFF2-40B4-BE49-F238E27FC236}">
                <a16:creationId xmlns:a16="http://schemas.microsoft.com/office/drawing/2014/main" id="{6F0438C2-9C5F-474B-B424-7B9E1A98F472}"/>
              </a:ext>
            </a:extLst>
          </p:cNvPr>
          <p:cNvGrpSpPr/>
          <p:nvPr/>
        </p:nvGrpSpPr>
        <p:grpSpPr>
          <a:xfrm>
            <a:off x="6442644" y="3840037"/>
            <a:ext cx="2604304" cy="2322848"/>
            <a:chOff x="6442644" y="3840037"/>
            <a:chExt cx="2604304" cy="2322848"/>
          </a:xfrm>
        </p:grpSpPr>
        <p:sp>
          <p:nvSpPr>
            <p:cNvPr id="36" name="Rectangle 35">
              <a:extLst>
                <a:ext uri="{FF2B5EF4-FFF2-40B4-BE49-F238E27FC236}">
                  <a16:creationId xmlns:a16="http://schemas.microsoft.com/office/drawing/2014/main" id="{75138B9C-E9C2-AB40-ADB7-A46B03F45622}"/>
                </a:ext>
              </a:extLst>
            </p:cNvPr>
            <p:cNvSpPr/>
            <p:nvPr/>
          </p:nvSpPr>
          <p:spPr>
            <a:xfrm>
              <a:off x="6442644" y="3840037"/>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50" b="1" dirty="0">
                  <a:latin typeface="Helvetica" pitchFamily="2" charset="0"/>
                </a:rPr>
                <a:t>Track Your Goals/Progress</a:t>
              </a:r>
            </a:p>
          </p:txBody>
        </p:sp>
        <p:pic>
          <p:nvPicPr>
            <p:cNvPr id="40" name="Picture 39" descr="A person sitting at a table using a computer&#10;&#10;Description automatically generated">
              <a:extLst>
                <a:ext uri="{FF2B5EF4-FFF2-40B4-BE49-F238E27FC236}">
                  <a16:creationId xmlns:a16="http://schemas.microsoft.com/office/drawing/2014/main" id="{148FC97C-F39F-0540-B8E4-8B4DA85DF5CA}"/>
                </a:ext>
              </a:extLst>
            </p:cNvPr>
            <p:cNvPicPr>
              <a:picLocks noChangeAspect="1"/>
            </p:cNvPicPr>
            <p:nvPr/>
          </p:nvPicPr>
          <p:blipFill>
            <a:blip r:embed="rId8"/>
            <a:stretch>
              <a:fillRect/>
            </a:stretch>
          </p:blipFill>
          <p:spPr>
            <a:xfrm>
              <a:off x="6442644" y="4426683"/>
              <a:ext cx="2604303" cy="1736202"/>
            </a:xfrm>
            <a:prstGeom prst="rect">
              <a:avLst/>
            </a:prstGeom>
            <a:solidFill>
              <a:srgbClr val="002060"/>
            </a:solidFill>
            <a:ln>
              <a:solidFill>
                <a:srgbClr val="002060"/>
              </a:solidFill>
            </a:ln>
          </p:spPr>
        </p:pic>
      </p:grpSp>
      <p:grpSp>
        <p:nvGrpSpPr>
          <p:cNvPr id="45" name="Group 44">
            <a:extLst>
              <a:ext uri="{FF2B5EF4-FFF2-40B4-BE49-F238E27FC236}">
                <a16:creationId xmlns:a16="http://schemas.microsoft.com/office/drawing/2014/main" id="{89CF43A8-5CB8-FD4F-828F-BD42EA8F967F}"/>
              </a:ext>
            </a:extLst>
          </p:cNvPr>
          <p:cNvGrpSpPr/>
          <p:nvPr/>
        </p:nvGrpSpPr>
        <p:grpSpPr>
          <a:xfrm>
            <a:off x="9481999" y="3856478"/>
            <a:ext cx="2604304" cy="2316943"/>
            <a:chOff x="9482004" y="3870532"/>
            <a:chExt cx="2604304" cy="2316943"/>
          </a:xfrm>
          <a:solidFill>
            <a:srgbClr val="242625"/>
          </a:solidFill>
        </p:grpSpPr>
        <p:sp>
          <p:nvSpPr>
            <p:cNvPr id="37" name="Rectangle 36">
              <a:extLst>
                <a:ext uri="{FF2B5EF4-FFF2-40B4-BE49-F238E27FC236}">
                  <a16:creationId xmlns:a16="http://schemas.microsoft.com/office/drawing/2014/main" id="{BD6990F4-2C81-724C-BDC5-55E54686D0B6}"/>
                </a:ext>
              </a:extLst>
            </p:cNvPr>
            <p:cNvSpPr/>
            <p:nvPr/>
          </p:nvSpPr>
          <p:spPr>
            <a:xfrm>
              <a:off x="9482004" y="3870532"/>
              <a:ext cx="2604304" cy="532435"/>
            </a:xfrm>
            <a:prstGeom prst="rect">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latin typeface="Helvetica" pitchFamily="2" charset="0"/>
                </a:rPr>
                <a:t>When Something Happens: </a:t>
              </a:r>
              <a:r>
                <a:rPr lang="en-US" sz="1400" b="1" i="1" dirty="0">
                  <a:latin typeface="Helvetica" pitchFamily="2" charset="0"/>
                </a:rPr>
                <a:t>DIM</a:t>
              </a:r>
            </a:p>
          </p:txBody>
        </p:sp>
        <p:pic>
          <p:nvPicPr>
            <p:cNvPr id="44" name="Picture 43" descr="A person sitting at a table using a computer&#10;&#10;Description automatically generated">
              <a:extLst>
                <a:ext uri="{FF2B5EF4-FFF2-40B4-BE49-F238E27FC236}">
                  <a16:creationId xmlns:a16="http://schemas.microsoft.com/office/drawing/2014/main" id="{88F0B773-80F8-3B4B-9FD2-327EE7B8E825}"/>
                </a:ext>
              </a:extLst>
            </p:cNvPr>
            <p:cNvPicPr>
              <a:picLocks noChangeAspect="1"/>
            </p:cNvPicPr>
            <p:nvPr/>
          </p:nvPicPr>
          <p:blipFill>
            <a:blip r:embed="rId9"/>
            <a:stretch>
              <a:fillRect/>
            </a:stretch>
          </p:blipFill>
          <p:spPr>
            <a:xfrm>
              <a:off x="9482004" y="4451273"/>
              <a:ext cx="2604303" cy="1736202"/>
            </a:xfrm>
            <a:prstGeom prst="rect">
              <a:avLst/>
            </a:prstGeom>
            <a:grpFill/>
            <a:ln>
              <a:solidFill>
                <a:srgbClr val="002060"/>
              </a:solidFill>
            </a:ln>
          </p:spPr>
        </p:pic>
      </p:grpSp>
      <p:sp>
        <p:nvSpPr>
          <p:cNvPr id="46" name="TextBox 45">
            <a:extLst>
              <a:ext uri="{FF2B5EF4-FFF2-40B4-BE49-F238E27FC236}">
                <a16:creationId xmlns:a16="http://schemas.microsoft.com/office/drawing/2014/main" id="{039EF820-F310-7543-AB80-D03DEC6C4979}"/>
              </a:ext>
            </a:extLst>
          </p:cNvPr>
          <p:cNvSpPr txBox="1"/>
          <p:nvPr/>
        </p:nvSpPr>
        <p:spPr>
          <a:xfrm>
            <a:off x="390096" y="3692253"/>
            <a:ext cx="2578142" cy="923330"/>
          </a:xfrm>
          <a:prstGeom prst="rect">
            <a:avLst/>
          </a:prstGeom>
          <a:solidFill>
            <a:schemeClr val="bg1"/>
          </a:solidFill>
        </p:spPr>
        <p:txBody>
          <a:bodyPr wrap="square" rtlCol="0">
            <a:spAutoFit/>
          </a:bodyPr>
          <a:lstStyle/>
          <a:p>
            <a:r>
              <a:rPr lang="en-US" dirty="0">
                <a:latin typeface="Garamond" panose="02020404030301010803" pitchFamily="18" charset="0"/>
              </a:rPr>
              <a:t>Focus on: The Work</a:t>
            </a:r>
          </a:p>
          <a:p>
            <a:r>
              <a:rPr lang="en-US" i="1" dirty="0">
                <a:latin typeface="Garamond" panose="02020404030301010803" pitchFamily="18" charset="0"/>
              </a:rPr>
              <a:t>Trust, but verify</a:t>
            </a:r>
          </a:p>
          <a:p>
            <a:r>
              <a:rPr lang="en-US" b="1" dirty="0">
                <a:solidFill>
                  <a:schemeClr val="accent5"/>
                </a:solidFill>
                <a:latin typeface="Helvetica" pitchFamily="2" charset="0"/>
              </a:rPr>
              <a:t>TACTICS</a:t>
            </a:r>
          </a:p>
        </p:txBody>
      </p:sp>
      <p:sp>
        <p:nvSpPr>
          <p:cNvPr id="47" name="TextBox 46">
            <a:extLst>
              <a:ext uri="{FF2B5EF4-FFF2-40B4-BE49-F238E27FC236}">
                <a16:creationId xmlns:a16="http://schemas.microsoft.com/office/drawing/2014/main" id="{70F63C74-1378-0541-A500-939DC6B2D765}"/>
              </a:ext>
            </a:extLst>
          </p:cNvPr>
          <p:cNvSpPr txBox="1"/>
          <p:nvPr/>
        </p:nvSpPr>
        <p:spPr>
          <a:xfrm>
            <a:off x="390096" y="1098730"/>
            <a:ext cx="2578142" cy="923330"/>
          </a:xfrm>
          <a:prstGeom prst="rect">
            <a:avLst/>
          </a:prstGeom>
          <a:solidFill>
            <a:schemeClr val="bg1"/>
          </a:solidFill>
        </p:spPr>
        <p:txBody>
          <a:bodyPr wrap="none" rtlCol="0">
            <a:spAutoFit/>
          </a:bodyPr>
          <a:lstStyle/>
          <a:p>
            <a:r>
              <a:rPr lang="en-US" dirty="0">
                <a:latin typeface="Garamond" panose="02020404030301010803" pitchFamily="18" charset="0"/>
              </a:rPr>
              <a:t>Focus on: The Community</a:t>
            </a:r>
          </a:p>
          <a:p>
            <a:r>
              <a:rPr lang="en-US" i="1" dirty="0">
                <a:latin typeface="Garamond" panose="02020404030301010803" pitchFamily="18" charset="0"/>
              </a:rPr>
              <a:t>Understand how it/they tick(s)</a:t>
            </a:r>
          </a:p>
          <a:p>
            <a:r>
              <a:rPr lang="en-US" b="1" dirty="0">
                <a:solidFill>
                  <a:srgbClr val="FFC000"/>
                </a:solidFill>
                <a:latin typeface="Helvetica" pitchFamily="2" charset="0"/>
              </a:rPr>
              <a:t>DIPLOMACY</a:t>
            </a:r>
          </a:p>
        </p:txBody>
      </p:sp>
      <p:sp>
        <p:nvSpPr>
          <p:cNvPr id="53" name="Rectangle 52">
            <a:extLst>
              <a:ext uri="{FF2B5EF4-FFF2-40B4-BE49-F238E27FC236}">
                <a16:creationId xmlns:a16="http://schemas.microsoft.com/office/drawing/2014/main" id="{4B297FCA-2978-3346-9FB2-9FE443A1F458}"/>
              </a:ext>
            </a:extLst>
          </p:cNvPr>
          <p:cNvSpPr/>
          <p:nvPr/>
        </p:nvSpPr>
        <p:spPr>
          <a:xfrm>
            <a:off x="3403289" y="1735327"/>
            <a:ext cx="2604303" cy="1736202"/>
          </a:xfrm>
          <a:prstGeom prst="rect">
            <a:avLst/>
          </a:prstGeom>
          <a:solidFill>
            <a:srgbClr val="FFEB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rgbClr val="242625"/>
                </a:solidFill>
              </a:rPr>
              <a:t>What are there lived goals and priorities?</a:t>
            </a:r>
          </a:p>
          <a:p>
            <a:pPr marL="285750" indent="-285750">
              <a:buFont typeface="Arial" panose="020B0604020202020204" pitchFamily="34" charset="0"/>
              <a:buChar char="•"/>
            </a:pPr>
            <a:r>
              <a:rPr lang="en-US" sz="1400" dirty="0">
                <a:solidFill>
                  <a:srgbClr val="242625"/>
                </a:solidFill>
              </a:rPr>
              <a:t>What are their strengths and weaknesses?</a:t>
            </a:r>
          </a:p>
          <a:p>
            <a:pPr marL="285750" indent="-285750">
              <a:buFont typeface="Arial" panose="020B0604020202020204" pitchFamily="34" charset="0"/>
              <a:buChar char="•"/>
            </a:pPr>
            <a:r>
              <a:rPr lang="en-US" sz="1400" dirty="0">
                <a:solidFill>
                  <a:srgbClr val="242625"/>
                </a:solidFill>
              </a:rPr>
              <a:t>What are their preferences?</a:t>
            </a:r>
          </a:p>
          <a:p>
            <a:pPr marL="285750" indent="-285750">
              <a:buFont typeface="Arial" panose="020B0604020202020204" pitchFamily="34" charset="0"/>
              <a:buChar char="•"/>
            </a:pPr>
            <a:r>
              <a:rPr lang="en-US" sz="1400" dirty="0">
                <a:solidFill>
                  <a:srgbClr val="242625"/>
                </a:solidFill>
              </a:rPr>
              <a:t>What are their values?</a:t>
            </a:r>
          </a:p>
          <a:p>
            <a:pPr marL="285750" indent="-285750">
              <a:buFont typeface="Arial" panose="020B0604020202020204" pitchFamily="34" charset="0"/>
              <a:buChar char="•"/>
            </a:pPr>
            <a:r>
              <a:rPr lang="en-US" sz="1400" dirty="0">
                <a:solidFill>
                  <a:srgbClr val="242625"/>
                </a:solidFill>
              </a:rPr>
              <a:t>Are there factions?</a:t>
            </a:r>
          </a:p>
        </p:txBody>
      </p:sp>
      <p:sp>
        <p:nvSpPr>
          <p:cNvPr id="54" name="Rectangle 53">
            <a:extLst>
              <a:ext uri="{FF2B5EF4-FFF2-40B4-BE49-F238E27FC236}">
                <a16:creationId xmlns:a16="http://schemas.microsoft.com/office/drawing/2014/main" id="{B72C1F73-3CF6-E94D-B1DD-EB5B9FEAD7DC}"/>
              </a:ext>
            </a:extLst>
          </p:cNvPr>
          <p:cNvSpPr/>
          <p:nvPr/>
        </p:nvSpPr>
        <p:spPr>
          <a:xfrm>
            <a:off x="6442644" y="1735327"/>
            <a:ext cx="2604303" cy="1736202"/>
          </a:xfrm>
          <a:prstGeom prst="rect">
            <a:avLst/>
          </a:prstGeom>
          <a:solidFill>
            <a:srgbClr val="FFE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242625"/>
                </a:solidFill>
              </a:rPr>
              <a:t>“Engaged employees work with passion and feel a profound connection to their organization. They drive innovation and move the organization forward.”</a:t>
            </a:r>
          </a:p>
          <a:p>
            <a:endParaRPr lang="en-US" sz="1400" dirty="0">
              <a:solidFill>
                <a:srgbClr val="242625"/>
              </a:solidFill>
            </a:endParaRPr>
          </a:p>
        </p:txBody>
      </p:sp>
      <p:sp>
        <p:nvSpPr>
          <p:cNvPr id="55" name="Rectangle 54">
            <a:extLst>
              <a:ext uri="{FF2B5EF4-FFF2-40B4-BE49-F238E27FC236}">
                <a16:creationId xmlns:a16="http://schemas.microsoft.com/office/drawing/2014/main" id="{C8F7F459-C827-C34C-B331-11A303AFFCEF}"/>
              </a:ext>
            </a:extLst>
          </p:cNvPr>
          <p:cNvSpPr/>
          <p:nvPr/>
        </p:nvSpPr>
        <p:spPr>
          <a:xfrm>
            <a:off x="9481995" y="1735327"/>
            <a:ext cx="2604303" cy="1736202"/>
          </a:xfrm>
          <a:prstGeom prst="rect">
            <a:avLst/>
          </a:prstGeom>
          <a:solidFill>
            <a:srgbClr val="FFEF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242625"/>
                </a:solidFill>
              </a:rPr>
              <a:t>Civility costs you little; gains you a great deal.</a:t>
            </a:r>
          </a:p>
          <a:p>
            <a:endParaRPr lang="en-US" sz="1400" dirty="0">
              <a:solidFill>
                <a:srgbClr val="242625"/>
              </a:solidFill>
            </a:endParaRPr>
          </a:p>
          <a:p>
            <a:pPr marL="285750" indent="-285750">
              <a:buFont typeface="Arial" panose="020B0604020202020204" pitchFamily="34" charset="0"/>
              <a:buChar char="•"/>
            </a:pPr>
            <a:r>
              <a:rPr lang="en-US" sz="1400" dirty="0">
                <a:solidFill>
                  <a:srgbClr val="242625"/>
                </a:solidFill>
              </a:rPr>
              <a:t>Great job.</a:t>
            </a:r>
          </a:p>
          <a:p>
            <a:pPr marL="285750" indent="-285750">
              <a:buFont typeface="Arial" panose="020B0604020202020204" pitchFamily="34" charset="0"/>
              <a:buChar char="•"/>
            </a:pPr>
            <a:r>
              <a:rPr lang="en-US" sz="1400" dirty="0">
                <a:solidFill>
                  <a:srgbClr val="242625"/>
                </a:solidFill>
              </a:rPr>
              <a:t>Thank you.</a:t>
            </a:r>
          </a:p>
          <a:p>
            <a:pPr marL="285750" indent="-285750">
              <a:buFont typeface="Arial" panose="020B0604020202020204" pitchFamily="34" charset="0"/>
              <a:buChar char="•"/>
            </a:pPr>
            <a:r>
              <a:rPr lang="en-US" sz="1400" dirty="0">
                <a:solidFill>
                  <a:srgbClr val="242625"/>
                </a:solidFill>
              </a:rPr>
              <a:t>I apologize.</a:t>
            </a:r>
          </a:p>
        </p:txBody>
      </p:sp>
      <p:sp>
        <p:nvSpPr>
          <p:cNvPr id="56" name="Rectangle 55">
            <a:extLst>
              <a:ext uri="{FF2B5EF4-FFF2-40B4-BE49-F238E27FC236}">
                <a16:creationId xmlns:a16="http://schemas.microsoft.com/office/drawing/2014/main" id="{9A0F725F-B4BC-054D-B072-2F9DE61BAAF8}"/>
              </a:ext>
            </a:extLst>
          </p:cNvPr>
          <p:cNvSpPr/>
          <p:nvPr/>
        </p:nvSpPr>
        <p:spPr>
          <a:xfrm>
            <a:off x="3403288" y="4424519"/>
            <a:ext cx="2604303" cy="173620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dirty="0">
                <a:solidFill>
                  <a:srgbClr val="242625"/>
                </a:solidFill>
              </a:rPr>
              <a:t>To your boss(es): </a:t>
            </a:r>
            <a:r>
              <a:rPr lang="en-US" sz="1400" dirty="0">
                <a:solidFill>
                  <a:srgbClr val="242625"/>
                </a:solidFill>
              </a:rPr>
              <a:t>“I want to clarify, because I want to get it right.”</a:t>
            </a:r>
          </a:p>
          <a:p>
            <a:pPr marL="285750" indent="-285750">
              <a:buFont typeface="Arial" panose="020B0604020202020204" pitchFamily="34" charset="0"/>
              <a:buChar char="•"/>
            </a:pPr>
            <a:r>
              <a:rPr lang="en-US" sz="1400" dirty="0">
                <a:solidFill>
                  <a:srgbClr val="242625"/>
                </a:solidFill>
              </a:rPr>
              <a:t>Cross reference expectations with allies, reference material, google</a:t>
            </a:r>
          </a:p>
        </p:txBody>
      </p:sp>
      <p:sp>
        <p:nvSpPr>
          <p:cNvPr id="57" name="Rectangle 56">
            <a:extLst>
              <a:ext uri="{FF2B5EF4-FFF2-40B4-BE49-F238E27FC236}">
                <a16:creationId xmlns:a16="http://schemas.microsoft.com/office/drawing/2014/main" id="{AFA86192-54E9-864C-BA1A-76845267268D}"/>
              </a:ext>
            </a:extLst>
          </p:cNvPr>
          <p:cNvSpPr/>
          <p:nvPr/>
        </p:nvSpPr>
        <p:spPr>
          <a:xfrm>
            <a:off x="6442644" y="4429749"/>
            <a:ext cx="2604303" cy="173620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rgbClr val="242625"/>
                </a:solidFill>
              </a:rPr>
              <a:t>Have your own metrics of success and game plan</a:t>
            </a:r>
          </a:p>
          <a:p>
            <a:pPr marL="285750" indent="-285750">
              <a:buFont typeface="Arial" panose="020B0604020202020204" pitchFamily="34" charset="0"/>
              <a:buChar char="•"/>
            </a:pPr>
            <a:endParaRPr lang="en-US" sz="1400" dirty="0">
              <a:solidFill>
                <a:srgbClr val="242625"/>
              </a:solidFill>
            </a:endParaRPr>
          </a:p>
          <a:p>
            <a:pPr marL="285750" indent="-285750">
              <a:buFont typeface="Arial" panose="020B0604020202020204" pitchFamily="34" charset="0"/>
              <a:buChar char="•"/>
            </a:pPr>
            <a:endParaRPr lang="en-US" sz="1400" dirty="0">
              <a:solidFill>
                <a:srgbClr val="242625"/>
              </a:solidFill>
            </a:endParaRPr>
          </a:p>
          <a:p>
            <a:pPr marL="285750" indent="-285750">
              <a:buFont typeface="Arial" panose="020B0604020202020204" pitchFamily="34" charset="0"/>
              <a:buChar char="•"/>
            </a:pPr>
            <a:endParaRPr lang="en-US" sz="1400" dirty="0">
              <a:solidFill>
                <a:srgbClr val="242625"/>
              </a:solidFill>
            </a:endParaRPr>
          </a:p>
          <a:p>
            <a:pPr marL="285750" indent="-285750">
              <a:buFont typeface="Arial" panose="020B0604020202020204" pitchFamily="34" charset="0"/>
              <a:buChar char="•"/>
            </a:pPr>
            <a:endParaRPr lang="en-US" sz="1400" dirty="0">
              <a:solidFill>
                <a:srgbClr val="242625"/>
              </a:solidFill>
            </a:endParaRPr>
          </a:p>
          <a:p>
            <a:endParaRPr lang="en-US" sz="1400" dirty="0">
              <a:solidFill>
                <a:srgbClr val="242625"/>
              </a:solidFill>
            </a:endParaRPr>
          </a:p>
        </p:txBody>
      </p:sp>
      <p:sp>
        <p:nvSpPr>
          <p:cNvPr id="58" name="Rectangle 57">
            <a:extLst>
              <a:ext uri="{FF2B5EF4-FFF2-40B4-BE49-F238E27FC236}">
                <a16:creationId xmlns:a16="http://schemas.microsoft.com/office/drawing/2014/main" id="{1FA27D7C-1609-644F-8DAB-D1ABC5A2B06B}"/>
              </a:ext>
            </a:extLst>
          </p:cNvPr>
          <p:cNvSpPr/>
          <p:nvPr/>
        </p:nvSpPr>
        <p:spPr>
          <a:xfrm>
            <a:off x="9481995" y="4439383"/>
            <a:ext cx="2604303" cy="173620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rgbClr val="242625"/>
                </a:solidFill>
              </a:rPr>
              <a:t>Trust your gut and do the work</a:t>
            </a:r>
          </a:p>
          <a:p>
            <a:pPr marL="285750" indent="-285750">
              <a:buFont typeface="Arial" panose="020B0604020202020204" pitchFamily="34" charset="0"/>
              <a:buChar char="•"/>
            </a:pPr>
            <a:r>
              <a:rPr lang="en-US" sz="1400" dirty="0">
                <a:solidFill>
                  <a:srgbClr val="242625"/>
                </a:solidFill>
              </a:rPr>
              <a:t>Reach out to allies – Linda!</a:t>
            </a:r>
          </a:p>
          <a:p>
            <a:pPr marL="285750" indent="-285750">
              <a:buFont typeface="Arial" panose="020B0604020202020204" pitchFamily="34" charset="0"/>
              <a:buChar char="•"/>
            </a:pPr>
            <a:r>
              <a:rPr lang="en-US" sz="1400" dirty="0">
                <a:solidFill>
                  <a:srgbClr val="242625"/>
                </a:solidFill>
              </a:rPr>
              <a:t> Remember, this isn’t  one thing or one conversation, is a devotion to navigating your professional life with integrity</a:t>
            </a:r>
          </a:p>
        </p:txBody>
      </p:sp>
      <p:sp>
        <p:nvSpPr>
          <p:cNvPr id="61" name="Rectangle 60">
            <a:extLst>
              <a:ext uri="{FF2B5EF4-FFF2-40B4-BE49-F238E27FC236}">
                <a16:creationId xmlns:a16="http://schemas.microsoft.com/office/drawing/2014/main" id="{AA8FE63C-9089-F141-8C53-26471E03DABD}"/>
              </a:ext>
            </a:extLst>
          </p:cNvPr>
          <p:cNvSpPr/>
          <p:nvPr/>
        </p:nvSpPr>
        <p:spPr>
          <a:xfrm>
            <a:off x="28645" y="5898586"/>
            <a:ext cx="8658546" cy="784830"/>
          </a:xfrm>
          <a:prstGeom prst="rect">
            <a:avLst/>
          </a:prstGeom>
        </p:spPr>
        <p:txBody>
          <a:bodyPr wrap="square">
            <a:spAutoFit/>
          </a:bodyPr>
          <a:lstStyle/>
          <a:p>
            <a:pPr>
              <a:buClr>
                <a:schemeClr val="accent5"/>
              </a:buClr>
            </a:pPr>
            <a:endParaRPr lang="en-US" sz="1400" b="1" dirty="0">
              <a:latin typeface="Tw Cen MT" panose="020B0602020104020603" pitchFamily="34" charset="77"/>
            </a:endParaRPr>
          </a:p>
          <a:p>
            <a:pPr>
              <a:buClr>
                <a:schemeClr val="accent5"/>
              </a:buClr>
            </a:pPr>
            <a:endParaRPr lang="en-US" sz="1400" b="1" dirty="0">
              <a:solidFill>
                <a:schemeClr val="accent1"/>
              </a:solidFill>
              <a:latin typeface="Helvetica" pitchFamily="2" charset="0"/>
            </a:endParaRPr>
          </a:p>
          <a:p>
            <a:pPr>
              <a:buClr>
                <a:schemeClr val="accent5"/>
              </a:buClr>
            </a:pPr>
            <a:r>
              <a:rPr lang="en-US" sz="1700" b="1" dirty="0">
                <a:solidFill>
                  <a:srgbClr val="242625"/>
                </a:solidFill>
                <a:latin typeface="Helvetica" pitchFamily="2" charset="0"/>
              </a:rPr>
              <a:t>Navigating politics skillfully requires </a:t>
            </a:r>
            <a:r>
              <a:rPr lang="en-US" sz="1700" b="1" dirty="0">
                <a:solidFill>
                  <a:srgbClr val="C00000"/>
                </a:solidFill>
                <a:latin typeface="Helvetica" pitchFamily="2" charset="0"/>
              </a:rPr>
              <a:t>intentionality</a:t>
            </a:r>
            <a:r>
              <a:rPr lang="en-US" sz="1700" b="1" dirty="0">
                <a:solidFill>
                  <a:srgbClr val="242625"/>
                </a:solidFill>
                <a:latin typeface="Helvetica" pitchFamily="2" charset="0"/>
              </a:rPr>
              <a:t> around</a:t>
            </a:r>
            <a:r>
              <a:rPr lang="en-US" sz="1700" b="1" dirty="0">
                <a:solidFill>
                  <a:schemeClr val="accent1"/>
                </a:solidFill>
                <a:latin typeface="Helvetica" pitchFamily="2" charset="0"/>
              </a:rPr>
              <a:t> </a:t>
            </a:r>
            <a:r>
              <a:rPr lang="en-US" sz="1700" b="1" dirty="0">
                <a:solidFill>
                  <a:schemeClr val="accent4"/>
                </a:solidFill>
                <a:latin typeface="Helvetica" pitchFamily="2" charset="0"/>
              </a:rPr>
              <a:t>diplomacy</a:t>
            </a:r>
            <a:r>
              <a:rPr lang="en-US" sz="1700" b="1" dirty="0">
                <a:solidFill>
                  <a:srgbClr val="242625"/>
                </a:solidFill>
                <a:latin typeface="Helvetica" pitchFamily="2" charset="0"/>
              </a:rPr>
              <a:t> and </a:t>
            </a:r>
            <a:r>
              <a:rPr lang="en-US" sz="1700" b="1" dirty="0">
                <a:solidFill>
                  <a:schemeClr val="accent5"/>
                </a:solidFill>
                <a:latin typeface="Helvetica" pitchFamily="2" charset="0"/>
              </a:rPr>
              <a:t>tactics</a:t>
            </a:r>
            <a:r>
              <a:rPr lang="en-US" sz="1700" b="1" dirty="0">
                <a:solidFill>
                  <a:schemeClr val="accent6"/>
                </a:solidFill>
                <a:latin typeface="Helvetica" pitchFamily="2" charset="0"/>
              </a:rPr>
              <a:t>  </a:t>
            </a:r>
            <a:endParaRPr lang="en-US" sz="1700" dirty="0">
              <a:solidFill>
                <a:schemeClr val="accent6"/>
              </a:solidFill>
              <a:latin typeface="Helvetica Light" panose="020B0403020202020204" pitchFamily="34" charset="0"/>
            </a:endParaRPr>
          </a:p>
        </p:txBody>
      </p:sp>
    </p:spTree>
    <p:extLst>
      <p:ext uri="{BB962C8B-B14F-4D97-AF65-F5344CB8AC3E}">
        <p14:creationId xmlns:p14="http://schemas.microsoft.com/office/powerpoint/2010/main" val="346086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3" grpId="0" animBg="1"/>
      <p:bldP spid="54" grpId="0" animBg="1"/>
      <p:bldP spid="55" grpId="0" animBg="1"/>
      <p:bldP spid="56" grpId="0" animBg="1"/>
      <p:bldP spid="57" grpId="0" animBg="1"/>
      <p:bldP spid="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A picture containing building, person, ball, holding&#10;&#10;Description automatically generated">
            <a:extLst>
              <a:ext uri="{FF2B5EF4-FFF2-40B4-BE49-F238E27FC236}">
                <a16:creationId xmlns:a16="http://schemas.microsoft.com/office/drawing/2014/main" id="{88335C4C-5A9E-A246-9EE1-221D02B03D33}"/>
              </a:ext>
            </a:extLst>
          </p:cNvPr>
          <p:cNvPicPr>
            <a:picLocks noChangeAspect="1"/>
          </p:cNvPicPr>
          <p:nvPr/>
        </p:nvPicPr>
        <p:blipFill>
          <a:blip r:embed="rId3">
            <a:alphaModFix amt="5000"/>
          </a:blip>
          <a:stretch>
            <a:fillRect/>
          </a:stretch>
        </p:blipFill>
        <p:spPr>
          <a:xfrm>
            <a:off x="-462946" y="-4614"/>
            <a:ext cx="6905589" cy="6215030"/>
          </a:xfrm>
          <a:prstGeom prst="rect">
            <a:avLst/>
          </a:prstGeom>
        </p:spPr>
      </p:pic>
      <p:sp>
        <p:nvSpPr>
          <p:cNvPr id="17" name="Title 1">
            <a:extLst>
              <a:ext uri="{FF2B5EF4-FFF2-40B4-BE49-F238E27FC236}">
                <a16:creationId xmlns:a16="http://schemas.microsoft.com/office/drawing/2014/main" id="{1DE9B886-BAD4-5A45-ADD2-2E98075FADED}"/>
              </a:ext>
            </a:extLst>
          </p:cNvPr>
          <p:cNvSpPr txBox="1">
            <a:spLocks/>
          </p:cNvSpPr>
          <p:nvPr/>
        </p:nvSpPr>
        <p:spPr>
          <a:xfrm>
            <a:off x="9906000" y="204936"/>
            <a:ext cx="7072122" cy="563231"/>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3600" dirty="0">
                <a:solidFill>
                  <a:srgbClr val="328BC2"/>
                </a:solidFill>
              </a:rPr>
              <a:t>In Sum</a:t>
            </a:r>
          </a:p>
        </p:txBody>
      </p:sp>
      <p:sp>
        <p:nvSpPr>
          <p:cNvPr id="61" name="Rectangle 60">
            <a:extLst>
              <a:ext uri="{FF2B5EF4-FFF2-40B4-BE49-F238E27FC236}">
                <a16:creationId xmlns:a16="http://schemas.microsoft.com/office/drawing/2014/main" id="{AA8FE63C-9089-F141-8C53-26471E03DABD}"/>
              </a:ext>
            </a:extLst>
          </p:cNvPr>
          <p:cNvSpPr/>
          <p:nvPr/>
        </p:nvSpPr>
        <p:spPr>
          <a:xfrm>
            <a:off x="0" y="5834792"/>
            <a:ext cx="8658546" cy="784830"/>
          </a:xfrm>
          <a:prstGeom prst="rect">
            <a:avLst/>
          </a:prstGeom>
        </p:spPr>
        <p:txBody>
          <a:bodyPr wrap="square">
            <a:spAutoFit/>
          </a:bodyPr>
          <a:lstStyle/>
          <a:p>
            <a:pPr>
              <a:buClr>
                <a:schemeClr val="accent5"/>
              </a:buClr>
            </a:pPr>
            <a:endParaRPr lang="en-US" sz="1400" b="1" dirty="0">
              <a:latin typeface="Tw Cen MT" panose="020B0602020104020603" pitchFamily="34" charset="77"/>
            </a:endParaRPr>
          </a:p>
          <a:p>
            <a:pPr>
              <a:buClr>
                <a:schemeClr val="accent5"/>
              </a:buClr>
            </a:pPr>
            <a:endParaRPr lang="en-US" sz="1400" b="1" dirty="0">
              <a:solidFill>
                <a:schemeClr val="accent1"/>
              </a:solidFill>
              <a:latin typeface="Helvetica" pitchFamily="2" charset="0"/>
            </a:endParaRPr>
          </a:p>
          <a:p>
            <a:pPr>
              <a:buClr>
                <a:schemeClr val="accent5"/>
              </a:buClr>
            </a:pPr>
            <a:r>
              <a:rPr lang="en-US" sz="1700" b="1" dirty="0">
                <a:solidFill>
                  <a:srgbClr val="242625"/>
                </a:solidFill>
                <a:latin typeface="Helvetica" pitchFamily="2" charset="0"/>
              </a:rPr>
              <a:t>Navigating politics skillfully requires </a:t>
            </a:r>
            <a:r>
              <a:rPr lang="en-US" sz="1700" b="1" dirty="0">
                <a:solidFill>
                  <a:srgbClr val="C00000"/>
                </a:solidFill>
                <a:latin typeface="Helvetica" pitchFamily="2" charset="0"/>
              </a:rPr>
              <a:t>intentionality</a:t>
            </a:r>
            <a:r>
              <a:rPr lang="en-US" sz="1700" b="1" dirty="0">
                <a:solidFill>
                  <a:srgbClr val="242625"/>
                </a:solidFill>
                <a:latin typeface="Helvetica" pitchFamily="2" charset="0"/>
              </a:rPr>
              <a:t> around</a:t>
            </a:r>
            <a:r>
              <a:rPr lang="en-US" sz="1700" b="1" dirty="0">
                <a:solidFill>
                  <a:schemeClr val="accent1"/>
                </a:solidFill>
                <a:latin typeface="Helvetica" pitchFamily="2" charset="0"/>
              </a:rPr>
              <a:t> </a:t>
            </a:r>
            <a:r>
              <a:rPr lang="en-US" sz="1700" b="1" dirty="0">
                <a:solidFill>
                  <a:schemeClr val="accent4"/>
                </a:solidFill>
                <a:latin typeface="Helvetica" pitchFamily="2" charset="0"/>
              </a:rPr>
              <a:t>diplomacy</a:t>
            </a:r>
            <a:r>
              <a:rPr lang="en-US" sz="1700" b="1" dirty="0">
                <a:solidFill>
                  <a:srgbClr val="242625"/>
                </a:solidFill>
                <a:latin typeface="Helvetica" pitchFamily="2" charset="0"/>
              </a:rPr>
              <a:t> and </a:t>
            </a:r>
            <a:r>
              <a:rPr lang="en-US" sz="1700" b="1" dirty="0">
                <a:solidFill>
                  <a:schemeClr val="accent5"/>
                </a:solidFill>
                <a:latin typeface="Helvetica" pitchFamily="2" charset="0"/>
              </a:rPr>
              <a:t>tactics</a:t>
            </a:r>
            <a:r>
              <a:rPr lang="en-US" sz="1700" b="1" dirty="0">
                <a:solidFill>
                  <a:schemeClr val="accent6"/>
                </a:solidFill>
                <a:latin typeface="Helvetica" pitchFamily="2" charset="0"/>
              </a:rPr>
              <a:t>  </a:t>
            </a:r>
            <a:endParaRPr lang="en-US" sz="1700" dirty="0">
              <a:solidFill>
                <a:schemeClr val="accent6"/>
              </a:solidFill>
              <a:latin typeface="Helvetica Light" panose="020B0403020202020204" pitchFamily="34" charset="0"/>
            </a:endParaRPr>
          </a:p>
        </p:txBody>
      </p:sp>
      <p:sp>
        <p:nvSpPr>
          <p:cNvPr id="2" name="TextBox 1">
            <a:extLst>
              <a:ext uri="{FF2B5EF4-FFF2-40B4-BE49-F238E27FC236}">
                <a16:creationId xmlns:a16="http://schemas.microsoft.com/office/drawing/2014/main" id="{E6AFCB13-D6B3-D84F-8EF0-CE68FD7E6FCC}"/>
              </a:ext>
            </a:extLst>
          </p:cNvPr>
          <p:cNvSpPr txBox="1"/>
          <p:nvPr/>
        </p:nvSpPr>
        <p:spPr>
          <a:xfrm>
            <a:off x="3274938" y="1265760"/>
            <a:ext cx="8059529" cy="3139321"/>
          </a:xfrm>
          <a:prstGeom prst="rect">
            <a:avLst/>
          </a:prstGeom>
          <a:noFill/>
        </p:spPr>
        <p:txBody>
          <a:bodyPr wrap="square" rtlCol="0">
            <a:spAutoFit/>
          </a:bodyPr>
          <a:lstStyle/>
          <a:p>
            <a:pPr marL="342900" indent="-342900">
              <a:buFont typeface="+mj-lt"/>
              <a:buAutoNum type="arabicPeriod"/>
            </a:pPr>
            <a:r>
              <a:rPr lang="en-US" dirty="0">
                <a:latin typeface="Helvetica" pitchFamily="2" charset="0"/>
              </a:rPr>
              <a:t>Org Politics can be good or bad, but it’s always present, and you can’t always avoid it and take care of yourself</a:t>
            </a:r>
          </a:p>
          <a:p>
            <a:pPr marL="342900" indent="-342900">
              <a:buFont typeface="+mj-lt"/>
              <a:buAutoNum type="arabicPeriod"/>
            </a:pPr>
            <a:r>
              <a:rPr lang="en-US" dirty="0">
                <a:latin typeface="Helvetica" pitchFamily="2" charset="0"/>
              </a:rPr>
              <a:t>Rather than saying “It’s Fine” or “Burn it all down”,  go for a measured approach and address it intentionally;</a:t>
            </a:r>
          </a:p>
          <a:p>
            <a:pPr marL="342900" indent="-342900">
              <a:buFont typeface="+mj-lt"/>
              <a:buAutoNum type="arabicPeriod"/>
            </a:pPr>
            <a:r>
              <a:rPr lang="en-US" dirty="0">
                <a:latin typeface="Helvetica" pitchFamily="2" charset="0"/>
              </a:rPr>
              <a:t>Focus on DIM: Define the Problem, Identify Options and Make a Recommendation/Make a Move </a:t>
            </a:r>
          </a:p>
          <a:p>
            <a:pPr marL="342900" indent="-342900">
              <a:buFont typeface="+mj-lt"/>
              <a:buAutoNum type="arabicPeriod"/>
            </a:pPr>
            <a:endParaRPr lang="en-US" dirty="0">
              <a:latin typeface="Helvetica" pitchFamily="2" charset="0"/>
            </a:endParaRP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endParaRPr lang="en-US" dirty="0"/>
          </a:p>
        </p:txBody>
      </p:sp>
      <p:sp>
        <p:nvSpPr>
          <p:cNvPr id="14" name="Rectangle 13">
            <a:extLst>
              <a:ext uri="{FF2B5EF4-FFF2-40B4-BE49-F238E27FC236}">
                <a16:creationId xmlns:a16="http://schemas.microsoft.com/office/drawing/2014/main" id="{DF88C2E2-CDCC-5146-BDB6-63936762D21B}"/>
              </a:ext>
            </a:extLst>
          </p:cNvPr>
          <p:cNvSpPr/>
          <p:nvPr/>
        </p:nvSpPr>
        <p:spPr>
          <a:xfrm>
            <a:off x="3274941" y="4704173"/>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dirty="0">
                <a:latin typeface="Helvetica" pitchFamily="2" charset="0"/>
              </a:rPr>
              <a:t>Clarify Expectations</a:t>
            </a:r>
          </a:p>
        </p:txBody>
      </p:sp>
      <p:sp>
        <p:nvSpPr>
          <p:cNvPr id="15" name="Rectangle 14">
            <a:extLst>
              <a:ext uri="{FF2B5EF4-FFF2-40B4-BE49-F238E27FC236}">
                <a16:creationId xmlns:a16="http://schemas.microsoft.com/office/drawing/2014/main" id="{E77DA4E1-8139-6742-BD9D-B7820832A6CD}"/>
              </a:ext>
            </a:extLst>
          </p:cNvPr>
          <p:cNvSpPr/>
          <p:nvPr/>
        </p:nvSpPr>
        <p:spPr>
          <a:xfrm>
            <a:off x="6314295" y="3398297"/>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dirty="0">
                <a:latin typeface="Helvetica" pitchFamily="2" charset="0"/>
              </a:rPr>
              <a:t>Identify Engaged Allies</a:t>
            </a:r>
          </a:p>
        </p:txBody>
      </p:sp>
      <p:sp>
        <p:nvSpPr>
          <p:cNvPr id="16" name="Rectangle 15">
            <a:extLst>
              <a:ext uri="{FF2B5EF4-FFF2-40B4-BE49-F238E27FC236}">
                <a16:creationId xmlns:a16="http://schemas.microsoft.com/office/drawing/2014/main" id="{C042E4AC-0B0F-6042-8BC7-D33CFD47ED1B}"/>
              </a:ext>
            </a:extLst>
          </p:cNvPr>
          <p:cNvSpPr/>
          <p:nvPr/>
        </p:nvSpPr>
        <p:spPr>
          <a:xfrm>
            <a:off x="9353647" y="3398298"/>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dirty="0">
                <a:latin typeface="Helvetica" pitchFamily="2" charset="0"/>
              </a:rPr>
              <a:t>Acknowledge and Support People</a:t>
            </a:r>
          </a:p>
        </p:txBody>
      </p:sp>
      <p:sp>
        <p:nvSpPr>
          <p:cNvPr id="18" name="Rectangle 17">
            <a:extLst>
              <a:ext uri="{FF2B5EF4-FFF2-40B4-BE49-F238E27FC236}">
                <a16:creationId xmlns:a16="http://schemas.microsoft.com/office/drawing/2014/main" id="{E8115485-04FB-F645-87D9-B5D1E4F60178}"/>
              </a:ext>
            </a:extLst>
          </p:cNvPr>
          <p:cNvSpPr/>
          <p:nvPr/>
        </p:nvSpPr>
        <p:spPr>
          <a:xfrm>
            <a:off x="3274941" y="3398297"/>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500" b="1" dirty="0">
                <a:latin typeface="Helvetica" pitchFamily="2" charset="0"/>
              </a:rPr>
              <a:t>Assess Your Boss, Team</a:t>
            </a:r>
          </a:p>
        </p:txBody>
      </p:sp>
      <p:sp>
        <p:nvSpPr>
          <p:cNvPr id="19" name="Rectangle 18">
            <a:extLst>
              <a:ext uri="{FF2B5EF4-FFF2-40B4-BE49-F238E27FC236}">
                <a16:creationId xmlns:a16="http://schemas.microsoft.com/office/drawing/2014/main" id="{7F22B0D8-DF12-8744-B543-3E1BB17D9E7B}"/>
              </a:ext>
            </a:extLst>
          </p:cNvPr>
          <p:cNvSpPr/>
          <p:nvPr/>
        </p:nvSpPr>
        <p:spPr>
          <a:xfrm>
            <a:off x="6314296" y="4725485"/>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50" b="1" dirty="0">
                <a:latin typeface="Helvetica" pitchFamily="2" charset="0"/>
              </a:rPr>
              <a:t>Track Your Goals/Progress</a:t>
            </a:r>
          </a:p>
        </p:txBody>
      </p:sp>
      <p:sp>
        <p:nvSpPr>
          <p:cNvPr id="20" name="Rectangle 19">
            <a:extLst>
              <a:ext uri="{FF2B5EF4-FFF2-40B4-BE49-F238E27FC236}">
                <a16:creationId xmlns:a16="http://schemas.microsoft.com/office/drawing/2014/main" id="{AFFAF23B-1C42-9347-B887-DB81896FEC86}"/>
              </a:ext>
            </a:extLst>
          </p:cNvPr>
          <p:cNvSpPr/>
          <p:nvPr/>
        </p:nvSpPr>
        <p:spPr>
          <a:xfrm>
            <a:off x="9353651" y="4722876"/>
            <a:ext cx="2604304" cy="532435"/>
          </a:xfrm>
          <a:prstGeom prst="rect">
            <a:avLst/>
          </a:prstGeom>
          <a:solidFill>
            <a:srgbClr val="24262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dirty="0">
                <a:latin typeface="Helvetica" pitchFamily="2" charset="0"/>
              </a:rPr>
              <a:t>When Something Happens: </a:t>
            </a:r>
            <a:r>
              <a:rPr lang="en-US" sz="1400" b="1" i="1" dirty="0">
                <a:latin typeface="Helvetica" pitchFamily="2" charset="0"/>
              </a:rPr>
              <a:t>DIM</a:t>
            </a:r>
          </a:p>
        </p:txBody>
      </p:sp>
      <p:sp>
        <p:nvSpPr>
          <p:cNvPr id="21" name="TextBox 20">
            <a:extLst>
              <a:ext uri="{FF2B5EF4-FFF2-40B4-BE49-F238E27FC236}">
                <a16:creationId xmlns:a16="http://schemas.microsoft.com/office/drawing/2014/main" id="{ACEDC998-07D6-ED4A-ADAE-997DA201A489}"/>
              </a:ext>
            </a:extLst>
          </p:cNvPr>
          <p:cNvSpPr txBox="1"/>
          <p:nvPr/>
        </p:nvSpPr>
        <p:spPr>
          <a:xfrm>
            <a:off x="261748" y="4558651"/>
            <a:ext cx="2578142" cy="923330"/>
          </a:xfrm>
          <a:prstGeom prst="rect">
            <a:avLst/>
          </a:prstGeom>
          <a:solidFill>
            <a:schemeClr val="bg1"/>
          </a:solidFill>
        </p:spPr>
        <p:txBody>
          <a:bodyPr wrap="square" rtlCol="0">
            <a:spAutoFit/>
          </a:bodyPr>
          <a:lstStyle/>
          <a:p>
            <a:r>
              <a:rPr lang="en-US" dirty="0">
                <a:latin typeface="Garamond" panose="02020404030301010803" pitchFamily="18" charset="0"/>
              </a:rPr>
              <a:t>Focus on: The Work</a:t>
            </a:r>
          </a:p>
          <a:p>
            <a:r>
              <a:rPr lang="en-US" i="1" dirty="0">
                <a:latin typeface="Garamond" panose="02020404030301010803" pitchFamily="18" charset="0"/>
              </a:rPr>
              <a:t>Trust, but verify</a:t>
            </a:r>
          </a:p>
          <a:p>
            <a:r>
              <a:rPr lang="en-US" b="1" dirty="0">
                <a:solidFill>
                  <a:schemeClr val="accent5"/>
                </a:solidFill>
                <a:latin typeface="Helvetica" pitchFamily="2" charset="0"/>
              </a:rPr>
              <a:t>TACTICS</a:t>
            </a:r>
          </a:p>
        </p:txBody>
      </p:sp>
      <p:sp>
        <p:nvSpPr>
          <p:cNvPr id="22" name="TextBox 21">
            <a:extLst>
              <a:ext uri="{FF2B5EF4-FFF2-40B4-BE49-F238E27FC236}">
                <a16:creationId xmlns:a16="http://schemas.microsoft.com/office/drawing/2014/main" id="{F305B278-405D-F542-B3E2-25A02B171527}"/>
              </a:ext>
            </a:extLst>
          </p:cNvPr>
          <p:cNvSpPr txBox="1"/>
          <p:nvPr/>
        </p:nvSpPr>
        <p:spPr>
          <a:xfrm>
            <a:off x="261748" y="3341147"/>
            <a:ext cx="2578142" cy="923330"/>
          </a:xfrm>
          <a:prstGeom prst="rect">
            <a:avLst/>
          </a:prstGeom>
          <a:solidFill>
            <a:schemeClr val="bg1"/>
          </a:solidFill>
        </p:spPr>
        <p:txBody>
          <a:bodyPr wrap="none" rtlCol="0">
            <a:spAutoFit/>
          </a:bodyPr>
          <a:lstStyle/>
          <a:p>
            <a:r>
              <a:rPr lang="en-US" dirty="0">
                <a:latin typeface="Garamond" panose="02020404030301010803" pitchFamily="18" charset="0"/>
              </a:rPr>
              <a:t>Focus on: The Community</a:t>
            </a:r>
          </a:p>
          <a:p>
            <a:r>
              <a:rPr lang="en-US" i="1" dirty="0">
                <a:latin typeface="Garamond" panose="02020404030301010803" pitchFamily="18" charset="0"/>
              </a:rPr>
              <a:t>Understand how it/they tick(s)</a:t>
            </a:r>
          </a:p>
          <a:p>
            <a:r>
              <a:rPr lang="en-US" b="1" dirty="0">
                <a:solidFill>
                  <a:srgbClr val="FFC000"/>
                </a:solidFill>
                <a:latin typeface="Helvetica" pitchFamily="2" charset="0"/>
              </a:rPr>
              <a:t>DIPLOMACY</a:t>
            </a:r>
          </a:p>
        </p:txBody>
      </p:sp>
    </p:spTree>
    <p:extLst>
      <p:ext uri="{BB962C8B-B14F-4D97-AF65-F5344CB8AC3E}">
        <p14:creationId xmlns:p14="http://schemas.microsoft.com/office/powerpoint/2010/main" val="293201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4" grpId="0" animBg="1"/>
      <p:bldP spid="15" grpId="0" animBg="1"/>
      <p:bldP spid="16" grpId="0" animBg="1"/>
      <p:bldP spid="18" grpId="0" animBg="1"/>
      <p:bldP spid="19" grpId="0" animBg="1"/>
      <p:bldP spid="20" grpId="0" animBg="1"/>
      <p:bldP spid="21"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person, ball, holding&#10;&#10;Description automatically generated">
            <a:extLst>
              <a:ext uri="{FF2B5EF4-FFF2-40B4-BE49-F238E27FC236}">
                <a16:creationId xmlns:a16="http://schemas.microsoft.com/office/drawing/2014/main" id="{553B94A4-69D2-C145-95D0-0CE3B26E91A7}"/>
              </a:ext>
            </a:extLst>
          </p:cNvPr>
          <p:cNvPicPr>
            <a:picLocks noChangeAspect="1"/>
          </p:cNvPicPr>
          <p:nvPr/>
        </p:nvPicPr>
        <p:blipFill>
          <a:blip r:embed="rId3"/>
          <a:stretch>
            <a:fillRect/>
          </a:stretch>
        </p:blipFill>
        <p:spPr>
          <a:xfrm>
            <a:off x="0" y="-1487194"/>
            <a:ext cx="8397240" cy="7557516"/>
          </a:xfrm>
          <a:prstGeom prst="rect">
            <a:avLst/>
          </a:prstGeom>
        </p:spPr>
      </p:pic>
      <p:sp>
        <p:nvSpPr>
          <p:cNvPr id="8" name="Rectangle 7">
            <a:extLst>
              <a:ext uri="{FF2B5EF4-FFF2-40B4-BE49-F238E27FC236}">
                <a16:creationId xmlns:a16="http://schemas.microsoft.com/office/drawing/2014/main" id="{C8D79330-C658-EA49-9C9D-CDA3A0D8B9F9}"/>
              </a:ext>
            </a:extLst>
          </p:cNvPr>
          <p:cNvSpPr/>
          <p:nvPr/>
        </p:nvSpPr>
        <p:spPr bwMode="auto">
          <a:xfrm>
            <a:off x="0" y="5483610"/>
            <a:ext cx="12192000" cy="1381346"/>
          </a:xfrm>
          <a:prstGeom prst="rect">
            <a:avLst/>
          </a:prstGeom>
          <a:solidFill>
            <a:schemeClr val="accent1">
              <a:lumMod val="50000"/>
            </a:schemeClr>
          </a:solidFill>
          <a:ln w="19050" algn="ctr">
            <a:noFill/>
            <a:miter lim="800000"/>
            <a:headEnd/>
            <a:tailEnd/>
          </a:ln>
        </p:spPr>
        <p:txBody>
          <a:bodyPr wrap="none" rtlCol="0" anchor="ctr"/>
          <a:lstStyle/>
          <a:p>
            <a:pPr>
              <a:lnSpc>
                <a:spcPct val="90000"/>
              </a:lnSpc>
            </a:pPr>
            <a:r>
              <a:rPr lang="en-US" sz="2900" b="1" dirty="0">
                <a:solidFill>
                  <a:schemeClr val="accent4"/>
                </a:solidFill>
                <a:latin typeface="Helvetica" pitchFamily="2" charset="0"/>
              </a:rPr>
              <a:t>N</a:t>
            </a:r>
            <a:r>
              <a:rPr lang="en-US" sz="2900" b="1" dirty="0">
                <a:solidFill>
                  <a:schemeClr val="bg1"/>
                </a:solidFill>
                <a:latin typeface="Helvetica" pitchFamily="2" charset="0"/>
              </a:rPr>
              <a:t>avigating </a:t>
            </a:r>
            <a:r>
              <a:rPr lang="en-US" sz="2900" b="1" dirty="0">
                <a:solidFill>
                  <a:schemeClr val="accent4"/>
                </a:solidFill>
                <a:latin typeface="Helvetica" pitchFamily="2" charset="0"/>
              </a:rPr>
              <a:t>O</a:t>
            </a:r>
            <a:r>
              <a:rPr lang="en-US" sz="2900" b="1" dirty="0">
                <a:solidFill>
                  <a:schemeClr val="bg1"/>
                </a:solidFill>
                <a:latin typeface="Helvetica" pitchFamily="2" charset="0"/>
              </a:rPr>
              <a:t>rganizational </a:t>
            </a:r>
            <a:r>
              <a:rPr lang="en-US" sz="2900" b="1" dirty="0">
                <a:solidFill>
                  <a:schemeClr val="accent4"/>
                </a:solidFill>
                <a:latin typeface="Helvetica" pitchFamily="2" charset="0"/>
              </a:rPr>
              <a:t>P</a:t>
            </a:r>
            <a:r>
              <a:rPr lang="en-US" sz="2900" b="1" dirty="0">
                <a:solidFill>
                  <a:schemeClr val="bg1"/>
                </a:solidFill>
                <a:latin typeface="Helvetica" pitchFamily="2" charset="0"/>
              </a:rPr>
              <a:t>olitics </a:t>
            </a:r>
            <a:r>
              <a:rPr lang="en-US" sz="2900" b="1" dirty="0">
                <a:solidFill>
                  <a:schemeClr val="accent4"/>
                </a:solidFill>
                <a:latin typeface="Helvetica" pitchFamily="2" charset="0"/>
              </a:rPr>
              <a:t>E</a:t>
            </a:r>
            <a:r>
              <a:rPr lang="en-US" sz="2900" b="1" dirty="0">
                <a:solidFill>
                  <a:schemeClr val="bg1"/>
                </a:solidFill>
                <a:latin typeface="Helvetica" pitchFamily="2" charset="0"/>
              </a:rPr>
              <a:t>verywhere</a:t>
            </a:r>
            <a:br>
              <a:rPr lang="en-US" sz="2000" b="1" dirty="0">
                <a:solidFill>
                  <a:schemeClr val="bg1"/>
                </a:solidFill>
                <a:latin typeface="Helvetica" pitchFamily="2" charset="0"/>
              </a:rPr>
            </a:br>
            <a:r>
              <a:rPr lang="en-US" sz="2000" b="1" dirty="0">
                <a:solidFill>
                  <a:schemeClr val="bg1"/>
                </a:solidFill>
                <a:latin typeface="Helvetica" pitchFamily="2" charset="0"/>
              </a:rPr>
              <a:t>                                                                           (in the lab, at work, etc.) </a:t>
            </a:r>
            <a:endParaRPr lang="en-US" sz="2000" dirty="0">
              <a:solidFill>
                <a:schemeClr val="bg1"/>
              </a:solidFill>
              <a:latin typeface="Helvetica" pitchFamily="2" charset="0"/>
            </a:endParaRPr>
          </a:p>
          <a:p>
            <a:pPr>
              <a:lnSpc>
                <a:spcPct val="90000"/>
              </a:lnSpc>
            </a:pPr>
            <a:endParaRPr lang="en-US" sz="1300" dirty="0">
              <a:solidFill>
                <a:schemeClr val="bg1"/>
              </a:solidFill>
              <a:latin typeface="Helvetica" pitchFamily="2" charset="0"/>
            </a:endParaRPr>
          </a:p>
          <a:p>
            <a:pPr>
              <a:lnSpc>
                <a:spcPct val="90000"/>
              </a:lnSpc>
            </a:pPr>
            <a:r>
              <a:rPr lang="en-US" sz="1300" b="1" dirty="0">
                <a:solidFill>
                  <a:schemeClr val="bg1"/>
                </a:solidFill>
                <a:latin typeface="Helvetica" pitchFamily="2" charset="0"/>
              </a:rPr>
              <a:t>Naledi Saul, Director, OCPD</a:t>
            </a:r>
          </a:p>
        </p:txBody>
      </p:sp>
      <p:sp>
        <p:nvSpPr>
          <p:cNvPr id="10" name="TextBox 9">
            <a:extLst>
              <a:ext uri="{FF2B5EF4-FFF2-40B4-BE49-F238E27FC236}">
                <a16:creationId xmlns:a16="http://schemas.microsoft.com/office/drawing/2014/main" id="{03C053E4-2ACD-F145-94AC-FE1B8934A936}"/>
              </a:ext>
            </a:extLst>
          </p:cNvPr>
          <p:cNvSpPr txBox="1"/>
          <p:nvPr/>
        </p:nvSpPr>
        <p:spPr>
          <a:xfrm>
            <a:off x="8574847" y="77452"/>
            <a:ext cx="3439546" cy="4493538"/>
          </a:xfrm>
          <a:prstGeom prst="rect">
            <a:avLst/>
          </a:prstGeom>
          <a:noFill/>
        </p:spPr>
        <p:txBody>
          <a:bodyPr wrap="square" rtlCol="0">
            <a:spAutoFit/>
          </a:bodyPr>
          <a:lstStyle/>
          <a:p>
            <a:r>
              <a:rPr lang="en-US" sz="1500" i="1" dirty="0">
                <a:latin typeface="Helvetica Light" panose="020B0403020202020204" pitchFamily="34" charset="0"/>
              </a:rPr>
              <a:t>Your first reaction to workplace politics might be ‘</a:t>
            </a:r>
            <a:r>
              <a:rPr lang="en-US" sz="1500" b="1" i="1" dirty="0">
                <a:solidFill>
                  <a:schemeClr val="accent4"/>
                </a:solidFill>
                <a:latin typeface="Helvetica" pitchFamily="2" charset="0"/>
              </a:rPr>
              <a:t>NOPE</a:t>
            </a:r>
            <a:r>
              <a:rPr lang="en-US" sz="1500" i="1" dirty="0">
                <a:latin typeface="Helvetica Light" panose="020B0403020202020204" pitchFamily="34" charset="0"/>
              </a:rPr>
              <a:t>, not </a:t>
            </a:r>
          </a:p>
          <a:p>
            <a:r>
              <a:rPr lang="en-US" sz="1500" i="1" dirty="0">
                <a:latin typeface="Helvetica Light" panose="020B0403020202020204" pitchFamily="34" charset="0"/>
              </a:rPr>
              <a:t>going to engage’, but…</a:t>
            </a:r>
          </a:p>
          <a:p>
            <a:endParaRPr lang="en-US" sz="1500" i="1" dirty="0">
              <a:latin typeface="Helvetica Light" panose="020B0403020202020204" pitchFamily="34" charset="0"/>
            </a:endParaRPr>
          </a:p>
          <a:p>
            <a:endParaRPr lang="en-US" sz="1500" i="1" dirty="0">
              <a:latin typeface="Helvetica Light" panose="020B0403020202020204" pitchFamily="34" charset="0"/>
            </a:endParaRPr>
          </a:p>
          <a:p>
            <a:endParaRPr lang="en-US" sz="1500" dirty="0">
              <a:latin typeface="Helvetica Light" panose="020B0403020202020204" pitchFamily="34" charset="0"/>
            </a:endParaRPr>
          </a:p>
          <a:p>
            <a:r>
              <a:rPr lang="en-US" sz="1500" dirty="0">
                <a:latin typeface="Helvetica Light" panose="020B0403020202020204" pitchFamily="34" charset="0"/>
              </a:rPr>
              <a:t>“To paraphrase Plato, the risk of refusing to participate in politics is that the big decisions that affect you wind up being made by those with less experience, less insight, and fewer honorable intentions.”</a:t>
            </a:r>
          </a:p>
          <a:p>
            <a:endParaRPr lang="en-US" sz="1500" dirty="0">
              <a:latin typeface="Helvetica Light" panose="020B0403020202020204" pitchFamily="34" charset="0"/>
            </a:endParaRPr>
          </a:p>
          <a:p>
            <a:r>
              <a:rPr lang="en-US" sz="1500" b="1" dirty="0">
                <a:latin typeface="Helvetica" pitchFamily="2" charset="0"/>
              </a:rPr>
              <a:t>“There is a way to use the unspoken rules to contribute to the greater good, advance your interests, and maintain your honor and dignity.”</a:t>
            </a:r>
          </a:p>
          <a:p>
            <a:endParaRPr lang="en-US" sz="1600" dirty="0"/>
          </a:p>
        </p:txBody>
      </p:sp>
      <p:pic>
        <p:nvPicPr>
          <p:cNvPr id="12" name="Picture 11" descr="UCSF_Sublogo_Career Professional Development_SAA_white_RGB-2.png">
            <a:extLst>
              <a:ext uri="{FF2B5EF4-FFF2-40B4-BE49-F238E27FC236}">
                <a16:creationId xmlns:a16="http://schemas.microsoft.com/office/drawing/2014/main" id="{8A142890-CE93-AD48-BED7-AEB48FF8A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6200" y="6319808"/>
            <a:ext cx="2315486" cy="460740"/>
          </a:xfrm>
          <a:prstGeom prst="rect">
            <a:avLst/>
          </a:prstGeom>
          <a:noFill/>
        </p:spPr>
      </p:pic>
      <p:sp>
        <p:nvSpPr>
          <p:cNvPr id="11" name="TextBox 10">
            <a:extLst>
              <a:ext uri="{FF2B5EF4-FFF2-40B4-BE49-F238E27FC236}">
                <a16:creationId xmlns:a16="http://schemas.microsoft.com/office/drawing/2014/main" id="{C794C110-E524-8144-BB01-AC6F586D1E2B}"/>
              </a:ext>
            </a:extLst>
          </p:cNvPr>
          <p:cNvSpPr txBox="1"/>
          <p:nvPr/>
        </p:nvSpPr>
        <p:spPr>
          <a:xfrm>
            <a:off x="9293810" y="4786741"/>
            <a:ext cx="2896947" cy="707886"/>
          </a:xfrm>
          <a:prstGeom prst="rect">
            <a:avLst/>
          </a:prstGeom>
          <a:noFill/>
        </p:spPr>
        <p:txBody>
          <a:bodyPr wrap="none" rtlCol="0">
            <a:spAutoFit/>
          </a:bodyPr>
          <a:lstStyle/>
          <a:p>
            <a:pPr algn="r"/>
            <a:r>
              <a:rPr lang="en-US" sz="800" b="1" dirty="0"/>
              <a:t>Playing Office Politics Without Selling Your Soul</a:t>
            </a:r>
          </a:p>
          <a:p>
            <a:pPr algn="r"/>
            <a:r>
              <a:rPr lang="en-US" sz="800" i="1" dirty="0"/>
              <a:t>Harvard Business Review. Sept. 14.2017</a:t>
            </a:r>
          </a:p>
          <a:p>
            <a:pPr algn="r"/>
            <a:r>
              <a:rPr lang="en-US" sz="800" dirty="0"/>
              <a:t>Robert B. Kaiser, Tomas Chamorro-Premuzic,</a:t>
            </a:r>
          </a:p>
          <a:p>
            <a:pPr algn="r"/>
            <a:r>
              <a:rPr lang="en-US" sz="800" dirty="0"/>
              <a:t>Derek Lusk</a:t>
            </a:r>
          </a:p>
          <a:p>
            <a:pPr algn="r"/>
            <a:r>
              <a:rPr lang="en-US" sz="800" i="1" dirty="0"/>
              <a:t>hbr.org/2017/09/playing-office-politics-without-selling-your-sou</a:t>
            </a:r>
            <a:r>
              <a:rPr lang="en-US" sz="800" dirty="0"/>
              <a:t>l</a:t>
            </a:r>
          </a:p>
        </p:txBody>
      </p:sp>
    </p:spTree>
    <p:extLst>
      <p:ext uri="{BB962C8B-B14F-4D97-AF65-F5344CB8AC3E}">
        <p14:creationId xmlns:p14="http://schemas.microsoft.com/office/powerpoint/2010/main" val="3825789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4">
            <a:extLst>
              <a:ext uri="{FF2B5EF4-FFF2-40B4-BE49-F238E27FC236}">
                <a16:creationId xmlns:a16="http://schemas.microsoft.com/office/drawing/2014/main" id="{16AD8BC4-74F6-3C43-8AF2-0CEDD288ACD1}"/>
              </a:ext>
            </a:extLst>
          </p:cNvPr>
          <p:cNvGraphicFramePr>
            <a:graphicFrameLocks/>
          </p:cNvGraphicFramePr>
          <p:nvPr>
            <p:extLst>
              <p:ext uri="{D42A27DB-BD31-4B8C-83A1-F6EECF244321}">
                <p14:modId xmlns:p14="http://schemas.microsoft.com/office/powerpoint/2010/main" val="1661337711"/>
              </p:ext>
            </p:extLst>
          </p:nvPr>
        </p:nvGraphicFramePr>
        <p:xfrm>
          <a:off x="257070" y="670110"/>
          <a:ext cx="11604730" cy="5572726"/>
        </p:xfrm>
        <a:graphic>
          <a:graphicData uri="http://schemas.openxmlformats.org/drawingml/2006/table">
            <a:tbl>
              <a:tblPr firstRow="1" bandRow="1">
                <a:noFill/>
              </a:tblPr>
              <a:tblGrid>
                <a:gridCol w="611382">
                  <a:extLst>
                    <a:ext uri="{9D8B030D-6E8A-4147-A177-3AD203B41FA5}">
                      <a16:colId xmlns:a16="http://schemas.microsoft.com/office/drawing/2014/main" val="963361322"/>
                    </a:ext>
                  </a:extLst>
                </a:gridCol>
                <a:gridCol w="5508597">
                  <a:extLst>
                    <a:ext uri="{9D8B030D-6E8A-4147-A177-3AD203B41FA5}">
                      <a16:colId xmlns:a16="http://schemas.microsoft.com/office/drawing/2014/main" val="2574722450"/>
                    </a:ext>
                  </a:extLst>
                </a:gridCol>
                <a:gridCol w="1056904">
                  <a:extLst>
                    <a:ext uri="{9D8B030D-6E8A-4147-A177-3AD203B41FA5}">
                      <a16:colId xmlns:a16="http://schemas.microsoft.com/office/drawing/2014/main" val="3043193894"/>
                    </a:ext>
                  </a:extLst>
                </a:gridCol>
                <a:gridCol w="4427847">
                  <a:extLst>
                    <a:ext uri="{9D8B030D-6E8A-4147-A177-3AD203B41FA5}">
                      <a16:colId xmlns:a16="http://schemas.microsoft.com/office/drawing/2014/main" val="723033547"/>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Issue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b="1" u="none" strike="noStrike" cap="none" dirty="0">
                          <a:solidFill>
                            <a:schemeClr val="tx1"/>
                          </a:solidFill>
                          <a:latin typeface="Helvetica" pitchFamily="2" charset="0"/>
                          <a:ea typeface="Twentieth Century"/>
                          <a:cs typeface="Twentieth Century"/>
                          <a:sym typeface="Twentieth Century"/>
                        </a:rPr>
                        <a:t>Step 3: Make a Recommendation/Make a Move</a:t>
                      </a:r>
                    </a:p>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300" u="none" strike="noStrike" cap="none" dirty="0">
                          <a:solidFill>
                            <a:schemeClr val="tx1"/>
                          </a:solidFill>
                          <a:latin typeface="Helvetica" pitchFamily="2" charset="0"/>
                          <a:ea typeface="Twentieth Century"/>
                          <a:cs typeface="Twentieth Century"/>
                          <a:sym typeface="Twentieth Century"/>
                        </a:rPr>
                        <a:t>What Will You Do?</a:t>
                      </a:r>
                    </a:p>
                  </a:txBody>
                  <a:tcPr marL="121933" marR="121933" marT="60967" marB="60967">
                    <a:solidFill>
                      <a:srgbClr val="FFEE5C"/>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1</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 do not know the difference between a recommendation paper and an options paper</a:t>
                      </a:r>
                    </a:p>
                  </a:txBody>
                  <a:tcPr marL="121933" marR="121933" marT="60967" marB="60967">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Mine</a:t>
                      </a:r>
                    </a:p>
                  </a:txBody>
                  <a:tcPr marL="121933" marR="121933" marT="60967" marB="60967">
                    <a:solidFill>
                      <a:schemeClr val="bg1"/>
                    </a:solidFill>
                  </a:tcPr>
                </a:tc>
                <a:tc rowSpan="2">
                  <a:txBody>
                    <a:bodyPr/>
                    <a:lstStyle/>
                    <a:p>
                      <a:pPr marL="238125" marR="0" lvl="0" indent="-188913" algn="l" defTabSz="914400" rtl="0" eaLnBrk="1" fontAlgn="auto" latinLnBrk="0" hangingPunct="1">
                        <a:lnSpc>
                          <a:spcPct val="100000"/>
                        </a:lnSpc>
                        <a:spcBef>
                          <a:spcPts val="0"/>
                        </a:spcBef>
                        <a:spcAft>
                          <a:spcPts val="0"/>
                        </a:spcAft>
                        <a:buClr>
                          <a:srgbClr val="000000"/>
                        </a:buClr>
                        <a:buSzPts val="950"/>
                        <a:buFont typeface="+mj-lt"/>
                        <a:buAutoNum type="arabicPeriod"/>
                        <a:tabLst/>
                        <a:defRPr/>
                      </a:pPr>
                      <a:r>
                        <a:rPr lang="en-US" sz="1200" b="1" u="none" strike="noStrike" cap="none" dirty="0">
                          <a:solidFill>
                            <a:schemeClr val="tx1"/>
                          </a:solidFill>
                          <a:latin typeface="Helvetica" pitchFamily="2" charset="0"/>
                          <a:ea typeface="Twentieth Century"/>
                          <a:cs typeface="Twentieth Century"/>
                          <a:sym typeface="Twentieth Century"/>
                        </a:rPr>
                        <a:t>I can go to Mark and clarify that an options paper is needed and ask for samples</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sngStrike" cap="none" dirty="0">
                          <a:solidFill>
                            <a:schemeClr val="bg1"/>
                          </a:solidFill>
                          <a:latin typeface="Helvetica" pitchFamily="2" charset="0"/>
                          <a:ea typeface="Twentieth Century"/>
                          <a:cs typeface="Twentieth Century"/>
                          <a:sym typeface="Twentieth Century"/>
                        </a:rPr>
                        <a:t>I can ask someone else for help</a:t>
                      </a:r>
                    </a:p>
                    <a:p>
                      <a:pPr marL="238125" marR="0" lvl="0" indent="-188913" algn="l" defTabSz="914400" rtl="0" eaLnBrk="1" fontAlgn="auto" latinLnBrk="0" hangingPunct="1">
                        <a:lnSpc>
                          <a:spcPct val="100000"/>
                        </a:lnSpc>
                        <a:spcBef>
                          <a:spcPts val="0"/>
                        </a:spcBef>
                        <a:spcAft>
                          <a:spcPts val="0"/>
                        </a:spcAft>
                        <a:buClr>
                          <a:schemeClr val="bg1"/>
                        </a:buClr>
                        <a:buSzPts val="950"/>
                        <a:buFont typeface="+mj-lt"/>
                        <a:buAutoNum type="arabicPeriod"/>
                        <a:tabLst/>
                        <a:defRPr/>
                      </a:pPr>
                      <a:r>
                        <a:rPr lang="en-US" sz="1200" u="none" strike="sngStrike" cap="none" dirty="0">
                          <a:solidFill>
                            <a:schemeClr val="bg1"/>
                          </a:solidFill>
                          <a:latin typeface="Helvetica" pitchFamily="2" charset="0"/>
                          <a:ea typeface="Twentieth Century"/>
                          <a:cs typeface="Twentieth Century"/>
                          <a:sym typeface="Twentieth Century"/>
                        </a:rPr>
                        <a:t>I can google it! ”consulting, options paper”</a:t>
                      </a:r>
                    </a:p>
                  </a:txBody>
                  <a:tcPr marL="121933" marR="121933" marT="60967" marB="60967">
                    <a:solidFill>
                      <a:schemeClr val="bg1"/>
                    </a:solid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2</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 was not trained on how to write that type of paper</a:t>
                      </a: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Mine</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3</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 feel stuck; I don’t want to take the blame for this mistake because I’m proving myself, but I don’t want to ‘tattle’ on Manager Mark</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Mine</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solidFill>
                          <a:latin typeface="Helvetica" pitchFamily="2" charset="0"/>
                          <a:ea typeface="Twentieth Century"/>
                          <a:cs typeface="Twentieth Century"/>
                          <a:sym typeface="Twentieth Century"/>
                        </a:rPr>
                        <a:t>I can tell Vicky that Mark gave me the wrong samples</a:t>
                      </a:r>
                    </a:p>
                    <a:p>
                      <a:pPr marL="238125" marR="0" lvl="0" indent="-227013" algn="l" rtl="0">
                        <a:lnSpc>
                          <a:spcPct val="100000"/>
                        </a:lnSpc>
                        <a:spcBef>
                          <a:spcPts val="0"/>
                        </a:spcBef>
                        <a:spcAft>
                          <a:spcPts val="0"/>
                        </a:spcAft>
                        <a:buClr>
                          <a:schemeClr val="tx1"/>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I can tell Vicky I’ll fix it, update Mark about everything and see if he takes responsibility for the misunderstanding</a:t>
                      </a:r>
                    </a:p>
                    <a:p>
                      <a:pPr marL="238125" marR="0" lvl="0" indent="-227013"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solidFill>
                          <a:latin typeface="Helvetica" pitchFamily="2" charset="0"/>
                          <a:ea typeface="Twentieth Century"/>
                          <a:cs typeface="Twentieth Century"/>
                          <a:sym typeface="Twentieth Century"/>
                        </a:rPr>
                        <a:t>Just tell Mark we need an options paper</a:t>
                      </a:r>
                    </a:p>
                  </a:txBody>
                  <a:tcPr marL="121933" marR="121933" marT="60967" marB="60967">
                    <a:solidFill>
                      <a:schemeClr val="bg1"/>
                    </a:solidFill>
                  </a:tcPr>
                </a:tc>
                <a:extLst>
                  <a:ext uri="{0D108BD9-81ED-4DB2-BD59-A6C34878D82A}">
                    <a16:rowId xmlns:a16="http://schemas.microsoft.com/office/drawing/2014/main" val="2516065729"/>
                  </a:ext>
                </a:extLst>
              </a:tr>
              <a:tr h="605014">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4</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 feel embarrassed; I really wanted to make a good impression and don’t feel that my performance has reflected that</a:t>
                      </a: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Mine</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rowSpan="2">
                  <a:txBody>
                    <a:bodyPr/>
                    <a:lstStyle/>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I can talk to a friend/ally – Marta - to feel better</a:t>
                      </a:r>
                    </a:p>
                    <a:p>
                      <a:pPr marL="174625" marR="0" lvl="0" indent="-163513" algn="l" rtl="0">
                        <a:lnSpc>
                          <a:spcPct val="100000"/>
                        </a:lnSpc>
                        <a:spcBef>
                          <a:spcPts val="0"/>
                        </a:spcBef>
                        <a:spcAft>
                          <a:spcPts val="0"/>
                        </a:spcAft>
                        <a:buClr>
                          <a:srgbClr val="000000"/>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I can talk to Linda and ask for advice</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solidFill>
                          <a:latin typeface="Helvetica" pitchFamily="2" charset="0"/>
                          <a:ea typeface="Twentieth Century"/>
                          <a:cs typeface="Twentieth Century"/>
                          <a:sym typeface="Twentieth Century"/>
                        </a:rPr>
                        <a:t>I can say “Mistakes happen. Did I learn?”</a:t>
                      </a:r>
                    </a:p>
                    <a:p>
                      <a:pPr marL="174625" marR="0" lvl="0" indent="-163513"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solidFill>
                          <a:latin typeface="Helvetica" pitchFamily="2" charset="0"/>
                          <a:ea typeface="Twentieth Century"/>
                          <a:cs typeface="Twentieth Century"/>
                          <a:sym typeface="Twentieth Century"/>
                        </a:rPr>
                        <a:t>I can write a fantastic options paper under a tight deadline</a:t>
                      </a:r>
                    </a:p>
                  </a:txBody>
                  <a:tcPr marL="121933" marR="121933" marT="60967" marB="60967">
                    <a:solidFill>
                      <a:schemeClr val="bg1"/>
                    </a:solidFill>
                  </a:tcPr>
                </a:tc>
                <a:extLst>
                  <a:ext uri="{0D108BD9-81ED-4DB2-BD59-A6C34878D82A}">
                    <a16:rowId xmlns:a16="http://schemas.microsoft.com/office/drawing/2014/main" val="1450590740"/>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5</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 am worried that VP Vicky may feel like she made a mistake bringing me on</a:t>
                      </a: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Mine</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4"/>
                    </a:solidFill>
                  </a:tcPr>
                </a:tc>
                <a:extLst>
                  <a:ext uri="{0D108BD9-81ED-4DB2-BD59-A6C34878D82A}">
                    <a16:rowId xmlns:a16="http://schemas.microsoft.com/office/drawing/2014/main" val="52672162"/>
                  </a:ext>
                </a:extLst>
              </a:tr>
              <a:tr h="23378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6</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Manager Mark did not train me properly; he may not know the difference, but I’m concerned he may not be looking out for me</a:t>
                      </a: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Manager Mark</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rowSpan="2">
                  <a:txBody>
                    <a:bodyPr/>
                    <a:lstStyle/>
                    <a:p>
                      <a:pPr marL="125413" marR="0" lvl="0" indent="-114300"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solidFill>
                          <a:latin typeface="Helvetica" pitchFamily="2" charset="0"/>
                          <a:ea typeface="Twentieth Century"/>
                          <a:cs typeface="Twentieth Century"/>
                          <a:sym typeface="Twentieth Century"/>
                        </a:rPr>
                        <a:t>Use this to assess: Is Mark an ally? </a:t>
                      </a:r>
                    </a:p>
                    <a:p>
                      <a:pPr marL="125413" marR="0" lvl="0" indent="-114300" algn="l" rtl="0">
                        <a:lnSpc>
                          <a:spcPct val="100000"/>
                        </a:lnSpc>
                        <a:spcBef>
                          <a:spcPts val="0"/>
                        </a:spcBef>
                        <a:spcAft>
                          <a:spcPts val="0"/>
                        </a:spcAft>
                        <a:buClr>
                          <a:schemeClr val="bg1"/>
                        </a:buClr>
                        <a:buSzPts val="950"/>
                        <a:buFont typeface="+mj-lt"/>
                        <a:buAutoNum type="arabicPeriod"/>
                        <a:tabLst/>
                      </a:pPr>
                      <a:r>
                        <a:rPr lang="en-US" sz="1200" u="none" strike="sngStrike" cap="none" dirty="0">
                          <a:solidFill>
                            <a:schemeClr val="bg1"/>
                          </a:solidFill>
                          <a:latin typeface="Helvetica" pitchFamily="2" charset="0"/>
                          <a:ea typeface="Twentieth Century"/>
                          <a:cs typeface="Twentieth Century"/>
                          <a:sym typeface="Twentieth Century"/>
                        </a:rPr>
                        <a:t>Talk to Mark: Assess what happened? How can we fix </a:t>
                      </a:r>
                      <a:r>
                        <a:rPr lang="en-US" sz="1200" u="none" strike="noStrike" cap="none" dirty="0">
                          <a:solidFill>
                            <a:schemeClr val="bg1"/>
                          </a:solidFill>
                          <a:latin typeface="Helvetica" pitchFamily="2" charset="0"/>
                          <a:ea typeface="Twentieth Century"/>
                          <a:cs typeface="Twentieth Century"/>
                          <a:sym typeface="Twentieth Century"/>
                        </a:rPr>
                        <a:t>this? </a:t>
                      </a:r>
                    </a:p>
                    <a:p>
                      <a:pPr marL="125413" marR="0" lvl="0" indent="-114300" algn="l" rtl="0">
                        <a:lnSpc>
                          <a:spcPct val="100000"/>
                        </a:lnSpc>
                        <a:spcBef>
                          <a:spcPts val="0"/>
                        </a:spcBef>
                        <a:spcAft>
                          <a:spcPts val="0"/>
                        </a:spcAft>
                        <a:buClr>
                          <a:schemeClr val="tx1"/>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See if Mark is open to addressing 1) the paper, 2) our communication and 3) relationship building with Vicky? </a:t>
                      </a:r>
                    </a:p>
                  </a:txBody>
                  <a:tcPr marL="121933" marR="121933" marT="60967" marB="60967">
                    <a:solidFill>
                      <a:schemeClr val="bg1"/>
                    </a:solidFill>
                  </a:tcPr>
                </a:tc>
                <a:extLst>
                  <a:ext uri="{0D108BD9-81ED-4DB2-BD59-A6C34878D82A}">
                    <a16:rowId xmlns:a16="http://schemas.microsoft.com/office/drawing/2014/main" val="1131701074"/>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7</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Manager Mark is not on the same page with VP Vicky about what my work product should be </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Manager Mark</a:t>
                      </a:r>
                    </a:p>
                  </a:txBody>
                  <a:tcPr marL="121933" marR="121933" marT="60967" marB="60967">
                    <a:solidFill>
                      <a:schemeClr val="bg1"/>
                    </a:solidFill>
                  </a:tcPr>
                </a:tc>
                <a:tc vMerge="1">
                  <a:txBody>
                    <a:bodyPr/>
                    <a:lstStyle/>
                    <a:p>
                      <a:pPr marL="0" marR="0" lvl="0" indent="0" algn="l" rtl="0">
                        <a:lnSpc>
                          <a:spcPct val="100000"/>
                        </a:lnSpc>
                        <a:spcBef>
                          <a:spcPts val="0"/>
                        </a:spcBef>
                        <a:spcAft>
                          <a:spcPts val="0"/>
                        </a:spcAft>
                        <a:buClr>
                          <a:srgbClr val="000000"/>
                        </a:buClr>
                        <a:buSzPts val="950"/>
                        <a:buFont typeface="+mj-lt"/>
                        <a:buNone/>
                      </a:pPr>
                      <a:endParaRPr sz="15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accent2"/>
                    </a:solid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3</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VP Vicky has people on her team who do not know her wishes or her standards and she doesn’t seem to be aware of that</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VP Vicky</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125413" marR="0" lvl="0" indent="-125413" algn="l" rtl="0">
                        <a:lnSpc>
                          <a:spcPct val="100000"/>
                        </a:lnSpc>
                        <a:spcBef>
                          <a:spcPts val="0"/>
                        </a:spcBef>
                        <a:spcAft>
                          <a:spcPts val="0"/>
                        </a:spcAft>
                        <a:buClr>
                          <a:schemeClr val="tx1"/>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Next time, I can ask more questions and cross reference with both of them before I start working</a:t>
                      </a:r>
                      <a:endParaRPr sz="1200" b="1"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4</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The report is not written; and it’s due in 3 day </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200" u="none" strike="noStrike" cap="none" dirty="0">
                          <a:solidFill>
                            <a:schemeClr val="bg1">
                              <a:lumMod val="85000"/>
                            </a:schemeClr>
                          </a:solidFill>
                          <a:latin typeface="Helvetica" pitchFamily="2" charset="0"/>
                          <a:ea typeface="Twentieth Century"/>
                          <a:cs typeface="Twentieth Century"/>
                          <a:sym typeface="Twentieth Century"/>
                        </a:rPr>
                        <a:t>Issue</a:t>
                      </a:r>
                      <a:endParaRPr sz="1200" u="none" strike="noStrike" cap="none" dirty="0">
                        <a:solidFill>
                          <a:schemeClr val="bg1">
                            <a:lumMod val="85000"/>
                          </a:schemeClr>
                        </a:solidFill>
                        <a:latin typeface="Helvetica" pitchFamily="2" charset="0"/>
                        <a:ea typeface="Twentieth Century"/>
                        <a:cs typeface="Twentieth Century"/>
                        <a:sym typeface="Twentieth Century"/>
                      </a:endParaRPr>
                    </a:p>
                  </a:txBody>
                  <a:tcPr marL="121933" marR="121933" marT="60967" marB="60967">
                    <a:solidFill>
                      <a:schemeClr val="bg1"/>
                    </a:solidFill>
                  </a:tcPr>
                </a:tc>
                <a:tc>
                  <a:txBody>
                    <a:bodyPr/>
                    <a:lstStyle/>
                    <a:p>
                      <a:pPr marL="174625" marR="0" lvl="0" indent="-163513" algn="l" rtl="0">
                        <a:lnSpc>
                          <a:spcPct val="100000"/>
                        </a:lnSpc>
                        <a:spcBef>
                          <a:spcPts val="0"/>
                        </a:spcBef>
                        <a:spcAft>
                          <a:spcPts val="0"/>
                        </a:spcAft>
                        <a:buClr>
                          <a:schemeClr val="tx1"/>
                        </a:buClr>
                        <a:buSzPts val="950"/>
                        <a:buFont typeface="+mj-lt"/>
                        <a:buAutoNum type="arabicPeriod"/>
                        <a:tabLst/>
                      </a:pPr>
                      <a:r>
                        <a:rPr lang="en-US" sz="1200" b="1" u="none" strike="noStrike" cap="none" dirty="0">
                          <a:solidFill>
                            <a:schemeClr val="tx1"/>
                          </a:solidFill>
                          <a:latin typeface="Helvetica" pitchFamily="2" charset="0"/>
                          <a:ea typeface="Twentieth Century"/>
                          <a:cs typeface="Twentieth Century"/>
                          <a:sym typeface="Twentieth Century"/>
                        </a:rPr>
                        <a:t>I can ask for Mark’s help in crafting the options paper</a:t>
                      </a:r>
                    </a:p>
                    <a:p>
                      <a:pPr marL="174625" marR="0" lvl="0" indent="-163513" algn="l" rtl="0">
                        <a:lnSpc>
                          <a:spcPct val="100000"/>
                        </a:lnSpc>
                        <a:spcBef>
                          <a:spcPts val="0"/>
                        </a:spcBef>
                        <a:spcAft>
                          <a:spcPts val="0"/>
                        </a:spcAft>
                        <a:buClr>
                          <a:schemeClr val="bg1">
                            <a:lumMod val="95000"/>
                          </a:schemeClr>
                        </a:buClr>
                        <a:buSzPts val="950"/>
                        <a:buFont typeface="+mj-lt"/>
                        <a:buAutoNum type="arabicPeriod"/>
                        <a:tabLst/>
                      </a:pPr>
                      <a:r>
                        <a:rPr lang="en-US" sz="1200" u="none" strike="sngStrike" cap="none" dirty="0">
                          <a:solidFill>
                            <a:schemeClr val="bg1"/>
                          </a:solidFill>
                          <a:latin typeface="Helvetica" pitchFamily="2" charset="0"/>
                          <a:ea typeface="Twentieth Century"/>
                          <a:cs typeface="Twentieth Century"/>
                          <a:sym typeface="Twentieth Century"/>
                        </a:rPr>
                        <a:t>I can ask someone else for help</a:t>
                      </a:r>
                    </a:p>
                    <a:p>
                      <a:pPr marL="174625" marR="0" lvl="0" indent="-163513" algn="l" defTabSz="914400" rtl="0" eaLnBrk="1" fontAlgn="auto" latinLnBrk="0" hangingPunct="1">
                        <a:lnSpc>
                          <a:spcPct val="100000"/>
                        </a:lnSpc>
                        <a:spcBef>
                          <a:spcPts val="0"/>
                        </a:spcBef>
                        <a:spcAft>
                          <a:spcPts val="0"/>
                        </a:spcAft>
                        <a:buClr>
                          <a:schemeClr val="bg1">
                            <a:lumMod val="95000"/>
                          </a:schemeClr>
                        </a:buClr>
                        <a:buSzPts val="950"/>
                        <a:buFont typeface="+mj-lt"/>
                        <a:buAutoNum type="arabicPeriod"/>
                        <a:tabLst/>
                        <a:defRPr/>
                      </a:pPr>
                      <a:r>
                        <a:rPr lang="en-US" sz="1200" u="none" strike="sngStrike" cap="none" dirty="0">
                          <a:solidFill>
                            <a:schemeClr val="bg1"/>
                          </a:solidFill>
                          <a:latin typeface="Helvetica" pitchFamily="2" charset="0"/>
                          <a:ea typeface="Twentieth Century"/>
                          <a:cs typeface="Twentieth Century"/>
                          <a:sym typeface="Twentieth Century"/>
                        </a:rPr>
                        <a:t>I can ask if it’s possible to push back task X for more </a:t>
                      </a:r>
                      <a:r>
                        <a:rPr lang="en-US" sz="1200" u="none" strike="sngStrike" cap="none" dirty="0" err="1">
                          <a:solidFill>
                            <a:schemeClr val="bg1"/>
                          </a:solidFill>
                          <a:latin typeface="Helvetica" pitchFamily="2" charset="0"/>
                          <a:ea typeface="Twentieth Century"/>
                          <a:cs typeface="Twentieth Century"/>
                          <a:sym typeface="Twentieth Century"/>
                        </a:rPr>
                        <a:t>tim</a:t>
                      </a:r>
                      <a:endParaRPr lang="en-US" sz="1200" u="none" strike="sng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bg1"/>
                    </a:solidFill>
                  </a:tcPr>
                </a:tc>
                <a:extLst>
                  <a:ext uri="{0D108BD9-81ED-4DB2-BD59-A6C34878D82A}">
                    <a16:rowId xmlns:a16="http://schemas.microsoft.com/office/drawing/2014/main" val="695534283"/>
                  </a:ext>
                </a:extLst>
              </a:tr>
            </a:tbl>
          </a:graphicData>
        </a:graphic>
      </p:graphicFrame>
      <p:sp>
        <p:nvSpPr>
          <p:cNvPr id="2" name="Rectangle 1">
            <a:extLst>
              <a:ext uri="{FF2B5EF4-FFF2-40B4-BE49-F238E27FC236}">
                <a16:creationId xmlns:a16="http://schemas.microsoft.com/office/drawing/2014/main" id="{923E7CFC-793B-014E-A1AE-88268D1E8DB3}"/>
              </a:ext>
            </a:extLst>
          </p:cNvPr>
          <p:cNvSpPr/>
          <p:nvPr/>
        </p:nvSpPr>
        <p:spPr>
          <a:xfrm>
            <a:off x="6447" y="630930"/>
            <a:ext cx="7411881" cy="5572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559E4F-7F3D-D649-8FEC-DAC48E6CFB87}"/>
              </a:ext>
            </a:extLst>
          </p:cNvPr>
          <p:cNvSpPr/>
          <p:nvPr/>
        </p:nvSpPr>
        <p:spPr bwMode="auto">
          <a:xfrm>
            <a:off x="51012" y="4187619"/>
            <a:ext cx="694565" cy="1037464"/>
          </a:xfrm>
          <a:prstGeom prst="rect">
            <a:avLst/>
          </a:prstGeom>
          <a:noFill/>
          <a:ln w="38100" algn="ctr">
            <a:noFill/>
            <a:miter lim="800000"/>
            <a:headEnd/>
            <a:tailEnd/>
          </a:ln>
        </p:spPr>
        <p:txBody>
          <a:bodyPr wrap="none" rtlCol="0" anchor="ctr"/>
          <a:lstStyle/>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a:p>
            <a:pPr algn="ctr">
              <a:lnSpc>
                <a:spcPct val="90000"/>
              </a:lnSpc>
            </a:pPr>
            <a:endParaRPr lang="en-US" sz="10000" b="1" dirty="0">
              <a:solidFill>
                <a:schemeClr val="tx1">
                  <a:lumMod val="85000"/>
                  <a:lumOff val="15000"/>
                </a:schemeClr>
              </a:solidFill>
              <a:latin typeface="+mj-lt"/>
            </a:endParaRPr>
          </a:p>
        </p:txBody>
      </p:sp>
      <p:pic>
        <p:nvPicPr>
          <p:cNvPr id="20" name="Picture 19" descr="A picture containing building, person, ball, holding&#10;&#10;Description automatically generated">
            <a:extLst>
              <a:ext uri="{FF2B5EF4-FFF2-40B4-BE49-F238E27FC236}">
                <a16:creationId xmlns:a16="http://schemas.microsoft.com/office/drawing/2014/main" id="{BEDD0BB9-6540-F443-B3B9-48EA42816FF4}"/>
              </a:ext>
            </a:extLst>
          </p:cNvPr>
          <p:cNvPicPr>
            <a:picLocks noChangeAspect="1"/>
          </p:cNvPicPr>
          <p:nvPr/>
        </p:nvPicPr>
        <p:blipFill>
          <a:blip r:embed="rId3">
            <a:alphaModFix/>
          </a:blip>
          <a:stretch>
            <a:fillRect/>
          </a:stretch>
        </p:blipFill>
        <p:spPr>
          <a:xfrm>
            <a:off x="-491916" y="0"/>
            <a:ext cx="6905589" cy="6215030"/>
          </a:xfrm>
          <a:prstGeom prst="rect">
            <a:avLst/>
          </a:prstGeom>
        </p:spPr>
      </p:pic>
      <p:sp>
        <p:nvSpPr>
          <p:cNvPr id="11" name="Rectangle 10">
            <a:extLst>
              <a:ext uri="{FF2B5EF4-FFF2-40B4-BE49-F238E27FC236}">
                <a16:creationId xmlns:a16="http://schemas.microsoft.com/office/drawing/2014/main" id="{171C06F9-2E65-EA4F-A084-75F98A319BFE}"/>
              </a:ext>
            </a:extLst>
          </p:cNvPr>
          <p:cNvSpPr/>
          <p:nvPr/>
        </p:nvSpPr>
        <p:spPr bwMode="auto">
          <a:xfrm>
            <a:off x="-2" y="5135111"/>
            <a:ext cx="6997151" cy="1089120"/>
          </a:xfrm>
          <a:prstGeom prst="rect">
            <a:avLst/>
          </a:prstGeom>
          <a:solidFill>
            <a:srgbClr val="FFEE5C"/>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sp>
        <p:nvSpPr>
          <p:cNvPr id="13" name="TextBox 12">
            <a:extLst>
              <a:ext uri="{FF2B5EF4-FFF2-40B4-BE49-F238E27FC236}">
                <a16:creationId xmlns:a16="http://schemas.microsoft.com/office/drawing/2014/main" id="{2D9541A5-CABD-AA4B-9095-6B8D2900663F}"/>
              </a:ext>
            </a:extLst>
          </p:cNvPr>
          <p:cNvSpPr txBox="1"/>
          <p:nvPr/>
        </p:nvSpPr>
        <p:spPr bwMode="auto">
          <a:xfrm>
            <a:off x="1023020" y="5404703"/>
            <a:ext cx="5718938" cy="720711"/>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tx1">
                    <a:lumMod val="85000"/>
                    <a:lumOff val="15000"/>
                  </a:schemeClr>
                </a:solidFill>
                <a:latin typeface="Tw Cen MT" panose="020B0602020104020603" pitchFamily="34" charset="77"/>
              </a:rPr>
              <a:t>AKE a Recommendation/MAKE a Move</a:t>
            </a:r>
          </a:p>
          <a:p>
            <a:r>
              <a:rPr lang="en-US" sz="1600" dirty="0">
                <a:solidFill>
                  <a:schemeClr val="tx1">
                    <a:lumMod val="85000"/>
                    <a:lumOff val="15000"/>
                  </a:schemeClr>
                </a:solidFill>
                <a:latin typeface="Tw Cen MT" panose="020B0602020104020603" pitchFamily="34" charset="77"/>
              </a:rPr>
              <a:t>What is your definition of a good outcome?  What is unacceptable?</a:t>
            </a:r>
          </a:p>
        </p:txBody>
      </p:sp>
      <p:sp>
        <p:nvSpPr>
          <p:cNvPr id="14" name="Rectangle 13">
            <a:extLst>
              <a:ext uri="{FF2B5EF4-FFF2-40B4-BE49-F238E27FC236}">
                <a16:creationId xmlns:a16="http://schemas.microsoft.com/office/drawing/2014/main" id="{6C72EB00-5135-DC42-8306-D21E6954FDA0}"/>
              </a:ext>
            </a:extLst>
          </p:cNvPr>
          <p:cNvSpPr/>
          <p:nvPr/>
        </p:nvSpPr>
        <p:spPr bwMode="auto">
          <a:xfrm>
            <a:off x="144114" y="5254679"/>
            <a:ext cx="694565" cy="1037464"/>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M</a:t>
            </a:r>
          </a:p>
        </p:txBody>
      </p:sp>
      <p:sp>
        <p:nvSpPr>
          <p:cNvPr id="5" name="Title 1">
            <a:extLst>
              <a:ext uri="{FF2B5EF4-FFF2-40B4-BE49-F238E27FC236}">
                <a16:creationId xmlns:a16="http://schemas.microsoft.com/office/drawing/2014/main" id="{0D3CB4D6-DDB5-4740-80C1-08F7978BD907}"/>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chemeClr val="bg1"/>
                </a:solidFill>
                <a:latin typeface="Helvetica Light" panose="020B0403020202020204" pitchFamily="34" charset="0"/>
              </a:rPr>
              <a:t>What is Intern Irene’s Plan?</a:t>
            </a:r>
          </a:p>
        </p:txBody>
      </p:sp>
    </p:spTree>
    <p:extLst>
      <p:ext uri="{BB962C8B-B14F-4D97-AF65-F5344CB8AC3E}">
        <p14:creationId xmlns:p14="http://schemas.microsoft.com/office/powerpoint/2010/main" val="197199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FEA6E-70B5-B94D-8549-9D164569DA75}"/>
              </a:ext>
            </a:extLst>
          </p:cNvPr>
          <p:cNvSpPr>
            <a:spLocks noGrp="1"/>
          </p:cNvSpPr>
          <p:nvPr>
            <p:ph idx="1"/>
          </p:nvPr>
        </p:nvSpPr>
        <p:spPr>
          <a:xfrm>
            <a:off x="359676" y="1947978"/>
            <a:ext cx="11583022" cy="3978440"/>
          </a:xfrm>
        </p:spPr>
        <p:txBody>
          <a:bodyPr>
            <a:noAutofit/>
          </a:bodyPr>
          <a:lstStyle/>
          <a:p>
            <a:pPr marL="342900" indent="-342900">
              <a:buClr>
                <a:srgbClr val="328BC2"/>
              </a:buClr>
              <a:buFont typeface="+mj-lt"/>
              <a:buAutoNum type="arabicPeriod"/>
            </a:pPr>
            <a:r>
              <a:rPr lang="en-US" sz="1500" dirty="0">
                <a:latin typeface="Helvetica Light" panose="020B0403020202020204" pitchFamily="34" charset="0"/>
              </a:rPr>
              <a:t>Intern Irene just started her internship at Mckinsey in the Health and Sciences Division. She was hired by VP Vicky, the Vice President for the Division. However, Manager Mark, the Managing Director of the analyst unit (who also reports to VP Vicky), is Intern Irene’s day to day point person, tasked with “showing Intern Irene the ropes.” </a:t>
            </a:r>
          </a:p>
          <a:p>
            <a:pPr marL="342900" indent="-342900">
              <a:buClr>
                <a:srgbClr val="328BC2"/>
              </a:buClr>
              <a:buFont typeface="+mj-lt"/>
              <a:buAutoNum type="arabicPeriod"/>
            </a:pPr>
            <a:r>
              <a:rPr lang="en-US" sz="1500" dirty="0">
                <a:solidFill>
                  <a:srgbClr val="FF0000"/>
                </a:solidFill>
                <a:latin typeface="Helvetica Light" panose="020B0403020202020204" pitchFamily="34" charset="0"/>
              </a:rPr>
              <a:t>The first project Intern Irene was given required her to write a paper on effective responses to limit public resistance to antibiotics. VP Vicky plans to hand it out as a background paper at an upcoming meeting. </a:t>
            </a:r>
          </a:p>
          <a:p>
            <a:pPr marL="342900" indent="-342900">
              <a:buClr>
                <a:srgbClr val="328BC2"/>
              </a:buClr>
              <a:buFont typeface="+mj-lt"/>
              <a:buAutoNum type="arabicPeriod"/>
            </a:pPr>
            <a:r>
              <a:rPr lang="en-US" sz="1500" dirty="0">
                <a:latin typeface="Helvetica Light" panose="020B0403020202020204" pitchFamily="34" charset="0"/>
              </a:rPr>
              <a:t> “This should be easy for you,” Manager Mark said, “since you’ve written a dissertation. This is just a short paper about 3 pages long. Make sure it can be understood by both technical and lay audiences. Here are a couple of examples.” Over the next few days, Intern Irene reads the papers carefully, gets a general idea of their format and content, and gets to work. </a:t>
            </a:r>
          </a:p>
          <a:p>
            <a:pPr marL="342900" indent="-342900">
              <a:buClr>
                <a:srgbClr val="328BC2"/>
              </a:buClr>
              <a:buFont typeface="+mj-lt"/>
              <a:buAutoNum type="arabicPeriod"/>
            </a:pPr>
            <a:r>
              <a:rPr lang="en-US" sz="1500" dirty="0">
                <a:solidFill>
                  <a:srgbClr val="FF0000"/>
                </a:solidFill>
                <a:latin typeface="Helvetica Light" panose="020B0403020202020204" pitchFamily="34" charset="0"/>
              </a:rPr>
              <a:t>A week later, Intern Irene runs into VP Vicky, who asks for a draft to “See what you’ve got” for the meeting. Intern Irene drops it by her office. As VP Vicky begins reading, her brow furrows.  She impatiently looks at Irene and says – “Why did write this as a recommendation paper, only examining one option? This was supposed to be an options paper to brief people.” </a:t>
            </a:r>
          </a:p>
          <a:p>
            <a:pPr marL="342900" indent="-342900">
              <a:buClr>
                <a:srgbClr val="328BC2"/>
              </a:buClr>
              <a:buFont typeface="+mj-lt"/>
              <a:buAutoNum type="arabicPeriod"/>
            </a:pPr>
            <a:r>
              <a:rPr lang="en-US" sz="1500" dirty="0">
                <a:latin typeface="Helvetica Light" panose="020B0403020202020204" pitchFamily="34" charset="0"/>
              </a:rPr>
              <a:t>Irene begins to deeply blush, feeling embarrassed. She imagines that VP Vicky is looking at her thinking she made a mistake in hiring Intern` Irene.  Irene also feels that she is getting unfairly penalized - she was only following Manager Mark’s (poor) directions - but her personal sense of integrity makes her reluctant to “tattle” on Manager Mark. </a:t>
            </a:r>
          </a:p>
          <a:p>
            <a:pPr marL="342900" indent="-342900">
              <a:buClr>
                <a:srgbClr val="328BC2"/>
              </a:buClr>
              <a:buFont typeface="+mj-lt"/>
              <a:buAutoNum type="arabicPeriod"/>
            </a:pPr>
            <a:r>
              <a:rPr lang="en-US" sz="1500" dirty="0">
                <a:latin typeface="Helvetica Light" panose="020B0403020202020204" pitchFamily="34" charset="0"/>
              </a:rPr>
              <a:t>Now Intern Irene has 3 days to meet a deadline on a style of writing she’s never seen. What should Irene do?</a:t>
            </a:r>
          </a:p>
        </p:txBody>
      </p:sp>
      <p:grpSp>
        <p:nvGrpSpPr>
          <p:cNvPr id="18" name="Group 17">
            <a:extLst>
              <a:ext uri="{FF2B5EF4-FFF2-40B4-BE49-F238E27FC236}">
                <a16:creationId xmlns:a16="http://schemas.microsoft.com/office/drawing/2014/main" id="{3DC6E672-9FF7-B74A-8342-AFDF22551872}"/>
              </a:ext>
            </a:extLst>
          </p:cNvPr>
          <p:cNvGrpSpPr/>
          <p:nvPr/>
        </p:nvGrpSpPr>
        <p:grpSpPr>
          <a:xfrm>
            <a:off x="359676" y="160314"/>
            <a:ext cx="11592208" cy="1388920"/>
            <a:chOff x="359676" y="642914"/>
            <a:chExt cx="11592208" cy="1388920"/>
          </a:xfrm>
        </p:grpSpPr>
        <p:pic>
          <p:nvPicPr>
            <p:cNvPr id="19" name="Picture 18">
              <a:extLst>
                <a:ext uri="{FF2B5EF4-FFF2-40B4-BE49-F238E27FC236}">
                  <a16:creationId xmlns:a16="http://schemas.microsoft.com/office/drawing/2014/main" id="{D27654A8-60CF-C64E-AD84-F8E87FF1B899}"/>
                </a:ext>
              </a:extLst>
            </p:cNvPr>
            <p:cNvPicPr>
              <a:picLocks noChangeAspect="1"/>
            </p:cNvPicPr>
            <p:nvPr/>
          </p:nvPicPr>
          <p:blipFill rotWithShape="1">
            <a:blip r:embed="rId3"/>
            <a:srcRect t="12933" b="31963"/>
            <a:stretch/>
          </p:blipFill>
          <p:spPr>
            <a:xfrm>
              <a:off x="359676" y="644953"/>
              <a:ext cx="3450099" cy="1386881"/>
            </a:xfrm>
            <a:prstGeom prst="rect">
              <a:avLst/>
            </a:prstGeom>
            <a:ln>
              <a:noFill/>
            </a:ln>
          </p:spPr>
        </p:pic>
        <p:sp>
          <p:nvSpPr>
            <p:cNvPr id="20" name="Rectangle 19">
              <a:extLst>
                <a:ext uri="{FF2B5EF4-FFF2-40B4-BE49-F238E27FC236}">
                  <a16:creationId xmlns:a16="http://schemas.microsoft.com/office/drawing/2014/main" id="{271812E6-724D-5F45-A3E6-AA455CB0C606}"/>
                </a:ext>
              </a:extLst>
            </p:cNvPr>
            <p:cNvSpPr/>
            <p:nvPr/>
          </p:nvSpPr>
          <p:spPr>
            <a:xfrm>
              <a:off x="3855511" y="642914"/>
              <a:ext cx="8096373" cy="1383681"/>
            </a:xfrm>
            <a:prstGeom prst="rect">
              <a:avLst/>
            </a:prstGeom>
            <a:solidFill>
              <a:schemeClr val="bg1"/>
            </a:solidFill>
            <a:ln>
              <a:solidFill>
                <a:srgbClr val="328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50" b="1" dirty="0">
                  <a:solidFill>
                    <a:srgbClr val="328BC2"/>
                  </a:solidFill>
                </a:rPr>
                <a:t>When Elephants Fight; </a:t>
              </a:r>
              <a:r>
                <a:rPr lang="en-US" sz="1750" b="0" i="1" dirty="0">
                  <a:solidFill>
                    <a:srgbClr val="328BC2"/>
                  </a:solidFill>
                </a:rPr>
                <a:t>the Grass Gets Trampled</a:t>
              </a:r>
            </a:p>
            <a:p>
              <a:endParaRPr lang="en-US" sz="1700" b="0" dirty="0">
                <a:solidFill>
                  <a:schemeClr val="tx1"/>
                </a:solidFill>
              </a:endParaRPr>
            </a:p>
            <a:p>
              <a:r>
                <a:rPr lang="en-US" sz="1700" b="0" dirty="0">
                  <a:solidFill>
                    <a:schemeClr val="tx1"/>
                  </a:solidFill>
                </a:rPr>
                <a:t>You are caught between the differing goals, work style preferences and whims of two people more powerful than you. </a:t>
              </a:r>
              <a:r>
                <a:rPr lang="en-US" sz="1700" dirty="0">
                  <a:solidFill>
                    <a:schemeClr val="tx1"/>
                  </a:solidFill>
                </a:rPr>
                <a:t>How do you limit the damage to yourself?</a:t>
              </a:r>
              <a:endParaRPr lang="en-US" sz="1700" b="0" dirty="0">
                <a:solidFill>
                  <a:schemeClr val="tx1"/>
                </a:solidFill>
              </a:endParaRPr>
            </a:p>
            <a:p>
              <a:endParaRPr lang="en-US" sz="1700" b="0" dirty="0">
                <a:solidFill>
                  <a:schemeClr val="tx1"/>
                </a:solidFill>
              </a:endParaRPr>
            </a:p>
          </p:txBody>
        </p:sp>
      </p:grpSp>
    </p:spTree>
    <p:extLst>
      <p:ext uri="{BB962C8B-B14F-4D97-AF65-F5344CB8AC3E}">
        <p14:creationId xmlns:p14="http://schemas.microsoft.com/office/powerpoint/2010/main" val="409263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810089-8C25-4242-9ED7-A6641A16E274}"/>
              </a:ext>
            </a:extLst>
          </p:cNvPr>
          <p:cNvPicPr>
            <a:picLocks noChangeAspect="1"/>
          </p:cNvPicPr>
          <p:nvPr/>
        </p:nvPicPr>
        <p:blipFill rotWithShape="1">
          <a:blip r:embed="rId7"/>
          <a:srcRect b="38864"/>
          <a:stretch/>
        </p:blipFill>
        <p:spPr>
          <a:xfrm flipH="1">
            <a:off x="3675640" y="3188499"/>
            <a:ext cx="4641824" cy="1891883"/>
          </a:xfrm>
          <a:prstGeom prst="rect">
            <a:avLst/>
          </a:prstGeom>
        </p:spPr>
      </p:pic>
      <p:sp>
        <p:nvSpPr>
          <p:cNvPr id="16" name="Rectangle 15">
            <a:extLst>
              <a:ext uri="{FF2B5EF4-FFF2-40B4-BE49-F238E27FC236}">
                <a16:creationId xmlns:a16="http://schemas.microsoft.com/office/drawing/2014/main" id="{89AB26C8-57BF-144C-A2B7-239BEC974481}"/>
              </a:ext>
            </a:extLst>
          </p:cNvPr>
          <p:cNvSpPr/>
          <p:nvPr/>
        </p:nvSpPr>
        <p:spPr>
          <a:xfrm>
            <a:off x="-100013" y="1114425"/>
            <a:ext cx="12730163" cy="140017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zgif.com-gif-to-mp4-1" descr="ezgif.com-gif-to-mp4-1">
            <a:hlinkClick r:id="" action="ppaction://media"/>
            <a:extLst>
              <a:ext uri="{FF2B5EF4-FFF2-40B4-BE49-F238E27FC236}">
                <a16:creationId xmlns:a16="http://schemas.microsoft.com/office/drawing/2014/main" id="{4CF41E8C-946C-F840-94DD-2F1611B51AF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31467" y="3143194"/>
            <a:ext cx="5080000" cy="2844800"/>
          </a:xfrm>
          <a:prstGeom prst="rect">
            <a:avLst/>
          </a:prstGeom>
        </p:spPr>
      </p:pic>
      <p:sp>
        <p:nvSpPr>
          <p:cNvPr id="6" name="Title 1">
            <a:extLst>
              <a:ext uri="{FF2B5EF4-FFF2-40B4-BE49-F238E27FC236}">
                <a16:creationId xmlns:a16="http://schemas.microsoft.com/office/drawing/2014/main" id="{2864F6E8-C573-8345-A9F9-C7AE9676D26C}"/>
              </a:ext>
            </a:extLst>
          </p:cNvPr>
          <p:cNvSpPr>
            <a:spLocks noGrp="1"/>
          </p:cNvSpPr>
          <p:nvPr>
            <p:ph type="title"/>
          </p:nvPr>
        </p:nvSpPr>
        <p:spPr>
          <a:xfrm>
            <a:off x="224970" y="232229"/>
            <a:ext cx="11833680" cy="521435"/>
          </a:xfrm>
        </p:spPr>
        <p:txBody>
          <a:bodyPr>
            <a:noAutofit/>
          </a:bodyPr>
          <a:lstStyle/>
          <a:p>
            <a:r>
              <a:rPr lang="en-US" sz="2500" dirty="0">
                <a:solidFill>
                  <a:schemeClr val="accent5"/>
                </a:solidFill>
                <a:latin typeface="Helvetica Light" panose="020B0403020202020204" pitchFamily="34" charset="0"/>
              </a:rPr>
              <a:t>You’ve got to intentionally acknowledge workplace politics to manage it effectively</a:t>
            </a:r>
          </a:p>
        </p:txBody>
      </p:sp>
      <p:pic>
        <p:nvPicPr>
          <p:cNvPr id="4" name="ezgif.com-gif-to-mp4.mp4" descr="ezgif.com-gif-to-mp4.mp4">
            <a:hlinkClick r:id="" action="ppaction://media"/>
            <a:extLst>
              <a:ext uri="{FF2B5EF4-FFF2-40B4-BE49-F238E27FC236}">
                <a16:creationId xmlns:a16="http://schemas.microsoft.com/office/drawing/2014/main" id="{6FC44DCB-7F66-1A49-96BC-B45A46B56959}"/>
              </a:ext>
            </a:extLst>
          </p:cNvPr>
          <p:cNvPicPr>
            <a:picLocks noGrp="1" noChangeAspect="1"/>
          </p:cNvPicPr>
          <p:nvPr>
            <p:ph idx="1"/>
            <a:videoFile r:link="rId4"/>
            <p:extLst>
              <p:ext uri="{DAA4B4D4-6D71-4841-9C94-3DE7FCFB9230}">
                <p14:media xmlns:p14="http://schemas.microsoft.com/office/powerpoint/2010/main" r:embed="rId3"/>
              </p:ext>
            </p:extLst>
          </p:nvPr>
        </p:nvPicPr>
        <p:blipFill>
          <a:blip r:embed="rId9"/>
          <a:stretch>
            <a:fillRect/>
          </a:stretch>
        </p:blipFill>
        <p:spPr>
          <a:xfrm>
            <a:off x="280533" y="3089897"/>
            <a:ext cx="2898096" cy="2898097"/>
          </a:xfrm>
        </p:spPr>
      </p:pic>
      <p:sp>
        <p:nvSpPr>
          <p:cNvPr id="14" name="TextBox 13">
            <a:extLst>
              <a:ext uri="{FF2B5EF4-FFF2-40B4-BE49-F238E27FC236}">
                <a16:creationId xmlns:a16="http://schemas.microsoft.com/office/drawing/2014/main" id="{DC1F65FC-A118-8B4C-B594-EC9DA46D2DD7}"/>
              </a:ext>
            </a:extLst>
          </p:cNvPr>
          <p:cNvSpPr txBox="1"/>
          <p:nvPr/>
        </p:nvSpPr>
        <p:spPr>
          <a:xfrm>
            <a:off x="224970" y="2678051"/>
            <a:ext cx="2104571" cy="369332"/>
          </a:xfrm>
          <a:prstGeom prst="rect">
            <a:avLst/>
          </a:prstGeom>
          <a:noFill/>
        </p:spPr>
        <p:txBody>
          <a:bodyPr wrap="square" rtlCol="0">
            <a:spAutoFit/>
          </a:bodyPr>
          <a:lstStyle/>
          <a:p>
            <a:r>
              <a:rPr lang="en-US" b="1" dirty="0"/>
              <a:t>In the beginning</a:t>
            </a:r>
          </a:p>
        </p:txBody>
      </p:sp>
      <p:sp>
        <p:nvSpPr>
          <p:cNvPr id="15" name="Rectangle 14">
            <a:extLst>
              <a:ext uri="{FF2B5EF4-FFF2-40B4-BE49-F238E27FC236}">
                <a16:creationId xmlns:a16="http://schemas.microsoft.com/office/drawing/2014/main" id="{BC4212B2-37E8-5342-AC5F-B4FC45D0B2A2}"/>
              </a:ext>
            </a:extLst>
          </p:cNvPr>
          <p:cNvSpPr/>
          <p:nvPr/>
        </p:nvSpPr>
        <p:spPr>
          <a:xfrm>
            <a:off x="6738871" y="2662444"/>
            <a:ext cx="2811475" cy="369332"/>
          </a:xfrm>
          <a:prstGeom prst="rect">
            <a:avLst/>
          </a:prstGeom>
        </p:spPr>
        <p:txBody>
          <a:bodyPr wrap="none">
            <a:spAutoFit/>
          </a:bodyPr>
          <a:lstStyle/>
          <a:p>
            <a:r>
              <a:rPr lang="en-US" b="1" dirty="0"/>
              <a:t>Near the end (of your rope)</a:t>
            </a:r>
          </a:p>
        </p:txBody>
      </p:sp>
      <p:sp>
        <p:nvSpPr>
          <p:cNvPr id="17" name="TextBox 16">
            <a:extLst>
              <a:ext uri="{FF2B5EF4-FFF2-40B4-BE49-F238E27FC236}">
                <a16:creationId xmlns:a16="http://schemas.microsoft.com/office/drawing/2014/main" id="{1D570FBA-9B08-2944-9CBD-3536B5683D18}"/>
              </a:ext>
            </a:extLst>
          </p:cNvPr>
          <p:cNvSpPr txBox="1"/>
          <p:nvPr/>
        </p:nvSpPr>
        <p:spPr>
          <a:xfrm>
            <a:off x="1695450" y="1328283"/>
            <a:ext cx="10720388"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Acknowledging a situation: Work is about tasks and people</a:t>
            </a:r>
          </a:p>
          <a:p>
            <a:pPr marL="285750" indent="-285750">
              <a:buFont typeface="Arial" panose="020B0604020202020204" pitchFamily="34" charset="0"/>
              <a:buChar char="•"/>
            </a:pPr>
            <a:r>
              <a:rPr lang="en-US" dirty="0">
                <a:solidFill>
                  <a:schemeClr val="bg1"/>
                </a:solidFill>
              </a:rPr>
              <a:t>Not denying, minimizing the situation</a:t>
            </a:r>
          </a:p>
          <a:p>
            <a:pPr marL="285750" indent="-285750">
              <a:buFont typeface="Arial" panose="020B0604020202020204" pitchFamily="34" charset="0"/>
              <a:buChar char="•"/>
            </a:pPr>
            <a:r>
              <a:rPr lang="en-US" dirty="0">
                <a:solidFill>
                  <a:schemeClr val="bg1"/>
                </a:solidFill>
              </a:rPr>
              <a:t>Intentionally managing it every day: Finding allies, protecting yourself, Finding an exit, care strategies etc.  </a:t>
            </a:r>
          </a:p>
        </p:txBody>
      </p:sp>
      <p:sp>
        <p:nvSpPr>
          <p:cNvPr id="18" name="Rectangle 17">
            <a:extLst>
              <a:ext uri="{FF2B5EF4-FFF2-40B4-BE49-F238E27FC236}">
                <a16:creationId xmlns:a16="http://schemas.microsoft.com/office/drawing/2014/main" id="{17F5852A-6BE1-3845-8C92-915738AA25BC}"/>
              </a:ext>
            </a:extLst>
          </p:cNvPr>
          <p:cNvSpPr/>
          <p:nvPr/>
        </p:nvSpPr>
        <p:spPr>
          <a:xfrm>
            <a:off x="4397762" y="5576254"/>
            <a:ext cx="1867306" cy="369332"/>
          </a:xfrm>
          <a:prstGeom prst="rect">
            <a:avLst/>
          </a:prstGeom>
        </p:spPr>
        <p:txBody>
          <a:bodyPr wrap="none">
            <a:spAutoFit/>
          </a:bodyPr>
          <a:lstStyle/>
          <a:p>
            <a:r>
              <a:rPr lang="en-US" b="1" dirty="0"/>
              <a:t>Managing Politics</a:t>
            </a:r>
          </a:p>
        </p:txBody>
      </p:sp>
    </p:spTree>
    <p:extLst>
      <p:ext uri="{BB962C8B-B14F-4D97-AF65-F5344CB8AC3E}">
        <p14:creationId xmlns:p14="http://schemas.microsoft.com/office/powerpoint/2010/main" val="242351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94"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160" fill="hold"/>
                                        <p:tgtEl>
                                          <p:spTgt spid="5"/>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md type="call" cmd="stop">
                                      <p:cBhvr>
                                        <p:cTn id="43" dur="1">
                                          <p:stCondLst>
                                            <p:cond delay="0"/>
                                          </p:stCondLst>
                                        </p:cTn>
                                        <p:tgtEl>
                                          <p:spTgt spid="5"/>
                                        </p:tgtEl>
                                      </p:cBhvr>
                                    </p:cmd>
                                  </p:childTnLst>
                                </p:cTn>
                              </p:par>
                              <p:par>
                                <p:cTn id="44" presetID="1" presetClass="exit" presetSubtype="0" fill="hold" nodeType="withEffect">
                                  <p:stCondLst>
                                    <p:cond delay="0"/>
                                  </p:stCondLst>
                                  <p:childTnLst>
                                    <p:set>
                                      <p:cBhvr>
                                        <p:cTn id="45" dur="1" fill="hold">
                                          <p:stCondLst>
                                            <p:cond delay="0"/>
                                          </p:stCondLst>
                                        </p:cTn>
                                        <p:tgtEl>
                                          <p:spTgt spid="4"/>
                                        </p:tgtEl>
                                        <p:attrNameLst>
                                          <p:attrName>style.visibility</p:attrName>
                                        </p:attrNameLst>
                                      </p:cBhvr>
                                      <p:to>
                                        <p:strVal val="hidden"/>
                                      </p:to>
                                    </p:set>
                                    <p:cmd type="call" cmd="stop">
                                      <p:cBhvr>
                                        <p:cTn id="46" dur="1">
                                          <p:stCondLst>
                                            <p:cond delay="0"/>
                                          </p:stCondLst>
                                        </p:cTn>
                                        <p:tgtEl>
                                          <p:spTgt spid="4"/>
                                        </p:tgtEl>
                                      </p:cBhvr>
                                    </p:cmd>
                                  </p:childTnLst>
                                </p:cTn>
                              </p:par>
                              <p:par>
                                <p:cTn id="47" presetID="1" presetClass="exit"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42" presetClass="path" presetSubtype="0" accel="50000" decel="50000" fill="hold" nodeType="withEffect">
                                  <p:stCondLst>
                                    <p:cond delay="0"/>
                                  </p:stCondLst>
                                  <p:childTnLst>
                                    <p:animMotion origin="layout" path="M -0.00274 -0.00162 L -0.29805 -0.47616 " pathEditMode="relative" rAng="0" ptsTypes="AA">
                                      <p:cBhvr>
                                        <p:cTn id="52" dur="2000" fill="hold"/>
                                        <p:tgtEl>
                                          <p:spTgt spid="10"/>
                                        </p:tgtEl>
                                        <p:attrNameLst>
                                          <p:attrName>ppt_x</p:attrName>
                                          <p:attrName>ppt_y</p:attrName>
                                        </p:attrNameLst>
                                      </p:cBhvr>
                                      <p:rCtr x="-14766" y="-2372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repeatCount="indefinite" fill="hold" display="0">
                  <p:stCondLst>
                    <p:cond delay="indefinite"/>
                  </p:stCondLst>
                  <p:endCondLst>
                    <p:cond evt="onNext" delay="0">
                      <p:tgtEl>
                        <p:sldTgt/>
                      </p:tgtEl>
                    </p:cond>
                  </p:endCondLst>
                </p:cTn>
                <p:tgtEl>
                  <p:spTgt spid="4"/>
                </p:tgtEl>
              </p:cMediaNode>
            </p:video>
            <p:video>
              <p:cMediaNode vol="80000">
                <p:cTn id="54" repeatCount="indefinite" fill="hold" display="0">
                  <p:stCondLst>
                    <p:cond delay="indefinite"/>
                  </p:stCondLst>
                  <p:endCondLst>
                    <p:cond evt="onNext" delay="0">
                      <p:tgtEl>
                        <p:sldTgt/>
                      </p:tgtEl>
                    </p:cond>
                  </p:endCondLst>
                </p:cTn>
                <p:tgtEl>
                  <p:spTgt spid="5"/>
                </p:tgtEl>
              </p:cMediaNode>
            </p:video>
          </p:childTnLst>
        </p:cTn>
      </p:par>
    </p:tnLst>
    <p:bldLst>
      <p:bldP spid="14" grpId="0"/>
      <p:bldP spid="14" grpId="1"/>
      <p:bldP spid="15" grpId="0"/>
      <p:bldP spid="15" grpId="1"/>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488D271-D90B-DC48-9958-9BFFE1CCAE42}"/>
              </a:ext>
            </a:extLst>
          </p:cNvPr>
          <p:cNvGrpSpPr/>
          <p:nvPr/>
        </p:nvGrpSpPr>
        <p:grpSpPr>
          <a:xfrm>
            <a:off x="-29261" y="2985166"/>
            <a:ext cx="7026410" cy="5129282"/>
            <a:chOff x="-21946" y="1459066"/>
            <a:chExt cx="5269807" cy="3846962"/>
          </a:xfrm>
        </p:grpSpPr>
        <p:grpSp>
          <p:nvGrpSpPr>
            <p:cNvPr id="2" name="Group 1">
              <a:extLst>
                <a:ext uri="{FF2B5EF4-FFF2-40B4-BE49-F238E27FC236}">
                  <a16:creationId xmlns:a16="http://schemas.microsoft.com/office/drawing/2014/main" id="{0DB993D3-1210-A34D-9CCC-A9BF7B67BB58}"/>
                </a:ext>
              </a:extLst>
            </p:cNvPr>
            <p:cNvGrpSpPr/>
            <p:nvPr/>
          </p:nvGrpSpPr>
          <p:grpSpPr>
            <a:xfrm>
              <a:off x="-2" y="1459066"/>
              <a:ext cx="5247863" cy="2429299"/>
              <a:chOff x="118767" y="618098"/>
              <a:chExt cx="7050290" cy="4141117"/>
            </a:xfrm>
          </p:grpSpPr>
          <p:sp>
            <p:nvSpPr>
              <p:cNvPr id="10" name="Rectangle 9">
                <a:extLst>
                  <a:ext uri="{FF2B5EF4-FFF2-40B4-BE49-F238E27FC236}">
                    <a16:creationId xmlns:a16="http://schemas.microsoft.com/office/drawing/2014/main" id="{F32F054B-9084-7C44-B723-3946FE00B1D2}"/>
                  </a:ext>
                </a:extLst>
              </p:cNvPr>
              <p:cNvSpPr/>
              <p:nvPr/>
            </p:nvSpPr>
            <p:spPr bwMode="auto">
              <a:xfrm>
                <a:off x="118767" y="1988839"/>
                <a:ext cx="5207601" cy="1390995"/>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sp>
            <p:nvSpPr>
              <p:cNvPr id="12" name="Rectangle 11">
                <a:extLst>
                  <a:ext uri="{FF2B5EF4-FFF2-40B4-BE49-F238E27FC236}">
                    <a16:creationId xmlns:a16="http://schemas.microsoft.com/office/drawing/2014/main" id="{689207B9-5E0F-1942-822D-F6EBF1621BD0}"/>
                  </a:ext>
                </a:extLst>
              </p:cNvPr>
              <p:cNvSpPr/>
              <p:nvPr/>
            </p:nvSpPr>
            <p:spPr bwMode="auto">
              <a:xfrm>
                <a:off x="118768" y="618098"/>
                <a:ext cx="3898724" cy="1366503"/>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26" name="Rectangle 25">
                <a:extLst>
                  <a:ext uri="{FF2B5EF4-FFF2-40B4-BE49-F238E27FC236}">
                    <a16:creationId xmlns:a16="http://schemas.microsoft.com/office/drawing/2014/main" id="{0C47A366-BA8F-224C-83A8-C6C850D47C40}"/>
                  </a:ext>
                </a:extLst>
              </p:cNvPr>
              <p:cNvSpPr/>
              <p:nvPr/>
            </p:nvSpPr>
            <p:spPr bwMode="auto">
              <a:xfrm>
                <a:off x="118767" y="3366784"/>
                <a:ext cx="7050290" cy="1392431"/>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grpSp>
        <p:sp>
          <p:nvSpPr>
            <p:cNvPr id="11" name="TextBox 10">
              <a:extLst>
                <a:ext uri="{FF2B5EF4-FFF2-40B4-BE49-F238E27FC236}">
                  <a16:creationId xmlns:a16="http://schemas.microsoft.com/office/drawing/2014/main" id="{68915CCF-621E-ED46-A933-7ADD04DA97E9}"/>
                </a:ext>
              </a:extLst>
            </p:cNvPr>
            <p:cNvSpPr txBox="1"/>
            <p:nvPr/>
          </p:nvSpPr>
          <p:spPr bwMode="auto">
            <a:xfrm>
              <a:off x="752190" y="2375676"/>
              <a:ext cx="2824804"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bg1"/>
                  </a:solidFill>
                  <a:latin typeface="Tw Cen MT" panose="020B0602020104020603" pitchFamily="34" charset="77"/>
                </a:rPr>
                <a:t>DENTIFY Options</a:t>
              </a:r>
              <a:endParaRPr lang="en-US" sz="1600" dirty="0">
                <a:solidFill>
                  <a:schemeClr val="bg1"/>
                </a:solidFill>
                <a:latin typeface="Tw Cen MT" panose="020B0602020104020603" pitchFamily="34" charset="77"/>
              </a:endParaRPr>
            </a:p>
            <a:p>
              <a:pPr>
                <a:spcAft>
                  <a:spcPts val="667"/>
                </a:spcAft>
              </a:pPr>
              <a:r>
                <a:rPr lang="en-US" sz="1600" dirty="0">
                  <a:solidFill>
                    <a:schemeClr val="bg1"/>
                  </a:solidFill>
                  <a:latin typeface="Tw Cen MT" panose="020B0602020104020603" pitchFamily="34" charset="77"/>
                </a:rPr>
                <a:t>What are possible solutions?</a:t>
              </a:r>
            </a:p>
          </p:txBody>
        </p:sp>
        <p:sp>
          <p:nvSpPr>
            <p:cNvPr id="13" name="TextBox 12">
              <a:extLst>
                <a:ext uri="{FF2B5EF4-FFF2-40B4-BE49-F238E27FC236}">
                  <a16:creationId xmlns:a16="http://schemas.microsoft.com/office/drawing/2014/main" id="{5F6EA72E-DA2C-FD40-80E9-8E03D9649358}"/>
                </a:ext>
              </a:extLst>
            </p:cNvPr>
            <p:cNvSpPr txBox="1"/>
            <p:nvPr/>
          </p:nvSpPr>
          <p:spPr bwMode="auto">
            <a:xfrm>
              <a:off x="752190" y="1604190"/>
              <a:ext cx="2404583" cy="550199"/>
            </a:xfrm>
            <a:prstGeom prst="rect">
              <a:avLst/>
            </a:prstGeom>
            <a:noFill/>
            <a:ln w="19050" algn="ctr">
              <a:noFill/>
              <a:miter lim="800000"/>
              <a:headEnd/>
              <a:tailEnd/>
            </a:ln>
          </p:spPr>
          <p:txBody>
            <a:bodyPr wrap="square" lIns="0" tIns="0" rIns="0" bIns="0" rtlCol="0">
              <a:spAutoFit/>
            </a:bodyPr>
            <a:lstStyle/>
            <a:p>
              <a:r>
                <a:rPr lang="en-US" sz="2500" b="1" dirty="0">
                  <a:solidFill>
                    <a:schemeClr val="bg1"/>
                  </a:solidFill>
                  <a:latin typeface="Tw Cen MT" panose="020B0602020104020603" pitchFamily="34" charset="77"/>
                </a:rPr>
                <a:t>EFINE the issues: </a:t>
              </a:r>
              <a:br>
                <a:rPr lang="en-US" sz="2500" b="1" dirty="0">
                  <a:solidFill>
                    <a:schemeClr val="bg1"/>
                  </a:solidFill>
                  <a:latin typeface="Tw Cen MT" panose="020B0602020104020603" pitchFamily="34" charset="77"/>
                </a:rPr>
              </a:br>
              <a:br>
                <a:rPr lang="en-US" sz="667" dirty="0">
                  <a:solidFill>
                    <a:schemeClr val="bg1"/>
                  </a:solidFill>
                  <a:latin typeface="Tw Cen MT" panose="020B0602020104020603" pitchFamily="34" charset="77"/>
                </a:rPr>
              </a:br>
              <a:r>
                <a:rPr lang="en-US" sz="1600" dirty="0">
                  <a:solidFill>
                    <a:schemeClr val="bg1"/>
                  </a:solidFill>
                  <a:latin typeface="Tw Cen MT" panose="020B0602020104020603" pitchFamily="34" charset="77"/>
                </a:rPr>
                <a:t>Cluster them by issue or person</a:t>
              </a:r>
            </a:p>
          </p:txBody>
        </p:sp>
        <p:sp>
          <p:nvSpPr>
            <p:cNvPr id="27" name="TextBox 26">
              <a:extLst>
                <a:ext uri="{FF2B5EF4-FFF2-40B4-BE49-F238E27FC236}">
                  <a16:creationId xmlns:a16="http://schemas.microsoft.com/office/drawing/2014/main" id="{08624C5C-3063-DE41-A541-2888BB42D69A}"/>
                </a:ext>
              </a:extLst>
            </p:cNvPr>
            <p:cNvSpPr txBox="1"/>
            <p:nvPr/>
          </p:nvSpPr>
          <p:spPr bwMode="auto">
            <a:xfrm>
              <a:off x="767265" y="3273719"/>
              <a:ext cx="4289203"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bg1"/>
                  </a:solidFill>
                  <a:latin typeface="Tw Cen MT" panose="020B0602020104020603" pitchFamily="34" charset="77"/>
                </a:rPr>
                <a:t>AKE a Recommendation/MAKE a Move</a:t>
              </a:r>
            </a:p>
            <a:p>
              <a:r>
                <a:rPr lang="en-US" sz="1600" dirty="0">
                  <a:solidFill>
                    <a:schemeClr val="bg1"/>
                  </a:solidFill>
                  <a:latin typeface="Tw Cen MT" panose="020B0602020104020603" pitchFamily="34" charset="77"/>
                </a:rPr>
                <a:t>What is your definition of a good outcome?  What is unacceptable?</a:t>
              </a:r>
            </a:p>
          </p:txBody>
        </p:sp>
        <p:sp>
          <p:nvSpPr>
            <p:cNvPr id="7" name="Rectangle 6">
              <a:extLst>
                <a:ext uri="{FF2B5EF4-FFF2-40B4-BE49-F238E27FC236}">
                  <a16:creationId xmlns:a16="http://schemas.microsoft.com/office/drawing/2014/main" id="{1B237D31-1CDD-B146-BFF2-F0079BF13226}"/>
                </a:ext>
              </a:extLst>
            </p:cNvPr>
            <p:cNvSpPr/>
            <p:nvPr/>
          </p:nvSpPr>
          <p:spPr bwMode="auto">
            <a:xfrm>
              <a:off x="87384" y="1497312"/>
              <a:ext cx="520924" cy="770221"/>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D</a:t>
              </a:r>
            </a:p>
          </p:txBody>
        </p:sp>
        <p:sp>
          <p:nvSpPr>
            <p:cNvPr id="28" name="Rectangle 27">
              <a:extLst>
                <a:ext uri="{FF2B5EF4-FFF2-40B4-BE49-F238E27FC236}">
                  <a16:creationId xmlns:a16="http://schemas.microsoft.com/office/drawing/2014/main" id="{D94035EF-9B41-6B44-8440-E68CDBE977F4}"/>
                </a:ext>
              </a:extLst>
            </p:cNvPr>
            <p:cNvSpPr/>
            <p:nvPr/>
          </p:nvSpPr>
          <p:spPr bwMode="auto">
            <a:xfrm>
              <a:off x="38259" y="2360906"/>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I</a:t>
              </a:r>
            </a:p>
          </p:txBody>
        </p:sp>
        <p:sp>
          <p:nvSpPr>
            <p:cNvPr id="29" name="Rectangle 28">
              <a:extLst>
                <a:ext uri="{FF2B5EF4-FFF2-40B4-BE49-F238E27FC236}">
                  <a16:creationId xmlns:a16="http://schemas.microsoft.com/office/drawing/2014/main" id="{3C5FFF63-F066-414A-A4E4-6781C4BD4645}"/>
                </a:ext>
              </a:extLst>
            </p:cNvPr>
            <p:cNvSpPr/>
            <p:nvPr/>
          </p:nvSpPr>
          <p:spPr bwMode="auto">
            <a:xfrm>
              <a:off x="-21946" y="1521214"/>
              <a:ext cx="520924" cy="778098"/>
            </a:xfrm>
            <a:prstGeom prst="rect">
              <a:avLst/>
            </a:prstGeom>
            <a:noFill/>
            <a:ln w="38100" algn="ctr">
              <a:noFill/>
              <a:miter lim="800000"/>
              <a:headEnd/>
              <a:tailEnd/>
            </a:ln>
          </p:spPr>
          <p:txBody>
            <a:bodyPr wrap="none" rtlCol="0" anchor="ctr"/>
            <a:lstStyle/>
            <a:p>
              <a:pPr algn="ctr">
                <a:lnSpc>
                  <a:spcPct val="90000"/>
                </a:lnSpc>
              </a:pPr>
              <a:endParaRPr lang="en-US" sz="8000" b="1" dirty="0">
                <a:solidFill>
                  <a:schemeClr val="bg1"/>
                </a:solidFill>
                <a:latin typeface="+mj-lt"/>
              </a:endParaRPr>
            </a:p>
          </p:txBody>
        </p:sp>
        <p:sp>
          <p:nvSpPr>
            <p:cNvPr id="33" name="Rectangle 32">
              <a:extLst>
                <a:ext uri="{FF2B5EF4-FFF2-40B4-BE49-F238E27FC236}">
                  <a16:creationId xmlns:a16="http://schemas.microsoft.com/office/drawing/2014/main" id="{F6662BA0-E2D5-664C-A238-4DE39F2EF834}"/>
                </a:ext>
              </a:extLst>
            </p:cNvPr>
            <p:cNvSpPr/>
            <p:nvPr/>
          </p:nvSpPr>
          <p:spPr bwMode="auto">
            <a:xfrm>
              <a:off x="108085" y="3161201"/>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M</a:t>
              </a:r>
            </a:p>
          </p:txBody>
        </p:sp>
        <p:sp>
          <p:nvSpPr>
            <p:cNvPr id="8" name="TextBox 7">
              <a:extLst>
                <a:ext uri="{FF2B5EF4-FFF2-40B4-BE49-F238E27FC236}">
                  <a16:creationId xmlns:a16="http://schemas.microsoft.com/office/drawing/2014/main" id="{D335BA31-E840-A94F-9737-37548C5F8DC2}"/>
                </a:ext>
              </a:extLst>
            </p:cNvPr>
            <p:cNvSpPr txBox="1"/>
            <p:nvPr/>
          </p:nvSpPr>
          <p:spPr bwMode="auto">
            <a:xfrm>
              <a:off x="255722" y="4998203"/>
              <a:ext cx="49" cy="307825"/>
            </a:xfrm>
            <a:prstGeom prst="rect">
              <a:avLst/>
            </a:prstGeom>
            <a:noFill/>
            <a:ln w="19050" algn="ctr">
              <a:noFill/>
              <a:miter lim="800000"/>
              <a:headEnd/>
              <a:tailEnd/>
            </a:ln>
          </p:spPr>
          <p:txBody>
            <a:bodyPr wrap="none" lIns="0" tIns="0" rIns="0" bIns="0" rtlCol="0">
              <a:spAutoFit/>
            </a:bodyPr>
            <a:lstStyle/>
            <a:p>
              <a:endParaRPr lang="en-US" sz="2667" dirty="0"/>
            </a:p>
          </p:txBody>
        </p:sp>
      </p:grpSp>
      <p:sp>
        <p:nvSpPr>
          <p:cNvPr id="17" name="Title 1">
            <a:extLst>
              <a:ext uri="{FF2B5EF4-FFF2-40B4-BE49-F238E27FC236}">
                <a16:creationId xmlns:a16="http://schemas.microsoft.com/office/drawing/2014/main" id="{1DE9B886-BAD4-5A45-ADD2-2E98075FADED}"/>
              </a:ext>
            </a:extLst>
          </p:cNvPr>
          <p:cNvSpPr txBox="1">
            <a:spLocks/>
          </p:cNvSpPr>
          <p:nvPr/>
        </p:nvSpPr>
        <p:spPr>
          <a:xfrm>
            <a:off x="6741958" y="204936"/>
            <a:ext cx="9783648" cy="563231"/>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3600" dirty="0">
                <a:solidFill>
                  <a:srgbClr val="328BC2"/>
                </a:solidFill>
              </a:rPr>
              <a:t>Using DIM: A Bright Idea!</a:t>
            </a:r>
          </a:p>
        </p:txBody>
      </p:sp>
      <p:pic>
        <p:nvPicPr>
          <p:cNvPr id="20" name="Picture 19">
            <a:extLst>
              <a:ext uri="{FF2B5EF4-FFF2-40B4-BE49-F238E27FC236}">
                <a16:creationId xmlns:a16="http://schemas.microsoft.com/office/drawing/2014/main" id="{71E03764-6A86-5E47-AE57-AFC29E3A44E4}"/>
              </a:ext>
            </a:extLst>
          </p:cNvPr>
          <p:cNvPicPr>
            <a:picLocks noChangeAspect="1"/>
          </p:cNvPicPr>
          <p:nvPr/>
        </p:nvPicPr>
        <p:blipFill>
          <a:blip r:embed="rId3"/>
          <a:stretch>
            <a:fillRect/>
          </a:stretch>
        </p:blipFill>
        <p:spPr>
          <a:xfrm flipH="1">
            <a:off x="51012" y="-74323"/>
            <a:ext cx="4641824" cy="3094549"/>
          </a:xfrm>
          <a:prstGeom prst="rect">
            <a:avLst/>
          </a:prstGeom>
        </p:spPr>
      </p:pic>
    </p:spTree>
    <p:extLst>
      <p:ext uri="{BB962C8B-B14F-4D97-AF65-F5344CB8AC3E}">
        <p14:creationId xmlns:p14="http://schemas.microsoft.com/office/powerpoint/2010/main" val="3740097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FEA6E-70B5-B94D-8549-9D164569DA75}"/>
              </a:ext>
            </a:extLst>
          </p:cNvPr>
          <p:cNvSpPr>
            <a:spLocks noGrp="1"/>
          </p:cNvSpPr>
          <p:nvPr>
            <p:ph idx="1"/>
          </p:nvPr>
        </p:nvSpPr>
        <p:spPr>
          <a:xfrm>
            <a:off x="359676" y="1947978"/>
            <a:ext cx="11583022" cy="3978440"/>
          </a:xfrm>
        </p:spPr>
        <p:txBody>
          <a:bodyPr>
            <a:noAutofit/>
          </a:bodyPr>
          <a:lstStyle/>
          <a:p>
            <a:pPr marL="342900" indent="-342900">
              <a:buClr>
                <a:srgbClr val="328BC2"/>
              </a:buClr>
              <a:buFont typeface="+mj-lt"/>
              <a:buAutoNum type="arabicPeriod"/>
            </a:pPr>
            <a:r>
              <a:rPr lang="en-US" sz="1500" dirty="0">
                <a:latin typeface="Helvetica Light" panose="020B0403020202020204" pitchFamily="34" charset="0"/>
              </a:rPr>
              <a:t>Intern Irene just started her internship at Mckinsey in the Health and Sciences Division. She was hired by VP Vicky, the Vice President for the Division. However, Manager Mark, the Managing Director of the analyst unit (who also reports to VP Vicky), is Intern Irene’s day to day point person, tasked with “showing Intern Irene the ropes.” </a:t>
            </a:r>
          </a:p>
          <a:p>
            <a:pPr marL="342900" indent="-342900">
              <a:buClr>
                <a:srgbClr val="328BC2"/>
              </a:buClr>
              <a:buFont typeface="+mj-lt"/>
              <a:buAutoNum type="arabicPeriod"/>
            </a:pPr>
            <a:r>
              <a:rPr lang="en-US" sz="1500" dirty="0">
                <a:solidFill>
                  <a:srgbClr val="FF0000"/>
                </a:solidFill>
                <a:latin typeface="Helvetica Light" panose="020B0403020202020204" pitchFamily="34" charset="0"/>
              </a:rPr>
              <a:t>The first project Intern Irene was given required her to write a paper on effective responses to limit public resistance to antibiotics. VP Vicky plans to hand it out as a background paper at an upcoming meeting. </a:t>
            </a:r>
          </a:p>
          <a:p>
            <a:pPr marL="342900" indent="-342900">
              <a:buClr>
                <a:srgbClr val="328BC2"/>
              </a:buClr>
              <a:buFont typeface="+mj-lt"/>
              <a:buAutoNum type="arabicPeriod"/>
            </a:pPr>
            <a:r>
              <a:rPr lang="en-US" sz="1500" dirty="0">
                <a:latin typeface="Helvetica Light" panose="020B0403020202020204" pitchFamily="34" charset="0"/>
              </a:rPr>
              <a:t> “This should be easy for you,” Manager Mark said, “since you’ve written a dissertation. This is just a short paper about 3 pages long. Make sure it can be understood by both technical and lay audiences. Here are a couple of examples.” Over the next few days, Intern Irene reads the papers carefully, gets a general idea of their format and content, and gets to work. </a:t>
            </a:r>
          </a:p>
          <a:p>
            <a:pPr marL="342900" indent="-342900">
              <a:buClr>
                <a:srgbClr val="328BC2"/>
              </a:buClr>
              <a:buFont typeface="+mj-lt"/>
              <a:buAutoNum type="arabicPeriod"/>
            </a:pPr>
            <a:r>
              <a:rPr lang="en-US" sz="1500" dirty="0">
                <a:solidFill>
                  <a:srgbClr val="FF0000"/>
                </a:solidFill>
                <a:latin typeface="Helvetica Light" panose="020B0403020202020204" pitchFamily="34" charset="0"/>
              </a:rPr>
              <a:t>A week later, Intern Irene runs into VP Vicky, who asks for a draft to “See what you’ve got” for the meeting. Intern Irene drops it by her office. As VP Vicky begins reading, her brow furrows.  She impatiently looks at Irene and says – “Why did write this as a recommendation paper, only examining one option? This was supposed to be an options paper to brief people.” </a:t>
            </a:r>
          </a:p>
          <a:p>
            <a:pPr marL="342900" indent="-342900">
              <a:buClr>
                <a:srgbClr val="328BC2"/>
              </a:buClr>
              <a:buFont typeface="+mj-lt"/>
              <a:buAutoNum type="arabicPeriod"/>
            </a:pPr>
            <a:r>
              <a:rPr lang="en-US" sz="1500" dirty="0">
                <a:latin typeface="Helvetica Light" panose="020B0403020202020204" pitchFamily="34" charset="0"/>
              </a:rPr>
              <a:t>Irene begins to deeply blush, feeling embarrassed. She imagines that VP Vicky is looking at her thinking she made a mistake in hiring Intern` Irene.  Irene also feels that she is getting unfairly penalized - she was only following Manager Mark’s (poor) directions - but her personal sense of integrity makes her reluctant to “tattle” on Manager Mark. </a:t>
            </a:r>
          </a:p>
          <a:p>
            <a:pPr marL="342900" indent="-342900">
              <a:buClr>
                <a:srgbClr val="328BC2"/>
              </a:buClr>
              <a:buFont typeface="+mj-lt"/>
              <a:buAutoNum type="arabicPeriod"/>
            </a:pPr>
            <a:r>
              <a:rPr lang="en-US" sz="1500" b="1" dirty="0">
                <a:latin typeface="Helvetica" pitchFamily="2" charset="0"/>
              </a:rPr>
              <a:t>Now Intern Irene has 3 days to meet a deadline on a style of writing she’s never seen. What should Irene do?</a:t>
            </a:r>
          </a:p>
        </p:txBody>
      </p:sp>
      <p:grpSp>
        <p:nvGrpSpPr>
          <p:cNvPr id="18" name="Group 17">
            <a:extLst>
              <a:ext uri="{FF2B5EF4-FFF2-40B4-BE49-F238E27FC236}">
                <a16:creationId xmlns:a16="http://schemas.microsoft.com/office/drawing/2014/main" id="{3DC6E672-9FF7-B74A-8342-AFDF22551872}"/>
              </a:ext>
            </a:extLst>
          </p:cNvPr>
          <p:cNvGrpSpPr/>
          <p:nvPr/>
        </p:nvGrpSpPr>
        <p:grpSpPr>
          <a:xfrm>
            <a:off x="359676" y="160314"/>
            <a:ext cx="11592208" cy="1388920"/>
            <a:chOff x="359676" y="642914"/>
            <a:chExt cx="11592208" cy="1388920"/>
          </a:xfrm>
        </p:grpSpPr>
        <p:pic>
          <p:nvPicPr>
            <p:cNvPr id="19" name="Picture 18">
              <a:extLst>
                <a:ext uri="{FF2B5EF4-FFF2-40B4-BE49-F238E27FC236}">
                  <a16:creationId xmlns:a16="http://schemas.microsoft.com/office/drawing/2014/main" id="{D27654A8-60CF-C64E-AD84-F8E87FF1B899}"/>
                </a:ext>
              </a:extLst>
            </p:cNvPr>
            <p:cNvPicPr>
              <a:picLocks noChangeAspect="1"/>
            </p:cNvPicPr>
            <p:nvPr/>
          </p:nvPicPr>
          <p:blipFill rotWithShape="1">
            <a:blip r:embed="rId3"/>
            <a:srcRect t="12933" b="31963"/>
            <a:stretch/>
          </p:blipFill>
          <p:spPr>
            <a:xfrm>
              <a:off x="359676" y="644953"/>
              <a:ext cx="3450099" cy="1386881"/>
            </a:xfrm>
            <a:prstGeom prst="rect">
              <a:avLst/>
            </a:prstGeom>
            <a:ln>
              <a:noFill/>
            </a:ln>
          </p:spPr>
        </p:pic>
        <p:sp>
          <p:nvSpPr>
            <p:cNvPr id="20" name="Rectangle 19">
              <a:extLst>
                <a:ext uri="{FF2B5EF4-FFF2-40B4-BE49-F238E27FC236}">
                  <a16:creationId xmlns:a16="http://schemas.microsoft.com/office/drawing/2014/main" id="{271812E6-724D-5F45-A3E6-AA455CB0C606}"/>
                </a:ext>
              </a:extLst>
            </p:cNvPr>
            <p:cNvSpPr/>
            <p:nvPr/>
          </p:nvSpPr>
          <p:spPr>
            <a:xfrm>
              <a:off x="3855511" y="642914"/>
              <a:ext cx="8096373" cy="1383681"/>
            </a:xfrm>
            <a:prstGeom prst="rect">
              <a:avLst/>
            </a:prstGeom>
            <a:solidFill>
              <a:schemeClr val="bg1"/>
            </a:solidFill>
            <a:ln>
              <a:solidFill>
                <a:srgbClr val="328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50" b="1" dirty="0">
                  <a:solidFill>
                    <a:srgbClr val="328BC2"/>
                  </a:solidFill>
                </a:rPr>
                <a:t>When Elephants Fight; </a:t>
              </a:r>
              <a:r>
                <a:rPr lang="en-US" sz="1750" b="0" i="1" dirty="0">
                  <a:solidFill>
                    <a:srgbClr val="328BC2"/>
                  </a:solidFill>
                </a:rPr>
                <a:t>the Grass Gets Trampled</a:t>
              </a:r>
            </a:p>
            <a:p>
              <a:endParaRPr lang="en-US" sz="1700" b="0" dirty="0">
                <a:solidFill>
                  <a:schemeClr val="tx1"/>
                </a:solidFill>
              </a:endParaRPr>
            </a:p>
            <a:p>
              <a:r>
                <a:rPr lang="en-US" sz="1700" b="0" dirty="0">
                  <a:solidFill>
                    <a:schemeClr val="tx1"/>
                  </a:solidFill>
                </a:rPr>
                <a:t>You are caught between the differing goals, work style preferences and whims of two people more powerful than you. </a:t>
              </a:r>
              <a:r>
                <a:rPr lang="en-US" sz="1700" dirty="0">
                  <a:solidFill>
                    <a:schemeClr val="tx1"/>
                  </a:solidFill>
                </a:rPr>
                <a:t>How do you limit the damage to yourself?</a:t>
              </a:r>
              <a:endParaRPr lang="en-US" sz="1700" b="0" dirty="0">
                <a:solidFill>
                  <a:schemeClr val="tx1"/>
                </a:solidFill>
              </a:endParaRPr>
            </a:p>
            <a:p>
              <a:endParaRPr lang="en-US" sz="1700" b="0" dirty="0">
                <a:solidFill>
                  <a:schemeClr val="tx1"/>
                </a:solidFill>
              </a:endParaRPr>
            </a:p>
          </p:txBody>
        </p:sp>
      </p:grpSp>
      <p:sp>
        <p:nvSpPr>
          <p:cNvPr id="6" name="Rectangle 5">
            <a:extLst>
              <a:ext uri="{FF2B5EF4-FFF2-40B4-BE49-F238E27FC236}">
                <a16:creationId xmlns:a16="http://schemas.microsoft.com/office/drawing/2014/main" id="{F9A5F048-66BA-A040-90BD-0C38C73890E4}"/>
              </a:ext>
            </a:extLst>
          </p:cNvPr>
          <p:cNvSpPr/>
          <p:nvPr/>
        </p:nvSpPr>
        <p:spPr bwMode="auto">
          <a:xfrm>
            <a:off x="1331020" y="5881592"/>
            <a:ext cx="5215868" cy="859385"/>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2400" b="1" dirty="0">
                <a:solidFill>
                  <a:schemeClr val="bg1"/>
                </a:solidFill>
                <a:latin typeface="+mj-lt"/>
              </a:rPr>
              <a:t>Let’s Apply </a:t>
            </a:r>
            <a:r>
              <a:rPr lang="en-US" sz="2400" b="1" dirty="0">
                <a:solidFill>
                  <a:srgbClr val="FFFF00"/>
                </a:solidFill>
                <a:latin typeface="+mj-lt"/>
              </a:rPr>
              <a:t>DIM</a:t>
            </a:r>
            <a:r>
              <a:rPr lang="en-US" sz="2400" b="1" dirty="0">
                <a:solidFill>
                  <a:schemeClr val="bg1"/>
                </a:solidFill>
                <a:latin typeface="+mj-lt"/>
              </a:rPr>
              <a:t> to Irene’s Situation </a:t>
            </a:r>
          </a:p>
        </p:txBody>
      </p:sp>
    </p:spTree>
    <p:extLst>
      <p:ext uri="{BB962C8B-B14F-4D97-AF65-F5344CB8AC3E}">
        <p14:creationId xmlns:p14="http://schemas.microsoft.com/office/powerpoint/2010/main" val="46264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814FD4-F6A1-E346-B298-E8915AED82BD}"/>
              </a:ext>
            </a:extLst>
          </p:cNvPr>
          <p:cNvPicPr>
            <a:picLocks noChangeAspect="1"/>
          </p:cNvPicPr>
          <p:nvPr/>
        </p:nvPicPr>
        <p:blipFill>
          <a:blip r:embed="rId3"/>
          <a:stretch>
            <a:fillRect/>
          </a:stretch>
        </p:blipFill>
        <p:spPr>
          <a:xfrm flipH="1">
            <a:off x="51012" y="-74323"/>
            <a:ext cx="4641824" cy="3094549"/>
          </a:xfrm>
          <a:prstGeom prst="rect">
            <a:avLst/>
          </a:prstGeom>
        </p:spPr>
      </p:pic>
      <p:grpSp>
        <p:nvGrpSpPr>
          <p:cNvPr id="5" name="Group 4">
            <a:extLst>
              <a:ext uri="{FF2B5EF4-FFF2-40B4-BE49-F238E27FC236}">
                <a16:creationId xmlns:a16="http://schemas.microsoft.com/office/drawing/2014/main" id="{4488D271-D90B-DC48-9958-9BFFE1CCAE42}"/>
              </a:ext>
            </a:extLst>
          </p:cNvPr>
          <p:cNvGrpSpPr/>
          <p:nvPr/>
        </p:nvGrpSpPr>
        <p:grpSpPr>
          <a:xfrm>
            <a:off x="-29261" y="2985166"/>
            <a:ext cx="7026410" cy="5129282"/>
            <a:chOff x="-21946" y="1459066"/>
            <a:chExt cx="5269807" cy="3846962"/>
          </a:xfrm>
        </p:grpSpPr>
        <p:grpSp>
          <p:nvGrpSpPr>
            <p:cNvPr id="2" name="Group 1">
              <a:extLst>
                <a:ext uri="{FF2B5EF4-FFF2-40B4-BE49-F238E27FC236}">
                  <a16:creationId xmlns:a16="http://schemas.microsoft.com/office/drawing/2014/main" id="{0DB993D3-1210-A34D-9CCC-A9BF7B67BB58}"/>
                </a:ext>
              </a:extLst>
            </p:cNvPr>
            <p:cNvGrpSpPr/>
            <p:nvPr/>
          </p:nvGrpSpPr>
          <p:grpSpPr>
            <a:xfrm>
              <a:off x="-2" y="1459066"/>
              <a:ext cx="5247863" cy="2429299"/>
              <a:chOff x="118767" y="618098"/>
              <a:chExt cx="7050290" cy="4141117"/>
            </a:xfrm>
          </p:grpSpPr>
          <p:sp>
            <p:nvSpPr>
              <p:cNvPr id="10" name="Rectangle 9">
                <a:extLst>
                  <a:ext uri="{FF2B5EF4-FFF2-40B4-BE49-F238E27FC236}">
                    <a16:creationId xmlns:a16="http://schemas.microsoft.com/office/drawing/2014/main" id="{F32F054B-9084-7C44-B723-3946FE00B1D2}"/>
                  </a:ext>
                </a:extLst>
              </p:cNvPr>
              <p:cNvSpPr/>
              <p:nvPr/>
            </p:nvSpPr>
            <p:spPr bwMode="auto">
              <a:xfrm>
                <a:off x="118767" y="1988839"/>
                <a:ext cx="5207601" cy="1390995"/>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sp>
            <p:nvSpPr>
              <p:cNvPr id="12" name="Rectangle 11">
                <a:extLst>
                  <a:ext uri="{FF2B5EF4-FFF2-40B4-BE49-F238E27FC236}">
                    <a16:creationId xmlns:a16="http://schemas.microsoft.com/office/drawing/2014/main" id="{689207B9-5E0F-1942-822D-F6EBF1621BD0}"/>
                  </a:ext>
                </a:extLst>
              </p:cNvPr>
              <p:cNvSpPr/>
              <p:nvPr/>
            </p:nvSpPr>
            <p:spPr bwMode="auto">
              <a:xfrm>
                <a:off x="118768" y="618098"/>
                <a:ext cx="3898724" cy="1366503"/>
              </a:xfrm>
              <a:prstGeom prst="rect">
                <a:avLst/>
              </a:prstGeom>
              <a:solidFill>
                <a:srgbClr val="FFEE5C"/>
              </a:solidFill>
              <a:ln w="3175" algn="ctr">
                <a:solidFill>
                  <a:schemeClr val="bg1"/>
                </a:solidFill>
                <a:miter lim="800000"/>
                <a:headEnd/>
                <a:tailEnd/>
              </a:ln>
            </p:spPr>
            <p:txBody>
              <a:bodyPr wrap="none" rtlCol="0" anchor="ctr"/>
              <a:lstStyle/>
              <a:p>
                <a:pPr algn="ctr">
                  <a:lnSpc>
                    <a:spcPct val="90000"/>
                  </a:lnSpc>
                </a:pPr>
                <a:endParaRPr lang="en-US" sz="1600" b="1" dirty="0">
                  <a:solidFill>
                    <a:schemeClr val="bg1"/>
                  </a:solidFill>
                  <a:latin typeface="+mj-lt"/>
                </a:endParaRPr>
              </a:p>
            </p:txBody>
          </p:sp>
          <p:sp>
            <p:nvSpPr>
              <p:cNvPr id="26" name="Rectangle 25">
                <a:extLst>
                  <a:ext uri="{FF2B5EF4-FFF2-40B4-BE49-F238E27FC236}">
                    <a16:creationId xmlns:a16="http://schemas.microsoft.com/office/drawing/2014/main" id="{0C47A366-BA8F-224C-83A8-C6C850D47C40}"/>
                  </a:ext>
                </a:extLst>
              </p:cNvPr>
              <p:cNvSpPr/>
              <p:nvPr/>
            </p:nvSpPr>
            <p:spPr bwMode="auto">
              <a:xfrm>
                <a:off x="118767" y="3366784"/>
                <a:ext cx="7050290" cy="1392431"/>
              </a:xfrm>
              <a:prstGeom prst="rect">
                <a:avLst/>
              </a:prstGeom>
              <a:solidFill>
                <a:schemeClr val="tx1">
                  <a:lumMod val="85000"/>
                  <a:lumOff val="15000"/>
                </a:schemeClr>
              </a:solidFill>
              <a:ln w="3175" algn="ctr">
                <a:solidFill>
                  <a:schemeClr val="bg1"/>
                </a:solidFill>
                <a:miter lim="800000"/>
                <a:headEnd/>
                <a:tailEnd/>
              </a:ln>
            </p:spPr>
            <p:txBody>
              <a:bodyPr wrap="none" rtlCol="0" anchor="ctr"/>
              <a:lstStyle/>
              <a:p>
                <a:pPr algn="ctr">
                  <a:lnSpc>
                    <a:spcPct val="90000"/>
                  </a:lnSpc>
                </a:pPr>
                <a:r>
                  <a:rPr lang="en-US" sz="1600" b="1" dirty="0">
                    <a:solidFill>
                      <a:schemeClr val="bg1"/>
                    </a:solidFill>
                    <a:latin typeface="+mj-lt"/>
                  </a:rPr>
                  <a:t> </a:t>
                </a:r>
              </a:p>
            </p:txBody>
          </p:sp>
        </p:grpSp>
        <p:sp>
          <p:nvSpPr>
            <p:cNvPr id="11" name="TextBox 10">
              <a:extLst>
                <a:ext uri="{FF2B5EF4-FFF2-40B4-BE49-F238E27FC236}">
                  <a16:creationId xmlns:a16="http://schemas.microsoft.com/office/drawing/2014/main" id="{68915CCF-621E-ED46-A933-7ADD04DA97E9}"/>
                </a:ext>
              </a:extLst>
            </p:cNvPr>
            <p:cNvSpPr txBox="1"/>
            <p:nvPr/>
          </p:nvSpPr>
          <p:spPr bwMode="auto">
            <a:xfrm>
              <a:off x="752190" y="2375676"/>
              <a:ext cx="2824804"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bg1"/>
                  </a:solidFill>
                  <a:latin typeface="Tw Cen MT" panose="020B0602020104020603" pitchFamily="34" charset="77"/>
                </a:rPr>
                <a:t>DENTIFY Options</a:t>
              </a:r>
              <a:endParaRPr lang="en-US" sz="1600" dirty="0">
                <a:solidFill>
                  <a:schemeClr val="bg1"/>
                </a:solidFill>
                <a:latin typeface="Tw Cen MT" panose="020B0602020104020603" pitchFamily="34" charset="77"/>
              </a:endParaRPr>
            </a:p>
            <a:p>
              <a:pPr>
                <a:spcAft>
                  <a:spcPts val="667"/>
                </a:spcAft>
              </a:pPr>
              <a:r>
                <a:rPr lang="en-US" sz="1600" dirty="0">
                  <a:solidFill>
                    <a:schemeClr val="bg1"/>
                  </a:solidFill>
                  <a:latin typeface="Tw Cen MT" panose="020B0602020104020603" pitchFamily="34" charset="77"/>
                </a:rPr>
                <a:t>What are possible solutions?</a:t>
              </a:r>
            </a:p>
          </p:txBody>
        </p:sp>
        <p:sp>
          <p:nvSpPr>
            <p:cNvPr id="13" name="TextBox 12">
              <a:extLst>
                <a:ext uri="{FF2B5EF4-FFF2-40B4-BE49-F238E27FC236}">
                  <a16:creationId xmlns:a16="http://schemas.microsoft.com/office/drawing/2014/main" id="{5F6EA72E-DA2C-FD40-80E9-8E03D9649358}"/>
                </a:ext>
              </a:extLst>
            </p:cNvPr>
            <p:cNvSpPr txBox="1"/>
            <p:nvPr/>
          </p:nvSpPr>
          <p:spPr bwMode="auto">
            <a:xfrm>
              <a:off x="752190" y="1604190"/>
              <a:ext cx="2404583" cy="550199"/>
            </a:xfrm>
            <a:prstGeom prst="rect">
              <a:avLst/>
            </a:prstGeom>
            <a:noFill/>
            <a:ln w="19050" algn="ctr">
              <a:noFill/>
              <a:miter lim="800000"/>
              <a:headEnd/>
              <a:tailEnd/>
            </a:ln>
          </p:spPr>
          <p:txBody>
            <a:bodyPr wrap="square" lIns="0" tIns="0" rIns="0" bIns="0" rtlCol="0">
              <a:spAutoFit/>
            </a:bodyPr>
            <a:lstStyle/>
            <a:p>
              <a:r>
                <a:rPr lang="en-US" sz="2500" b="1" dirty="0">
                  <a:solidFill>
                    <a:schemeClr val="tx1">
                      <a:lumMod val="85000"/>
                      <a:lumOff val="15000"/>
                    </a:schemeClr>
                  </a:solidFill>
                  <a:latin typeface="Tw Cen MT" panose="020B0602020104020603" pitchFamily="34" charset="77"/>
                </a:rPr>
                <a:t>EFINE the issues: </a:t>
              </a:r>
              <a:br>
                <a:rPr lang="en-US" sz="2500" b="1" dirty="0">
                  <a:solidFill>
                    <a:schemeClr val="tx1">
                      <a:lumMod val="85000"/>
                      <a:lumOff val="15000"/>
                    </a:schemeClr>
                  </a:solidFill>
                  <a:latin typeface="Tw Cen MT" panose="020B0602020104020603" pitchFamily="34" charset="77"/>
                </a:rPr>
              </a:br>
              <a:br>
                <a:rPr lang="en-US" sz="667" dirty="0">
                  <a:solidFill>
                    <a:schemeClr val="tx1">
                      <a:lumMod val="85000"/>
                      <a:lumOff val="15000"/>
                    </a:schemeClr>
                  </a:solidFill>
                  <a:latin typeface="Tw Cen MT" panose="020B0602020104020603" pitchFamily="34" charset="77"/>
                </a:rPr>
              </a:br>
              <a:r>
                <a:rPr lang="en-US" sz="1600" dirty="0">
                  <a:solidFill>
                    <a:schemeClr val="tx1">
                      <a:lumMod val="85000"/>
                      <a:lumOff val="15000"/>
                    </a:schemeClr>
                  </a:solidFill>
                  <a:latin typeface="Tw Cen MT" panose="020B0602020104020603" pitchFamily="34" charset="77"/>
                </a:rPr>
                <a:t>Cluster them by issue or person</a:t>
              </a:r>
            </a:p>
          </p:txBody>
        </p:sp>
        <p:sp>
          <p:nvSpPr>
            <p:cNvPr id="27" name="TextBox 26">
              <a:extLst>
                <a:ext uri="{FF2B5EF4-FFF2-40B4-BE49-F238E27FC236}">
                  <a16:creationId xmlns:a16="http://schemas.microsoft.com/office/drawing/2014/main" id="{08624C5C-3063-DE41-A541-2888BB42D69A}"/>
                </a:ext>
              </a:extLst>
            </p:cNvPr>
            <p:cNvSpPr txBox="1"/>
            <p:nvPr/>
          </p:nvSpPr>
          <p:spPr bwMode="auto">
            <a:xfrm>
              <a:off x="767265" y="3273719"/>
              <a:ext cx="4289203" cy="540533"/>
            </a:xfrm>
            <a:prstGeom prst="rect">
              <a:avLst/>
            </a:prstGeom>
            <a:noFill/>
            <a:ln w="19050" algn="ctr">
              <a:noFill/>
              <a:miter lim="800000"/>
              <a:headEnd/>
              <a:tailEnd/>
            </a:ln>
          </p:spPr>
          <p:txBody>
            <a:bodyPr wrap="square" lIns="0" tIns="0" rIns="0" bIns="0" rtlCol="0">
              <a:spAutoFit/>
            </a:bodyPr>
            <a:lstStyle/>
            <a:p>
              <a:pPr>
                <a:spcAft>
                  <a:spcPts val="667"/>
                </a:spcAft>
              </a:pPr>
              <a:r>
                <a:rPr lang="en-US" sz="2500" b="1" dirty="0">
                  <a:solidFill>
                    <a:schemeClr val="bg1"/>
                  </a:solidFill>
                  <a:latin typeface="Tw Cen MT" panose="020B0602020104020603" pitchFamily="34" charset="77"/>
                </a:rPr>
                <a:t>AKE a Recommendation/MAKE a Move</a:t>
              </a:r>
            </a:p>
            <a:p>
              <a:r>
                <a:rPr lang="en-US" sz="1600" dirty="0">
                  <a:solidFill>
                    <a:schemeClr val="bg1"/>
                  </a:solidFill>
                  <a:latin typeface="Tw Cen MT" panose="020B0602020104020603" pitchFamily="34" charset="77"/>
                </a:rPr>
                <a:t>What is your definition of a good outcome?  What is unacceptable?</a:t>
              </a:r>
            </a:p>
          </p:txBody>
        </p:sp>
        <p:sp>
          <p:nvSpPr>
            <p:cNvPr id="7" name="Rectangle 6">
              <a:extLst>
                <a:ext uri="{FF2B5EF4-FFF2-40B4-BE49-F238E27FC236}">
                  <a16:creationId xmlns:a16="http://schemas.microsoft.com/office/drawing/2014/main" id="{1B237D31-1CDD-B146-BFF2-F0079BF13226}"/>
                </a:ext>
              </a:extLst>
            </p:cNvPr>
            <p:cNvSpPr/>
            <p:nvPr/>
          </p:nvSpPr>
          <p:spPr bwMode="auto">
            <a:xfrm>
              <a:off x="87384" y="1497312"/>
              <a:ext cx="520924" cy="770221"/>
            </a:xfrm>
            <a:prstGeom prst="rect">
              <a:avLst/>
            </a:prstGeom>
            <a:noFill/>
            <a:ln w="38100" algn="ctr">
              <a:noFill/>
              <a:miter lim="800000"/>
              <a:headEnd/>
              <a:tailEnd/>
            </a:ln>
          </p:spPr>
          <p:txBody>
            <a:bodyPr wrap="none" rtlCol="0" anchor="ctr"/>
            <a:lstStyle/>
            <a:p>
              <a:pPr algn="ctr">
                <a:lnSpc>
                  <a:spcPct val="90000"/>
                </a:lnSpc>
              </a:pPr>
              <a:r>
                <a:rPr lang="en-US" sz="10000" b="1" dirty="0">
                  <a:solidFill>
                    <a:schemeClr val="tx1">
                      <a:lumMod val="85000"/>
                      <a:lumOff val="15000"/>
                    </a:schemeClr>
                  </a:solidFill>
                  <a:latin typeface="+mj-lt"/>
                </a:rPr>
                <a:t>D</a:t>
              </a:r>
            </a:p>
          </p:txBody>
        </p:sp>
        <p:sp>
          <p:nvSpPr>
            <p:cNvPr id="28" name="Rectangle 27">
              <a:extLst>
                <a:ext uri="{FF2B5EF4-FFF2-40B4-BE49-F238E27FC236}">
                  <a16:creationId xmlns:a16="http://schemas.microsoft.com/office/drawing/2014/main" id="{D94035EF-9B41-6B44-8440-E68CDBE977F4}"/>
                </a:ext>
              </a:extLst>
            </p:cNvPr>
            <p:cNvSpPr/>
            <p:nvPr/>
          </p:nvSpPr>
          <p:spPr bwMode="auto">
            <a:xfrm>
              <a:off x="38259" y="2360906"/>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I</a:t>
              </a:r>
            </a:p>
          </p:txBody>
        </p:sp>
        <p:sp>
          <p:nvSpPr>
            <p:cNvPr id="29" name="Rectangle 28">
              <a:extLst>
                <a:ext uri="{FF2B5EF4-FFF2-40B4-BE49-F238E27FC236}">
                  <a16:creationId xmlns:a16="http://schemas.microsoft.com/office/drawing/2014/main" id="{3C5FFF63-F066-414A-A4E4-6781C4BD4645}"/>
                </a:ext>
              </a:extLst>
            </p:cNvPr>
            <p:cNvSpPr/>
            <p:nvPr/>
          </p:nvSpPr>
          <p:spPr bwMode="auto">
            <a:xfrm>
              <a:off x="-21946" y="1521214"/>
              <a:ext cx="520924" cy="778098"/>
            </a:xfrm>
            <a:prstGeom prst="rect">
              <a:avLst/>
            </a:prstGeom>
            <a:noFill/>
            <a:ln w="38100" algn="ctr">
              <a:noFill/>
              <a:miter lim="800000"/>
              <a:headEnd/>
              <a:tailEnd/>
            </a:ln>
          </p:spPr>
          <p:txBody>
            <a:bodyPr wrap="none" rtlCol="0" anchor="ctr"/>
            <a:lstStyle/>
            <a:p>
              <a:pPr algn="ctr">
                <a:lnSpc>
                  <a:spcPct val="90000"/>
                </a:lnSpc>
              </a:pPr>
              <a:endParaRPr lang="en-US" sz="8000" b="1" dirty="0">
                <a:solidFill>
                  <a:schemeClr val="bg1"/>
                </a:solidFill>
                <a:latin typeface="+mj-lt"/>
              </a:endParaRPr>
            </a:p>
          </p:txBody>
        </p:sp>
        <p:sp>
          <p:nvSpPr>
            <p:cNvPr id="33" name="Rectangle 32">
              <a:extLst>
                <a:ext uri="{FF2B5EF4-FFF2-40B4-BE49-F238E27FC236}">
                  <a16:creationId xmlns:a16="http://schemas.microsoft.com/office/drawing/2014/main" id="{F6662BA0-E2D5-664C-A238-4DE39F2EF834}"/>
                </a:ext>
              </a:extLst>
            </p:cNvPr>
            <p:cNvSpPr/>
            <p:nvPr/>
          </p:nvSpPr>
          <p:spPr bwMode="auto">
            <a:xfrm>
              <a:off x="108085" y="3161201"/>
              <a:ext cx="520924" cy="778098"/>
            </a:xfrm>
            <a:prstGeom prst="rect">
              <a:avLst/>
            </a:prstGeom>
            <a:noFill/>
            <a:ln w="38100" algn="ctr">
              <a:noFill/>
              <a:miter lim="800000"/>
              <a:headEnd/>
              <a:tailEnd/>
            </a:ln>
          </p:spPr>
          <p:txBody>
            <a:bodyPr wrap="none" rtlCol="0" anchor="ctr"/>
            <a:lstStyle/>
            <a:p>
              <a:pPr algn="ctr">
                <a:lnSpc>
                  <a:spcPct val="90000"/>
                </a:lnSpc>
              </a:pPr>
              <a:r>
                <a:rPr lang="en-US" sz="10000" b="1" dirty="0">
                  <a:solidFill>
                    <a:srgbClr val="FFEE5C"/>
                  </a:solidFill>
                  <a:latin typeface="+mj-lt"/>
                </a:rPr>
                <a:t>M</a:t>
              </a:r>
            </a:p>
          </p:txBody>
        </p:sp>
        <p:sp>
          <p:nvSpPr>
            <p:cNvPr id="8" name="TextBox 7">
              <a:extLst>
                <a:ext uri="{FF2B5EF4-FFF2-40B4-BE49-F238E27FC236}">
                  <a16:creationId xmlns:a16="http://schemas.microsoft.com/office/drawing/2014/main" id="{D335BA31-E840-A94F-9737-37548C5F8DC2}"/>
                </a:ext>
              </a:extLst>
            </p:cNvPr>
            <p:cNvSpPr txBox="1"/>
            <p:nvPr/>
          </p:nvSpPr>
          <p:spPr bwMode="auto">
            <a:xfrm>
              <a:off x="255722" y="4998203"/>
              <a:ext cx="49" cy="307825"/>
            </a:xfrm>
            <a:prstGeom prst="rect">
              <a:avLst/>
            </a:prstGeom>
            <a:noFill/>
            <a:ln w="19050" algn="ctr">
              <a:noFill/>
              <a:miter lim="800000"/>
              <a:headEnd/>
              <a:tailEnd/>
            </a:ln>
          </p:spPr>
          <p:txBody>
            <a:bodyPr wrap="none" lIns="0" tIns="0" rIns="0" bIns="0" rtlCol="0">
              <a:spAutoFit/>
            </a:bodyPr>
            <a:lstStyle/>
            <a:p>
              <a:endParaRPr lang="en-US" sz="2667" dirty="0"/>
            </a:p>
          </p:txBody>
        </p:sp>
      </p:grpSp>
      <p:sp>
        <p:nvSpPr>
          <p:cNvPr id="16" name="Title 1">
            <a:extLst>
              <a:ext uri="{FF2B5EF4-FFF2-40B4-BE49-F238E27FC236}">
                <a16:creationId xmlns:a16="http://schemas.microsoft.com/office/drawing/2014/main" id="{A94812E8-6454-FC43-AF2A-09976D59324A}"/>
              </a:ext>
            </a:extLst>
          </p:cNvPr>
          <p:cNvSpPr txBox="1">
            <a:spLocks/>
          </p:cNvSpPr>
          <p:nvPr/>
        </p:nvSpPr>
        <p:spPr>
          <a:xfrm>
            <a:off x="6741958" y="204936"/>
            <a:ext cx="9783648" cy="563231"/>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2800" b="0" kern="1200" cap="none" spc="0" baseline="0" dirty="0">
                <a:solidFill>
                  <a:schemeClr val="accent6"/>
                </a:solidFill>
                <a:latin typeface="Helvetica Neue Light"/>
                <a:ea typeface="+mj-ea"/>
                <a:cs typeface="Helvetica Neue Light"/>
              </a:defRPr>
            </a:lvl1pPr>
          </a:lstStyle>
          <a:p>
            <a:r>
              <a:rPr lang="en-US" sz="3600" dirty="0">
                <a:solidFill>
                  <a:srgbClr val="328BC2"/>
                </a:solidFill>
              </a:rPr>
              <a:t>Using DIM: A Bright Idea!</a:t>
            </a:r>
          </a:p>
        </p:txBody>
      </p:sp>
    </p:spTree>
    <p:extLst>
      <p:ext uri="{BB962C8B-B14F-4D97-AF65-F5344CB8AC3E}">
        <p14:creationId xmlns:p14="http://schemas.microsoft.com/office/powerpoint/2010/main" val="2332923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D33E5A8-6DF6-9548-A907-982114A85BB5}"/>
              </a:ext>
            </a:extLst>
          </p:cNvPr>
          <p:cNvCxnSpPr>
            <a:cxnSpLocks/>
          </p:cNvCxnSpPr>
          <p:nvPr/>
        </p:nvCxnSpPr>
        <p:spPr>
          <a:xfrm>
            <a:off x="8786368" y="762000"/>
            <a:ext cx="0" cy="7254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4">
            <a:extLst>
              <a:ext uri="{FF2B5EF4-FFF2-40B4-BE49-F238E27FC236}">
                <a16:creationId xmlns:a16="http://schemas.microsoft.com/office/drawing/2014/main" id="{6900F4E9-9BE2-A94E-B64B-6FC07ECCB7E4}"/>
              </a:ext>
            </a:extLst>
          </p:cNvPr>
          <p:cNvGraphicFramePr>
            <a:graphicFrameLocks noGrp="1"/>
          </p:cNvGraphicFramePr>
          <p:nvPr>
            <p:ph sz="quarter" idx="1"/>
            <p:extLst>
              <p:ext uri="{D42A27DB-BD31-4B8C-83A1-F6EECF244321}">
                <p14:modId xmlns:p14="http://schemas.microsoft.com/office/powerpoint/2010/main" val="2107336954"/>
              </p:ext>
            </p:extLst>
          </p:nvPr>
        </p:nvGraphicFramePr>
        <p:xfrm>
          <a:off x="257070" y="670110"/>
          <a:ext cx="8742997" cy="4879359"/>
        </p:xfrm>
        <a:graphic>
          <a:graphicData uri="http://schemas.openxmlformats.org/drawingml/2006/table">
            <a:tbl>
              <a:tblPr firstRow="1" bandRow="1">
                <a:noFill/>
              </a:tblPr>
              <a:tblGrid>
                <a:gridCol w="512748">
                  <a:extLst>
                    <a:ext uri="{9D8B030D-6E8A-4147-A177-3AD203B41FA5}">
                      <a16:colId xmlns:a16="http://schemas.microsoft.com/office/drawing/2014/main" val="963361322"/>
                    </a:ext>
                  </a:extLst>
                </a:gridCol>
                <a:gridCol w="7240713">
                  <a:extLst>
                    <a:ext uri="{9D8B030D-6E8A-4147-A177-3AD203B41FA5}">
                      <a16:colId xmlns:a16="http://schemas.microsoft.com/office/drawing/2014/main" val="2574722450"/>
                    </a:ext>
                  </a:extLst>
                </a:gridCol>
                <a:gridCol w="989536">
                  <a:extLst>
                    <a:ext uri="{9D8B030D-6E8A-4147-A177-3AD203B41FA5}">
                      <a16:colId xmlns:a16="http://schemas.microsoft.com/office/drawing/2014/main" val="3043193894"/>
                    </a:ext>
                  </a:extLst>
                </a:gridCol>
              </a:tblGrid>
              <a:tr h="561800">
                <a:tc gridSpan="2">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Problem</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tc hMerge="1">
                  <a:txBody>
                    <a:bodyPr/>
                    <a:lstStyle/>
                    <a:p>
                      <a:pPr marL="0" marR="0" lvl="0" indent="0" algn="l" rtl="0">
                        <a:lnSpc>
                          <a:spcPct val="100000"/>
                        </a:lnSpc>
                        <a:spcBef>
                          <a:spcPts val="0"/>
                        </a:spcBef>
                        <a:spcAft>
                          <a:spcPts val="0"/>
                        </a:spcAft>
                        <a:buClr>
                          <a:srgbClr val="000000"/>
                        </a:buClr>
                        <a:buSzPts val="1200"/>
                        <a:buFont typeface="Arial"/>
                        <a:buNone/>
                      </a:pPr>
                      <a:endParaRPr sz="1500" u="none" strike="noStrike" cap="none" dirty="0">
                        <a:solidFill>
                          <a:schemeClr val="bg1"/>
                        </a:solidFill>
                        <a:latin typeface="Helvetica" pitchFamily="2" charset="0"/>
                        <a:ea typeface="Twentieth Century"/>
                        <a:cs typeface="Twentieth Century"/>
                        <a:sym typeface="Twentieth Century"/>
                      </a:endParaRPr>
                    </a:p>
                  </a:txBody>
                  <a:tcPr marL="91450" marR="91450" marT="45725" marB="45725">
                    <a:solidFill>
                      <a:schemeClr val="tx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300" u="none" strike="noStrike" cap="none" dirty="0">
                          <a:solidFill>
                            <a:schemeClr val="bg1"/>
                          </a:solidFill>
                          <a:latin typeface="Helvetica" pitchFamily="2" charset="0"/>
                          <a:ea typeface="Twentieth Century"/>
                          <a:cs typeface="Twentieth Century"/>
                          <a:sym typeface="Twentieth Century"/>
                        </a:rPr>
                        <a:t>Cluster</a:t>
                      </a:r>
                      <a:br>
                        <a:rPr lang="en-US" sz="1300" u="none" strike="noStrike" cap="none" dirty="0">
                          <a:solidFill>
                            <a:schemeClr val="bg1"/>
                          </a:solidFill>
                          <a:latin typeface="Helvetica" pitchFamily="2" charset="0"/>
                          <a:ea typeface="Twentieth Century"/>
                          <a:cs typeface="Twentieth Century"/>
                          <a:sym typeface="Twentieth Century"/>
                        </a:rPr>
                      </a:br>
                      <a:r>
                        <a:rPr lang="en-US" sz="1300" u="none" strike="noStrike" cap="none" dirty="0">
                          <a:solidFill>
                            <a:schemeClr val="bg1"/>
                          </a:solidFill>
                          <a:latin typeface="Helvetica" pitchFamily="2" charset="0"/>
                          <a:ea typeface="Twentieth Century"/>
                          <a:cs typeface="Twentieth Century"/>
                          <a:sym typeface="Twentieth Century"/>
                        </a:rPr>
                        <a:t>(</a:t>
                      </a:r>
                      <a:r>
                        <a:rPr lang="en-US" sz="1300" i="1" u="none" strike="noStrike" cap="none" dirty="0">
                          <a:solidFill>
                            <a:schemeClr val="bg1"/>
                          </a:solidFill>
                          <a:latin typeface="Helvetica" pitchFamily="2" charset="0"/>
                          <a:ea typeface="Twentieth Century"/>
                          <a:cs typeface="Twentieth Century"/>
                          <a:sym typeface="Twentieth Century"/>
                        </a:rPr>
                        <a:t>People</a:t>
                      </a:r>
                      <a:r>
                        <a:rPr lang="en-US" sz="1300" u="none" strike="noStrike" cap="none" dirty="0">
                          <a:solidFill>
                            <a:schemeClr val="bg1"/>
                          </a:solidFill>
                          <a:latin typeface="Helvetica" pitchFamily="2" charset="0"/>
                          <a:ea typeface="Twentieth Century"/>
                          <a:cs typeface="Twentieth Century"/>
                          <a:sym typeface="Twentieth Century"/>
                        </a:rPr>
                        <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solidFill>
                      <a:schemeClr val="tx1"/>
                    </a:solidFill>
                  </a:tcPr>
                </a:tc>
                <a:extLst>
                  <a:ext uri="{0D108BD9-81ED-4DB2-BD59-A6C34878D82A}">
                    <a16:rowId xmlns:a16="http://schemas.microsoft.com/office/drawing/2014/main" val="1049433553"/>
                  </a:ext>
                </a:extLst>
              </a:tr>
              <a:tr h="325957">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1</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do not know the difference between a recommendation report and a white paper</a:t>
                      </a:r>
                    </a:p>
                  </a:txBody>
                  <a:tcPr marL="121933" marR="121933" marT="60967" marB="60967">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bg1"/>
                          </a:solidFill>
                          <a:latin typeface="Helvetica" pitchFamily="2" charset="0"/>
                          <a:ea typeface="Twentieth Century"/>
                          <a:cs typeface="Twentieth Century"/>
                          <a:sym typeface="Twentieth Century"/>
                        </a:rPr>
                        <a:t>Mine</a:t>
                      </a:r>
                    </a:p>
                  </a:txBody>
                  <a:tcPr marL="121933" marR="121933" marT="60967" marB="60967">
                    <a:noFill/>
                  </a:tcPr>
                </a:tc>
                <a:extLst>
                  <a:ext uri="{0D108BD9-81ED-4DB2-BD59-A6C34878D82A}">
                    <a16:rowId xmlns:a16="http://schemas.microsoft.com/office/drawing/2014/main" val="3073643198"/>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2</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was not trained on how to write the report</a:t>
                      </a: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Mine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861328916"/>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3</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950"/>
                        <a:buFont typeface="+mj-lt"/>
                        <a:buNone/>
                        <a:tabLst/>
                        <a:defRPr/>
                      </a:pPr>
                      <a:r>
                        <a:rPr lang="en-US" sz="1300" u="none" strike="noStrike" cap="none" dirty="0">
                          <a:solidFill>
                            <a:schemeClr val="bg1"/>
                          </a:solidFill>
                          <a:latin typeface="Helvetica" pitchFamily="2" charset="0"/>
                          <a:ea typeface="Twentieth Century"/>
                          <a:cs typeface="Twentieth Century"/>
                          <a:sym typeface="Twentieth Century"/>
                        </a:rPr>
                        <a:t>Mark did not train me properly; he may not know the difference, but I’m concerned he may not be looking out for me</a:t>
                      </a: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Manager Mark</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155657664"/>
                  </a:ext>
                </a:extLst>
              </a:tr>
              <a:tr h="61581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4</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feel stuck; I don’t want to take the blame for this mistake because I’m proving myself, but I don’t want to ‘tattle’ on Caleb</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Mine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516065729"/>
                  </a:ext>
                </a:extLst>
              </a:tr>
              <a:tr h="37273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5</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am worried that Blanca may feel like she made a mistake bringing me on</a:t>
                      </a: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Mine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52672162"/>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6</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Caleb is not on the same page with Blanca about my work product should be </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Caleb</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1524137540"/>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7</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Blanca has people on her team who do not know her wishes or her standards and she doesn’t seem to be aware of that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Blanca</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2503105663"/>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8</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 feel embarrassed; I really wanted to make a good impression and don’t feel that my performance has reflected that</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Mine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1633058107"/>
                  </a:ext>
                </a:extLst>
              </a:tr>
              <a:tr h="489069">
                <a:tc>
                  <a:txBody>
                    <a:bodyPr/>
                    <a:lstStyle/>
                    <a:p>
                      <a:pPr marL="0" marR="0" lvl="0" indent="0" algn="r" rtl="0">
                        <a:lnSpc>
                          <a:spcPct val="100000"/>
                        </a:lnSpc>
                        <a:spcBef>
                          <a:spcPts val="0"/>
                        </a:spcBef>
                        <a:spcAft>
                          <a:spcPts val="0"/>
                        </a:spcAft>
                        <a:buClr>
                          <a:srgbClr val="000000"/>
                        </a:buClr>
                        <a:buSzPts val="950"/>
                        <a:buFont typeface="+mj-lt"/>
                        <a:buNone/>
                      </a:pPr>
                      <a:r>
                        <a:rPr lang="en-US" sz="1300" u="none" strike="noStrike" cap="none" dirty="0">
                          <a:solidFill>
                            <a:schemeClr val="tx1"/>
                          </a:solidFill>
                          <a:latin typeface="Helvetica" pitchFamily="2" charset="0"/>
                          <a:ea typeface="Twentieth Century"/>
                          <a:cs typeface="Twentieth Century"/>
                          <a:sym typeface="Twentieth Century"/>
                        </a:rPr>
                        <a:t>9</a:t>
                      </a:r>
                      <a:endParaRPr sz="1300" u="none" strike="noStrike" cap="none" dirty="0">
                        <a:solidFill>
                          <a:schemeClr val="tx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The report is not written; and it’s due in 3 days</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tc>
                  <a:txBody>
                    <a:bodyPr/>
                    <a:lstStyle/>
                    <a:p>
                      <a:pPr marL="0" marR="0" lvl="0" indent="0" algn="l" rtl="0">
                        <a:lnSpc>
                          <a:spcPct val="100000"/>
                        </a:lnSpc>
                        <a:spcBef>
                          <a:spcPts val="0"/>
                        </a:spcBef>
                        <a:spcAft>
                          <a:spcPts val="0"/>
                        </a:spcAft>
                        <a:buClr>
                          <a:srgbClr val="000000"/>
                        </a:buClr>
                        <a:buSzPts val="950"/>
                        <a:buFont typeface="+mj-lt"/>
                        <a:buNone/>
                      </a:pPr>
                      <a:r>
                        <a:rPr lang="en-US" sz="1300" u="none" strike="noStrike" cap="none" dirty="0">
                          <a:solidFill>
                            <a:schemeClr val="bg1"/>
                          </a:solidFill>
                          <a:latin typeface="Helvetica" pitchFamily="2" charset="0"/>
                          <a:ea typeface="Twentieth Century"/>
                          <a:cs typeface="Twentieth Century"/>
                          <a:sym typeface="Twentieth Century"/>
                        </a:rPr>
                        <a:t>Issue</a:t>
                      </a:r>
                      <a:endParaRPr sz="1300" u="none" strike="noStrike" cap="none" dirty="0">
                        <a:solidFill>
                          <a:schemeClr val="bg1"/>
                        </a:solidFill>
                        <a:latin typeface="Helvetica" pitchFamily="2" charset="0"/>
                        <a:ea typeface="Twentieth Century"/>
                        <a:cs typeface="Twentieth Century"/>
                        <a:sym typeface="Twentieth Century"/>
                      </a:endParaRPr>
                    </a:p>
                  </a:txBody>
                  <a:tcPr marL="121933" marR="121933" marT="60967" marB="60967">
                    <a:noFill/>
                  </a:tcPr>
                </a:tc>
                <a:extLst>
                  <a:ext uri="{0D108BD9-81ED-4DB2-BD59-A6C34878D82A}">
                    <a16:rowId xmlns:a16="http://schemas.microsoft.com/office/drawing/2014/main" val="695534283"/>
                  </a:ext>
                </a:extLst>
              </a:tr>
            </a:tbl>
          </a:graphicData>
        </a:graphic>
      </p:graphicFrame>
      <p:sp>
        <p:nvSpPr>
          <p:cNvPr id="10" name="Title 1">
            <a:extLst>
              <a:ext uri="{FF2B5EF4-FFF2-40B4-BE49-F238E27FC236}">
                <a16:creationId xmlns:a16="http://schemas.microsoft.com/office/drawing/2014/main" id="{EE4DFBF7-D0EF-0241-B818-774D29A609D6}"/>
              </a:ext>
            </a:extLst>
          </p:cNvPr>
          <p:cNvSpPr txBox="1">
            <a:spLocks/>
          </p:cNvSpPr>
          <p:nvPr/>
        </p:nvSpPr>
        <p:spPr>
          <a:xfrm>
            <a:off x="191245" y="144351"/>
            <a:ext cx="9749536" cy="762000"/>
          </a:xfrm>
          <a:prstGeom prst="rect">
            <a:avLst/>
          </a:prstGeom>
        </p:spPr>
        <p:txBody>
          <a:bodyPr vert="horz" wrap="square" lIns="121920" tIns="60960" rIns="121920" bIns="60960" rtlCol="0" anchor="t" anchorCtr="0">
            <a:normAutofit/>
          </a:bodyPr>
          <a:lstStyle>
            <a:lvl1pPr algn="ctr" defTabSz="914400" rtl="0" eaLnBrk="1" latinLnBrk="0" hangingPunct="1">
              <a:lnSpc>
                <a:spcPct val="85000"/>
              </a:lnSpc>
              <a:spcBef>
                <a:spcPct val="0"/>
              </a:spcBef>
              <a:buNone/>
              <a:defRPr lang="en-US" sz="2700" b="0" kern="1200" cap="none" spc="0" baseline="0">
                <a:solidFill>
                  <a:srgbClr val="000000"/>
                </a:solidFill>
                <a:latin typeface="Arial"/>
                <a:ea typeface="+mj-ea"/>
                <a:cs typeface="Arial"/>
              </a:defRPr>
            </a:lvl1pPr>
          </a:lstStyle>
          <a:p>
            <a:pPr algn="l"/>
            <a:r>
              <a:rPr lang="en-US" sz="3600" dirty="0">
                <a:solidFill>
                  <a:srgbClr val="328BC2"/>
                </a:solidFill>
                <a:latin typeface="Helvetica Light" panose="020B0403020202020204" pitchFamily="34" charset="0"/>
              </a:rPr>
              <a:t>What Intern Irene’s List Might Look Like</a:t>
            </a:r>
          </a:p>
        </p:txBody>
      </p:sp>
      <p:grpSp>
        <p:nvGrpSpPr>
          <p:cNvPr id="22" name="Group 21">
            <a:extLst>
              <a:ext uri="{FF2B5EF4-FFF2-40B4-BE49-F238E27FC236}">
                <a16:creationId xmlns:a16="http://schemas.microsoft.com/office/drawing/2014/main" id="{D279A931-92B9-0B40-95D8-B7C15CBB4E36}"/>
              </a:ext>
            </a:extLst>
          </p:cNvPr>
          <p:cNvGrpSpPr/>
          <p:nvPr/>
        </p:nvGrpSpPr>
        <p:grpSpPr>
          <a:xfrm>
            <a:off x="9302136" y="0"/>
            <a:ext cx="2889864" cy="6271981"/>
            <a:chOff x="9328428" y="284507"/>
            <a:chExt cx="2889864" cy="5991180"/>
          </a:xfrm>
        </p:grpSpPr>
        <p:pic>
          <p:nvPicPr>
            <p:cNvPr id="23" name="Picture 22" descr="A couple of people posing for the camera&#10;&#10;Description automatically generated">
              <a:extLst>
                <a:ext uri="{FF2B5EF4-FFF2-40B4-BE49-F238E27FC236}">
                  <a16:creationId xmlns:a16="http://schemas.microsoft.com/office/drawing/2014/main" id="{C54C9311-90E4-4741-8274-A95649D5D64C}"/>
                </a:ext>
              </a:extLst>
            </p:cNvPr>
            <p:cNvPicPr>
              <a:picLocks noChangeAspect="1"/>
            </p:cNvPicPr>
            <p:nvPr/>
          </p:nvPicPr>
          <p:blipFill rotWithShape="1">
            <a:blip r:embed="rId3"/>
            <a:srcRect r="44595" b="87845"/>
            <a:stretch/>
          </p:blipFill>
          <p:spPr>
            <a:xfrm>
              <a:off x="9328428" y="284507"/>
              <a:ext cx="2889864" cy="5937957"/>
            </a:xfrm>
            <a:prstGeom prst="rect">
              <a:avLst/>
            </a:prstGeom>
          </p:spPr>
        </p:pic>
        <p:pic>
          <p:nvPicPr>
            <p:cNvPr id="24" name="Picture 23" descr="A couple of people posing for the camera&#10;&#10;Description automatically generated">
              <a:extLst>
                <a:ext uri="{FF2B5EF4-FFF2-40B4-BE49-F238E27FC236}">
                  <a16:creationId xmlns:a16="http://schemas.microsoft.com/office/drawing/2014/main" id="{6E7D2927-F2F8-CF44-9147-A87A5BB382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45" b="94903" l="5500" r="52600">
                          <a14:foregroundMark x1="52600" y1="63718" x2="52600" y2="63718"/>
                          <a14:foregroundMark x1="42200" y1="90105" x2="42200" y2="90105"/>
                          <a14:foregroundMark x1="47700" y1="92204" x2="22100" y2="87556"/>
                          <a14:foregroundMark x1="22100" y1="87556" x2="31800" y2="88606"/>
                          <a14:foregroundMark x1="20200" y1="98051" x2="48100" y2="99550"/>
                          <a14:foregroundMark x1="48100" y1="99550" x2="23200" y2="92954"/>
                          <a14:foregroundMark x1="23200" y1="92954" x2="18300" y2="94903"/>
                        </a14:backgroundRemoval>
                      </a14:imgEffect>
                    </a14:imgLayer>
                  </a14:imgProps>
                </a:ext>
              </a:extLst>
            </a:blip>
            <a:srcRect r="44595"/>
            <a:stretch/>
          </p:blipFill>
          <p:spPr>
            <a:xfrm>
              <a:off x="10206722" y="3974691"/>
              <a:ext cx="1985277" cy="2300996"/>
            </a:xfrm>
            <a:prstGeom prst="rect">
              <a:avLst/>
            </a:prstGeom>
          </p:spPr>
        </p:pic>
      </p:grpSp>
      <p:sp>
        <p:nvSpPr>
          <p:cNvPr id="26" name="Rectangle 25">
            <a:extLst>
              <a:ext uri="{FF2B5EF4-FFF2-40B4-BE49-F238E27FC236}">
                <a16:creationId xmlns:a16="http://schemas.microsoft.com/office/drawing/2014/main" id="{86C8B90F-815F-CB4E-8111-4B982B2BBFC2}"/>
              </a:ext>
            </a:extLst>
          </p:cNvPr>
          <p:cNvSpPr/>
          <p:nvPr/>
        </p:nvSpPr>
        <p:spPr>
          <a:xfrm>
            <a:off x="9479594" y="634201"/>
            <a:ext cx="2550377" cy="312689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
            <a:extLst>
              <a:ext uri="{FF2B5EF4-FFF2-40B4-BE49-F238E27FC236}">
                <a16:creationId xmlns:a16="http://schemas.microsoft.com/office/drawing/2014/main" id="{55796635-574F-5649-BF13-63C33D0E5B94}"/>
              </a:ext>
            </a:extLst>
          </p:cNvPr>
          <p:cNvSpPr txBox="1">
            <a:spLocks/>
          </p:cNvSpPr>
          <p:nvPr/>
        </p:nvSpPr>
        <p:spPr>
          <a:xfrm>
            <a:off x="10279739" y="2220689"/>
            <a:ext cx="868025" cy="246665"/>
          </a:xfrm>
          <a:prstGeom prst="rect">
            <a:avLst/>
          </a:prstGeom>
          <a:solidFill>
            <a:schemeClr val="accent4">
              <a:lumMod val="20000"/>
              <a:lumOff val="80000"/>
            </a:schemeClr>
          </a:solidFill>
        </p:spPr>
        <p:txBody>
          <a:bodyPr vert="horz" wrap="square" lIns="121920" tIns="60960" rIns="121920" bIns="60960" rtlCol="0">
            <a:noAutofit/>
          </a:bodyPr>
          <a:lst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a:solidFill>
                  <a:schemeClr val="tx1"/>
                </a:solidFill>
                <a:latin typeface="Arial"/>
                <a:ea typeface="+mn-ea"/>
                <a:cs typeface="Arial"/>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latin typeface="Eurostile" panose="020B0504020202050204" pitchFamily="34" charset="77"/>
              </a:rPr>
              <a:t>The Issue</a:t>
            </a:r>
          </a:p>
        </p:txBody>
      </p:sp>
      <p:sp>
        <p:nvSpPr>
          <p:cNvPr id="29" name="TextBox 28">
            <a:extLst>
              <a:ext uri="{FF2B5EF4-FFF2-40B4-BE49-F238E27FC236}">
                <a16:creationId xmlns:a16="http://schemas.microsoft.com/office/drawing/2014/main" id="{B8E12414-4C91-0E4F-BDB2-E27866BC96EA}"/>
              </a:ext>
            </a:extLst>
          </p:cNvPr>
          <p:cNvSpPr txBox="1"/>
          <p:nvPr/>
        </p:nvSpPr>
        <p:spPr bwMode="auto">
          <a:xfrm>
            <a:off x="9549964" y="1034269"/>
            <a:ext cx="2315200" cy="410241"/>
          </a:xfrm>
          <a:prstGeom prst="rect">
            <a:avLst/>
          </a:prstGeom>
          <a:noFill/>
          <a:ln w="19050" algn="ctr">
            <a:noFill/>
            <a:miter lim="800000"/>
            <a:headEnd/>
            <a:tailEnd/>
          </a:ln>
        </p:spPr>
        <p:txBody>
          <a:bodyPr wrap="square" lIns="0" tIns="0" rIns="0" bIns="0" rtlCol="0">
            <a:spAutoFit/>
          </a:bodyPr>
          <a:lstStyle/>
          <a:p>
            <a:pPr algn="ctr"/>
            <a:r>
              <a:rPr lang="en-US" sz="1333" b="1" dirty="0">
                <a:solidFill>
                  <a:srgbClr val="FF0000"/>
                </a:solidFill>
                <a:latin typeface="Eurostile" panose="020B0504020202050204" pitchFamily="34" charset="77"/>
                <a:cs typeface="Futura Medium" panose="020B0602020204020303" pitchFamily="34" charset="-79"/>
              </a:rPr>
              <a:t>The System</a:t>
            </a:r>
            <a:br>
              <a:rPr lang="en-US" sz="1333" b="1" dirty="0">
                <a:solidFill>
                  <a:srgbClr val="FF0000"/>
                </a:solidFill>
                <a:latin typeface="Eurostile" panose="020B0504020202050204" pitchFamily="34" charset="77"/>
                <a:cs typeface="Futura Medium" panose="020B0602020204020303" pitchFamily="34" charset="-79"/>
              </a:rPr>
            </a:br>
            <a:r>
              <a:rPr lang="en-US" sz="1333" b="1" dirty="0">
                <a:solidFill>
                  <a:srgbClr val="FF0000"/>
                </a:solidFill>
                <a:latin typeface="Eurostile" panose="020B0504020202050204" pitchFamily="34" charset="77"/>
                <a:cs typeface="Futura Medium" panose="020B0602020204020303" pitchFamily="34" charset="-79"/>
              </a:rPr>
              <a:t> (</a:t>
            </a:r>
            <a:r>
              <a:rPr lang="en-US" sz="1333" dirty="0">
                <a:solidFill>
                  <a:srgbClr val="FF0000"/>
                </a:solidFill>
                <a:latin typeface="Eurostile" panose="020B0504020202050204" pitchFamily="34" charset="77"/>
                <a:cs typeface="Futura Medium" panose="020B0602020204020303" pitchFamily="34" charset="-79"/>
              </a:rPr>
              <a:t>under which this is occurring</a:t>
            </a:r>
            <a:r>
              <a:rPr lang="en-US" sz="1333" b="1" dirty="0">
                <a:solidFill>
                  <a:srgbClr val="FF0000"/>
                </a:solidFill>
                <a:latin typeface="Eurostile" panose="020B0504020202050204" pitchFamily="34" charset="77"/>
                <a:cs typeface="Futura Medium" panose="020B0602020204020303" pitchFamily="34" charset="-79"/>
              </a:rPr>
              <a:t>)</a:t>
            </a:r>
          </a:p>
        </p:txBody>
      </p:sp>
      <p:sp>
        <p:nvSpPr>
          <p:cNvPr id="30" name="TextBox 29">
            <a:extLst>
              <a:ext uri="{FF2B5EF4-FFF2-40B4-BE49-F238E27FC236}">
                <a16:creationId xmlns:a16="http://schemas.microsoft.com/office/drawing/2014/main" id="{09CDF30F-7C9D-C649-BB10-54BE7C681BED}"/>
              </a:ext>
            </a:extLst>
          </p:cNvPr>
          <p:cNvSpPr txBox="1"/>
          <p:nvPr/>
        </p:nvSpPr>
        <p:spPr bwMode="auto">
          <a:xfrm>
            <a:off x="9869682" y="821654"/>
            <a:ext cx="1770199"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rPr>
              <a:t>VP Vicky (or) the Organization</a:t>
            </a:r>
          </a:p>
        </p:txBody>
      </p:sp>
      <p:sp>
        <p:nvSpPr>
          <p:cNvPr id="31" name="TextBox 30">
            <a:extLst>
              <a:ext uri="{FF2B5EF4-FFF2-40B4-BE49-F238E27FC236}">
                <a16:creationId xmlns:a16="http://schemas.microsoft.com/office/drawing/2014/main" id="{221D630A-38AE-0740-8715-A704FC8C731C}"/>
              </a:ext>
            </a:extLst>
          </p:cNvPr>
          <p:cNvSpPr txBox="1"/>
          <p:nvPr/>
        </p:nvSpPr>
        <p:spPr bwMode="auto">
          <a:xfrm>
            <a:off x="9571524" y="2879537"/>
            <a:ext cx="622543" cy="205121"/>
          </a:xfrm>
          <a:prstGeom prst="rect">
            <a:avLst/>
          </a:prstGeom>
          <a:noFill/>
          <a:ln w="19050" algn="ctr">
            <a:noFill/>
            <a:miter lim="800000"/>
            <a:headEnd/>
            <a:tailEnd/>
          </a:ln>
        </p:spPr>
        <p:txBody>
          <a:bodyPr wrap="square" lIns="0" tIns="0" rIns="0" bIns="0" rtlCol="0">
            <a:spAutoFit/>
          </a:bodyPr>
          <a:lstStyle/>
          <a:p>
            <a:pPr algn="ctr"/>
            <a:r>
              <a:rPr lang="en-US" sz="1333" b="1" dirty="0">
                <a:solidFill>
                  <a:schemeClr val="accent5">
                    <a:lumMod val="75000"/>
                  </a:schemeClr>
                </a:solidFill>
                <a:latin typeface="Eurostile" panose="020B0504020202050204" pitchFamily="34" charset="77"/>
              </a:rPr>
              <a:t>You</a:t>
            </a:r>
            <a:endParaRPr lang="en-US" sz="1333" b="1" dirty="0">
              <a:solidFill>
                <a:schemeClr val="accent2"/>
              </a:solidFill>
              <a:latin typeface="Eurostile" panose="020B0504020202050204" pitchFamily="34" charset="77"/>
            </a:endParaRPr>
          </a:p>
        </p:txBody>
      </p:sp>
      <p:sp>
        <p:nvSpPr>
          <p:cNvPr id="32" name="TextBox 31">
            <a:extLst>
              <a:ext uri="{FF2B5EF4-FFF2-40B4-BE49-F238E27FC236}">
                <a16:creationId xmlns:a16="http://schemas.microsoft.com/office/drawing/2014/main" id="{5C73F32C-DC3C-6E43-8EC1-4D376CF16B57}"/>
              </a:ext>
            </a:extLst>
          </p:cNvPr>
          <p:cNvSpPr txBox="1"/>
          <p:nvPr/>
        </p:nvSpPr>
        <p:spPr bwMode="auto">
          <a:xfrm>
            <a:off x="10999394" y="2870489"/>
            <a:ext cx="780663" cy="410241"/>
          </a:xfrm>
          <a:prstGeom prst="rect">
            <a:avLst/>
          </a:prstGeom>
          <a:noFill/>
          <a:ln w="19050" algn="ctr">
            <a:noFill/>
            <a:miter lim="800000"/>
            <a:headEnd/>
            <a:tailEnd/>
          </a:ln>
        </p:spPr>
        <p:txBody>
          <a:bodyPr wrap="none" lIns="0" tIns="0" rIns="0" bIns="0" rtlCol="0">
            <a:spAutoFit/>
          </a:bodyPr>
          <a:lstStyle/>
          <a:p>
            <a:pPr algn="r"/>
            <a:r>
              <a:rPr lang="en-US" sz="1333" b="1" dirty="0">
                <a:solidFill>
                  <a:schemeClr val="accent6">
                    <a:lumMod val="75000"/>
                  </a:schemeClr>
                </a:solidFill>
                <a:latin typeface="Eurostile" panose="020B0504020202050204" pitchFamily="34" charset="77"/>
              </a:rPr>
              <a:t>The Other </a:t>
            </a:r>
            <a:br>
              <a:rPr lang="en-US" sz="1333" b="1" dirty="0">
                <a:solidFill>
                  <a:schemeClr val="accent6">
                    <a:lumMod val="75000"/>
                  </a:schemeClr>
                </a:solidFill>
                <a:latin typeface="Eurostile" panose="020B0504020202050204" pitchFamily="34" charset="77"/>
              </a:rPr>
            </a:br>
            <a:r>
              <a:rPr lang="en-US" sz="1333" b="1" dirty="0">
                <a:solidFill>
                  <a:schemeClr val="accent6">
                    <a:lumMod val="75000"/>
                  </a:schemeClr>
                </a:solidFill>
                <a:latin typeface="Eurostile" panose="020B0504020202050204" pitchFamily="34" charset="77"/>
              </a:rPr>
              <a:t>Person </a:t>
            </a:r>
          </a:p>
        </p:txBody>
      </p:sp>
      <p:sp>
        <p:nvSpPr>
          <p:cNvPr id="33" name="TextBox 32">
            <a:extLst>
              <a:ext uri="{FF2B5EF4-FFF2-40B4-BE49-F238E27FC236}">
                <a16:creationId xmlns:a16="http://schemas.microsoft.com/office/drawing/2014/main" id="{8F88A090-E331-DC4C-9EA4-BC9324ABD6B6}"/>
              </a:ext>
            </a:extLst>
          </p:cNvPr>
          <p:cNvSpPr txBox="1"/>
          <p:nvPr/>
        </p:nvSpPr>
        <p:spPr bwMode="auto">
          <a:xfrm>
            <a:off x="10872145" y="3335866"/>
            <a:ext cx="1157826"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20603050405020304" pitchFamily="18" charset="-34"/>
              </a:rPr>
              <a:t>Manager Mark</a:t>
            </a:r>
          </a:p>
        </p:txBody>
      </p:sp>
      <p:sp>
        <p:nvSpPr>
          <p:cNvPr id="34" name="Triangle 33">
            <a:extLst>
              <a:ext uri="{FF2B5EF4-FFF2-40B4-BE49-F238E27FC236}">
                <a16:creationId xmlns:a16="http://schemas.microsoft.com/office/drawing/2014/main" id="{417A2709-DECC-4E40-A861-F8CEA034B0BF}"/>
              </a:ext>
            </a:extLst>
          </p:cNvPr>
          <p:cNvSpPr/>
          <p:nvPr/>
        </p:nvSpPr>
        <p:spPr bwMode="auto">
          <a:xfrm>
            <a:off x="9743071" y="1444510"/>
            <a:ext cx="1928987" cy="1397951"/>
          </a:xfrm>
          <a:prstGeom prst="triangle">
            <a:avLst>
              <a:gd name="adj" fmla="val 50000"/>
            </a:avLst>
          </a:prstGeom>
          <a:noFill/>
          <a:ln w="19050" algn="ctr">
            <a:solidFill>
              <a:schemeClr val="tx1"/>
            </a:solidFill>
            <a:miter lim="800000"/>
            <a:headEnd/>
            <a:tailEnd/>
          </a:ln>
        </p:spPr>
        <p:txBody>
          <a:bodyPr wrap="none" rtlCol="0" anchor="ctr"/>
          <a:lstStyle/>
          <a:p>
            <a:pPr algn="ctr">
              <a:lnSpc>
                <a:spcPct val="90000"/>
              </a:lnSpc>
            </a:pPr>
            <a:endParaRPr lang="en-US" sz="2133" b="1" dirty="0">
              <a:solidFill>
                <a:schemeClr val="bg1"/>
              </a:solidFill>
              <a:latin typeface="+mj-lt"/>
            </a:endParaRPr>
          </a:p>
        </p:txBody>
      </p:sp>
      <p:sp>
        <p:nvSpPr>
          <p:cNvPr id="35" name="TextBox 34">
            <a:extLst>
              <a:ext uri="{FF2B5EF4-FFF2-40B4-BE49-F238E27FC236}">
                <a16:creationId xmlns:a16="http://schemas.microsoft.com/office/drawing/2014/main" id="{794810EF-3D9D-C14F-AD3D-137C39633E7D}"/>
              </a:ext>
            </a:extLst>
          </p:cNvPr>
          <p:cNvSpPr txBox="1"/>
          <p:nvPr/>
        </p:nvSpPr>
        <p:spPr bwMode="auto">
          <a:xfrm>
            <a:off x="9730364" y="3338239"/>
            <a:ext cx="849015" cy="169277"/>
          </a:xfrm>
          <a:prstGeom prst="rect">
            <a:avLst/>
          </a:prstGeom>
          <a:noFill/>
          <a:ln w="19050" algn="ctr">
            <a:noFill/>
            <a:miter lim="800000"/>
            <a:headEnd/>
            <a:tailEnd/>
          </a:ln>
        </p:spPr>
        <p:txBody>
          <a:bodyPr wrap="square" lIns="0" tIns="0" rIns="0" bIns="0" rtlCol="0">
            <a:spAutoFit/>
          </a:bodyPr>
          <a:lstStyle/>
          <a:p>
            <a:r>
              <a:rPr lang="en-US" sz="1100" i="1" dirty="0">
                <a:latin typeface="Eurostile" panose="020B0504020202050204" pitchFamily="34" charset="77"/>
                <a:cs typeface="EucrosiaUPC" panose="020B0604020202020204" pitchFamily="34" charset="0"/>
              </a:rPr>
              <a:t>Intern Irene</a:t>
            </a:r>
          </a:p>
        </p:txBody>
      </p:sp>
      <p:sp>
        <p:nvSpPr>
          <p:cNvPr id="4" name="TextBox 3">
            <a:extLst>
              <a:ext uri="{FF2B5EF4-FFF2-40B4-BE49-F238E27FC236}">
                <a16:creationId xmlns:a16="http://schemas.microsoft.com/office/drawing/2014/main" id="{A8A34771-1E17-5E4D-AD01-5084466F01B3}"/>
              </a:ext>
            </a:extLst>
          </p:cNvPr>
          <p:cNvSpPr txBox="1"/>
          <p:nvPr/>
        </p:nvSpPr>
        <p:spPr>
          <a:xfrm>
            <a:off x="9479512" y="237301"/>
            <a:ext cx="2727835" cy="369332"/>
          </a:xfrm>
          <a:prstGeom prst="rect">
            <a:avLst/>
          </a:prstGeom>
          <a:noFill/>
        </p:spPr>
        <p:txBody>
          <a:bodyPr wrap="square" rtlCol="0">
            <a:spAutoFit/>
          </a:bodyPr>
          <a:lstStyle/>
          <a:p>
            <a:r>
              <a:rPr lang="en-US" b="1" dirty="0">
                <a:solidFill>
                  <a:schemeClr val="bg1"/>
                </a:solidFill>
              </a:rPr>
              <a:t>Step 1: Define the Issues</a:t>
            </a:r>
          </a:p>
        </p:txBody>
      </p:sp>
    </p:spTree>
    <p:extLst>
      <p:ext uri="{BB962C8B-B14F-4D97-AF65-F5344CB8AC3E}">
        <p14:creationId xmlns:p14="http://schemas.microsoft.com/office/powerpoint/2010/main" val="374646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p:bldP spid="30" grpId="0"/>
      <p:bldP spid="31" grpId="0"/>
      <p:bldP spid="32" grpId="0"/>
      <p:bldP spid="33" grpId="0"/>
      <p:bldP spid="34"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7274</TotalTime>
  <Words>13249</Words>
  <Application>Microsoft Macintosh PowerPoint</Application>
  <PresentationFormat>Widescreen</PresentationFormat>
  <Paragraphs>1396</Paragraphs>
  <Slides>39</Slides>
  <Notes>19</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Calibri</vt:lpstr>
      <vt:lpstr>Calibri Light</vt:lpstr>
      <vt:lpstr>Eurostile</vt:lpstr>
      <vt:lpstr>Garamond</vt:lpstr>
      <vt:lpstr>Helvetica</vt:lpstr>
      <vt:lpstr>Helvetica Light</vt:lpstr>
      <vt:lpstr>Helvetica Neue Light</vt:lpstr>
      <vt:lpstr>Tw Cen MT</vt:lpstr>
      <vt:lpstr>Wingdings</vt:lpstr>
      <vt:lpstr>Office Theme</vt:lpstr>
      <vt:lpstr>PowerPoint Presentation</vt:lpstr>
      <vt:lpstr>Workplace Politics: What is it exactly?</vt:lpstr>
      <vt:lpstr>Let’s look at a common scenario that trainees and new professionals face</vt:lpstr>
      <vt:lpstr>PowerPoint Presentation</vt:lpstr>
      <vt:lpstr>You’ve got to intentionally acknowledge workplace politics to manage it effectively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of Career and Professional Development</dc:creator>
  <cp:lastModifiedBy>Louie, Linda D</cp:lastModifiedBy>
  <cp:revision>264</cp:revision>
  <cp:lastPrinted>2019-03-21T20:42:13Z</cp:lastPrinted>
  <dcterms:created xsi:type="dcterms:W3CDTF">2019-03-18T20:13:44Z</dcterms:created>
  <dcterms:modified xsi:type="dcterms:W3CDTF">2020-06-08T21:50:52Z</dcterms:modified>
</cp:coreProperties>
</file>